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ags/tag1.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8.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2.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3.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3.xml" ContentType="application/vnd.openxmlformats-officedocument.presentationml.tags+xml"/>
  <Override PartName="/ppt/notesSlides/notesSlide8.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tags/tag54.xml" ContentType="application/vnd.openxmlformats-officedocument.presentationml.tags+xml"/>
  <Override PartName="/ppt/charts/chart8.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55.xml" ContentType="application/vnd.openxmlformats-officedocument.presentationml.tags+xml"/>
  <Override PartName="/ppt/notesSlides/notesSlide11.xml" ContentType="application/vnd.openxmlformats-officedocument.presentationml.notesSlide+xml"/>
  <Override PartName="/ppt/charts/chart9.xml" ContentType="application/vnd.openxmlformats-officedocument.drawingml.chart+xml"/>
  <Override PartName="/ppt/tags/tag56.xml" ContentType="application/vnd.openxmlformats-officedocument.presentationml.tags+xml"/>
  <Override PartName="/ppt/tags/tag57.xml" ContentType="application/vnd.openxmlformats-officedocument.presentationml.tags+xml"/>
  <Override PartName="/ppt/notesSlides/notesSlide12.xml" ContentType="application/vnd.openxmlformats-officedocument.presentationml.notesSlide+xml"/>
  <Override PartName="/ppt/charts/chart10.xml" ContentType="application/vnd.openxmlformats-officedocument.drawingml.chart+xml"/>
  <Override PartName="/ppt/tags/tag58.xml" ContentType="application/vnd.openxmlformats-officedocument.presentationml.tags+xml"/>
  <Override PartName="/ppt/charts/chart11.xml" ContentType="application/vnd.openxmlformats-officedocument.drawingml.chart+xml"/>
  <Override PartName="/ppt/tags/tag59.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tags/tag60.xml" ContentType="application/vnd.openxmlformats-officedocument.presentationml.tags+xml"/>
  <Override PartName="/ppt/charts/chart12.xml" ContentType="application/vnd.openxmlformats-officedocument.drawingml.chart+xml"/>
  <Override PartName="/ppt/tags/tag61.xml" ContentType="application/vnd.openxmlformats-officedocument.presentationml.tags+xml"/>
  <Override PartName="/ppt/charts/chart13.xml" ContentType="application/vnd.openxmlformats-officedocument.drawingml.chart+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charts/chart14.xml" ContentType="application/vnd.openxmlformats-officedocument.drawingml.chart+xml"/>
  <Override PartName="/ppt/theme/themeOverride4.xml" ContentType="application/vnd.openxmlformats-officedocument.themeOverride+xml"/>
  <Override PartName="/ppt/charts/chart15.xml" ContentType="application/vnd.openxmlformats-officedocument.drawingml.chart+xml"/>
  <Override PartName="/ppt/charts/style2.xml" ContentType="application/vnd.ms-office.chartstyle+xml"/>
  <Override PartName="/ppt/charts/colors2.xml" ContentType="application/vnd.ms-office.chartcolorstyle+xml"/>
  <Override PartName="/ppt/tags/tag71.xml" ContentType="application/vnd.openxmlformats-officedocument.presentationml.tags+xml"/>
  <Override PartName="/ppt/tags/tag72.xml" ContentType="application/vnd.openxmlformats-officedocument.presentationml.tags+xml"/>
  <Override PartName="/ppt/charts/chart16.xml" ContentType="application/vnd.openxmlformats-officedocument.drawingml.chart+xml"/>
  <Override PartName="/ppt/theme/themeOverride5.xml" ContentType="application/vnd.openxmlformats-officedocument.themeOverride+xml"/>
  <Override PartName="/ppt/charts/chart17.xml" ContentType="application/vnd.openxmlformats-officedocument.drawingml.chart+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charts/chart18.xml" ContentType="application/vnd.openxmlformats-officedocument.drawingml.chart+xml"/>
  <Override PartName="/ppt/theme/themeOverride6.xml" ContentType="application/vnd.openxmlformats-officedocument.themeOverride+xml"/>
  <Override PartName="/ppt/charts/chart19.xml" ContentType="application/vnd.openxmlformats-officedocument.drawingml.chart+xml"/>
  <Override PartName="/ppt/theme/themeOverride7.xml" ContentType="application/vnd.openxmlformats-officedocument.themeOverride+xml"/>
  <Override PartName="/ppt/tags/tag82.xml" ContentType="application/vnd.openxmlformats-officedocument.presentationml.tags+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6" r:id="rId5"/>
    <p:sldMasterId id="2147484696" r:id="rId6"/>
    <p:sldMasterId id="2147484731" r:id="rId7"/>
    <p:sldMasterId id="2147484749" r:id="rId8"/>
    <p:sldMasterId id="2147484773" r:id="rId9"/>
    <p:sldMasterId id="2147484787" r:id="rId10"/>
    <p:sldMasterId id="2147484832" r:id="rId11"/>
    <p:sldMasterId id="2147484852" r:id="rId12"/>
  </p:sldMasterIdLst>
  <p:notesMasterIdLst>
    <p:notesMasterId r:id="rId43"/>
  </p:notesMasterIdLst>
  <p:handoutMasterIdLst>
    <p:handoutMasterId r:id="rId44"/>
  </p:handoutMasterIdLst>
  <p:sldIdLst>
    <p:sldId id="256" r:id="rId13"/>
    <p:sldId id="2147479420" r:id="rId14"/>
    <p:sldId id="2145707143" r:id="rId15"/>
    <p:sldId id="2147479133" r:id="rId16"/>
    <p:sldId id="2147479400" r:id="rId17"/>
    <p:sldId id="2145707386" r:id="rId18"/>
    <p:sldId id="2145707160" r:id="rId19"/>
    <p:sldId id="2145707241" r:id="rId20"/>
    <p:sldId id="5849" r:id="rId21"/>
    <p:sldId id="5407" r:id="rId22"/>
    <p:sldId id="2145707242" r:id="rId23"/>
    <p:sldId id="2147479427" r:id="rId24"/>
    <p:sldId id="5157" r:id="rId25"/>
    <p:sldId id="2145707030" r:id="rId26"/>
    <p:sldId id="2147479222" r:id="rId27"/>
    <p:sldId id="2147479114" r:id="rId28"/>
    <p:sldId id="286" r:id="rId29"/>
    <p:sldId id="2147479230" r:id="rId30"/>
    <p:sldId id="5091" r:id="rId31"/>
    <p:sldId id="2147479105" r:id="rId32"/>
    <p:sldId id="2145707052" r:id="rId33"/>
    <p:sldId id="2145707051" r:id="rId34"/>
    <p:sldId id="2147479421" r:id="rId35"/>
    <p:sldId id="2147479101" r:id="rId36"/>
    <p:sldId id="5310" r:id="rId37"/>
    <p:sldId id="5247" r:id="rId38"/>
    <p:sldId id="2147479086" r:id="rId39"/>
    <p:sldId id="2147479423" r:id="rId40"/>
    <p:sldId id="2145707174" r:id="rId41"/>
    <p:sldId id="5791" r:id="rId42"/>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5980"/>
    <a:srgbClr val="CCFFCC"/>
    <a:srgbClr val="FF9797"/>
    <a:srgbClr val="D71440"/>
    <a:srgbClr val="AAC6E0"/>
    <a:srgbClr val="FF7171"/>
    <a:srgbClr val="009999"/>
    <a:srgbClr val="002060"/>
    <a:srgbClr val="7F7F7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BE3F6A-051D-0625-4161-EA0736A4B406}" v="94" dt="2025-09-26T12:44:35.407"/>
    <p1510:client id="{12833D04-EF4E-42F8-A05E-9321FDD438D9}" v="757" dt="2025-09-26T09:55:42.540"/>
    <p1510:client id="{190B957E-0BCA-FA62-7AAA-DDE6BD2F0294}" v="2" dt="2025-09-26T12:50:56.802"/>
    <p1510:client id="{2358E817-6075-439C-AED3-84878C8DFC91}" v="1428" dt="2025-09-26T13:33:17.033"/>
    <p1510:client id="{2644D60E-F55D-4FE4-8AD8-D6F87E0EDE4E}" v="72" dt="2025-09-26T10:40:15.858"/>
    <p1510:client id="{572C27FC-A884-D2CD-45E7-4AB5CC83D44E}" v="2" dt="2025-09-26T13:24:33.809"/>
    <p1510:client id="{8DE6B16B-02DA-6D49-AD4A-C158D4F0F254}" v="3" dt="2025-09-26T12:03:11.008"/>
    <p1510:client id="{DEB4B849-2500-34CC-94C7-86E8847BEED4}" v="5" dt="2025-09-26T13:38:38.842"/>
    <p1510:client id="{F86FE55A-E636-648E-259C-9CBF388D6EB4}" v="424" dt="2025-09-26T12:40:37.928"/>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Střední styl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840" y="48"/>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viewProps" Target="viewProps.xml"/><Relationship Id="rId20" Type="http://schemas.openxmlformats.org/officeDocument/2006/relationships/slide" Target="slides/slide8.xml"/><Relationship Id="rId41" Type="http://schemas.openxmlformats.org/officeDocument/2006/relationships/slide" Target="slides/slide29.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2.xml"/><Relationship Id="rId1" Type="http://schemas.microsoft.com/office/2011/relationships/chartStyle" Target="style2.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5.xm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6.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7.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9502459812888633E-2"/>
          <c:y val="5.660388120776242E-2"/>
          <c:w val="0.87396351575456055"/>
          <c:h val="0.76650943396226412"/>
        </c:manualLayout>
      </c:layout>
      <c:lineChart>
        <c:grouping val="standard"/>
        <c:varyColors val="0"/>
        <c:ser>
          <c:idx val="0"/>
          <c:order val="0"/>
          <c:tx>
            <c:strRef>
              <c:f>List3!$T$3</c:f>
              <c:strCache>
                <c:ptCount val="1"/>
                <c:pt idx="0">
                  <c:v>KVK</c:v>
                </c:pt>
              </c:strCache>
            </c:strRef>
          </c:tx>
          <c:spPr>
            <a:ln w="38098">
              <a:solidFill>
                <a:schemeClr val="accent1"/>
              </a:solidFill>
              <a:prstDash val="solid"/>
            </a:ln>
          </c:spPr>
          <c:marker>
            <c:symbol val="none"/>
          </c:marker>
          <c:cat>
            <c:strRef>
              <c:f>List3!$S$4:$S$22</c:f>
              <c:strCache>
                <c:ptCount val="19"/>
                <c:pt idx="0">
                  <c:v>   0–4 let</c:v>
                </c:pt>
                <c:pt idx="1">
                  <c:v>   5–9 let</c:v>
                </c:pt>
                <c:pt idx="2">
                  <c:v> 10–14 let</c:v>
                </c:pt>
                <c:pt idx="3">
                  <c:v> 15–19 let</c:v>
                </c:pt>
                <c:pt idx="4">
                  <c:v> 20–24 let</c:v>
                </c:pt>
                <c:pt idx="5">
                  <c:v> 25–29 let</c:v>
                </c:pt>
                <c:pt idx="6">
                  <c:v> 30–34 let</c:v>
                </c:pt>
                <c:pt idx="7">
                  <c:v> 35–39 let</c:v>
                </c:pt>
                <c:pt idx="8">
                  <c:v> 40–44 let</c:v>
                </c:pt>
                <c:pt idx="9">
                  <c:v> 45–49 let</c:v>
                </c:pt>
                <c:pt idx="10">
                  <c:v> 50–54 let</c:v>
                </c:pt>
                <c:pt idx="11">
                  <c:v> 55–59 let</c:v>
                </c:pt>
                <c:pt idx="12">
                  <c:v> 60–64 let</c:v>
                </c:pt>
                <c:pt idx="13">
                  <c:v> 65–69 let</c:v>
                </c:pt>
                <c:pt idx="14">
                  <c:v> 70–74 let</c:v>
                </c:pt>
                <c:pt idx="15">
                  <c:v> 75–79 let</c:v>
                </c:pt>
                <c:pt idx="16">
                  <c:v> 80–84 let</c:v>
                </c:pt>
                <c:pt idx="17">
                  <c:v> 85–89 let</c:v>
                </c:pt>
                <c:pt idx="18">
                  <c:v> 90+ let</c:v>
                </c:pt>
              </c:strCache>
            </c:strRef>
          </c:cat>
          <c:val>
            <c:numRef>
              <c:f>List3!$T$4:$T$22</c:f>
              <c:numCache>
                <c:formatCode>General</c:formatCode>
                <c:ptCount val="19"/>
                <c:pt idx="0">
                  <c:v>4.3768237000000001</c:v>
                </c:pt>
                <c:pt idx="1">
                  <c:v>4.9343053000000001</c:v>
                </c:pt>
                <c:pt idx="2">
                  <c:v>5.3945240999999999</c:v>
                </c:pt>
                <c:pt idx="3">
                  <c:v>5.5287264</c:v>
                </c:pt>
                <c:pt idx="4">
                  <c:v>4.8577151000000001</c:v>
                </c:pt>
                <c:pt idx="5">
                  <c:v>5.0234345999999999</c:v>
                </c:pt>
                <c:pt idx="6">
                  <c:v>6.1509368999999996</c:v>
                </c:pt>
                <c:pt idx="7">
                  <c:v>6.4505197000000001</c:v>
                </c:pt>
                <c:pt idx="8">
                  <c:v>6.8161870000000002</c:v>
                </c:pt>
                <c:pt idx="9">
                  <c:v>8.6336787000000008</c:v>
                </c:pt>
                <c:pt idx="10">
                  <c:v>7.6952794999999998</c:v>
                </c:pt>
                <c:pt idx="11">
                  <c:v>6.7562025999999999</c:v>
                </c:pt>
                <c:pt idx="12">
                  <c:v>6.0831580000000001</c:v>
                </c:pt>
                <c:pt idx="13">
                  <c:v>6.3224175000000002</c:v>
                </c:pt>
                <c:pt idx="14">
                  <c:v>6.0723133000000002</c:v>
                </c:pt>
                <c:pt idx="15">
                  <c:v>4.5557600000000003</c:v>
                </c:pt>
                <c:pt idx="16">
                  <c:v>2.6152495999999998</c:v>
                </c:pt>
                <c:pt idx="17">
                  <c:v>1.2176483</c:v>
                </c:pt>
                <c:pt idx="18">
                  <c:v>0.51511980000000002</c:v>
                </c:pt>
              </c:numCache>
            </c:numRef>
          </c:val>
          <c:smooth val="0"/>
          <c:extLst>
            <c:ext xmlns:c16="http://schemas.microsoft.com/office/drawing/2014/chart" uri="{C3380CC4-5D6E-409C-BE32-E72D297353CC}">
              <c16:uniqueId val="{00000000-1A37-475E-A91F-673993AB1B81}"/>
            </c:ext>
          </c:extLst>
        </c:ser>
        <c:dLbls>
          <c:showLegendKey val="0"/>
          <c:showVal val="0"/>
          <c:showCatName val="0"/>
          <c:showSerName val="0"/>
          <c:showPercent val="0"/>
          <c:showBubbleSize val="0"/>
        </c:dLbls>
        <c:smooth val="0"/>
        <c:axId val="339629152"/>
        <c:axId val="339627584"/>
      </c:lineChart>
      <c:catAx>
        <c:axId val="339629152"/>
        <c:scaling>
          <c:orientation val="minMax"/>
        </c:scaling>
        <c:delete val="0"/>
        <c:axPos val="b"/>
        <c:numFmt formatCode="General" sourceLinked="1"/>
        <c:majorTickMark val="out"/>
        <c:minorTickMark val="none"/>
        <c:tickLblPos val="nextTo"/>
        <c:spPr>
          <a:ln w="3175">
            <a:solidFill>
              <a:schemeClr val="tx1"/>
            </a:solidFill>
            <a:prstDash val="solid"/>
          </a:ln>
        </c:spPr>
        <c:txPr>
          <a:bodyPr rot="-2700000" vert="horz"/>
          <a:lstStyle/>
          <a:p>
            <a:pPr>
              <a:defRPr sz="1200" b="0" i="0" u="none" strike="noStrike" baseline="0">
                <a:solidFill>
                  <a:schemeClr val="tx1"/>
                </a:solidFill>
                <a:latin typeface="Arial"/>
                <a:ea typeface="Arial"/>
                <a:cs typeface="Arial"/>
              </a:defRPr>
            </a:pPr>
            <a:endParaRPr lang="cs-CZ"/>
          </a:p>
        </c:txPr>
        <c:crossAx val="339627584"/>
        <c:crossesAt val="0"/>
        <c:auto val="1"/>
        <c:lblAlgn val="ctr"/>
        <c:lblOffset val="100"/>
        <c:tickLblSkip val="1"/>
        <c:tickMarkSkip val="1"/>
        <c:noMultiLvlLbl val="0"/>
      </c:catAx>
      <c:valAx>
        <c:axId val="339627584"/>
        <c:scaling>
          <c:orientation val="minMax"/>
          <c:max val="10"/>
        </c:scaling>
        <c:delete val="0"/>
        <c:axPos val="l"/>
        <c:numFmt formatCode="0" sourceLinked="0"/>
        <c:majorTickMark val="out"/>
        <c:minorTickMark val="none"/>
        <c:tickLblPos val="nextTo"/>
        <c:spPr>
          <a:ln w="3175">
            <a:solidFill>
              <a:schemeClr val="tx1"/>
            </a:solidFill>
            <a:prstDash val="solid"/>
          </a:ln>
        </c:spPr>
        <c:txPr>
          <a:bodyPr rot="0" vert="horz"/>
          <a:lstStyle/>
          <a:p>
            <a:pPr>
              <a:defRPr sz="1200" b="0" i="0" u="none" strike="noStrike" baseline="0">
                <a:solidFill>
                  <a:schemeClr val="tx1"/>
                </a:solidFill>
                <a:latin typeface="Arial"/>
                <a:ea typeface="Arial"/>
                <a:cs typeface="Arial"/>
              </a:defRPr>
            </a:pPr>
            <a:endParaRPr lang="cs-CZ"/>
          </a:p>
        </c:txPr>
        <c:crossAx val="339629152"/>
        <c:crosses val="autoZero"/>
        <c:crossBetween val="between"/>
      </c:valAx>
      <c:spPr>
        <a:noFill/>
        <a:ln w="25400">
          <a:noFill/>
        </a:ln>
      </c:spPr>
    </c:plotArea>
    <c:plotVisOnly val="1"/>
    <c:dispBlanksAs val="gap"/>
    <c:showDLblsOverMax val="0"/>
  </c:chart>
  <c:spPr>
    <a:noFill/>
    <a:ln>
      <a:noFill/>
    </a:ln>
  </c:spPr>
  <c:txPr>
    <a:bodyPr/>
    <a:lstStyle/>
    <a:p>
      <a:pPr>
        <a:defRPr sz="1725" b="1" i="0" u="none" strike="noStrike" baseline="0">
          <a:solidFill>
            <a:schemeClr val="tx1"/>
          </a:solidFill>
          <a:latin typeface="Tahoma"/>
          <a:ea typeface="Tahoma"/>
          <a:cs typeface="Tahoma"/>
        </a:defRPr>
      </a:pPr>
      <a:endParaRPr lang="cs-CZ"/>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266959194468845E-2"/>
          <c:y val="7.1318953650543221E-2"/>
          <c:w val="0.8745461197344413"/>
          <c:h val="0.60224853264784184"/>
        </c:manualLayout>
      </c:layout>
      <c:barChart>
        <c:barDir val="col"/>
        <c:grouping val="clustered"/>
        <c:varyColors val="0"/>
        <c:ser>
          <c:idx val="3"/>
          <c:order val="0"/>
          <c:tx>
            <c:strRef>
              <c:f>Sheet1!$B$1</c:f>
              <c:strCache>
                <c:ptCount val="1"/>
                <c:pt idx="0">
                  <c:v>průměrná objednávací doba </c:v>
                </c:pt>
              </c:strCache>
            </c:strRef>
          </c:tx>
          <c:spPr>
            <a:solidFill>
              <a:schemeClr val="accent1"/>
            </a:solidFill>
          </c:spPr>
          <c:invertIfNegative val="0"/>
          <c:dPt>
            <c:idx val="1"/>
            <c:invertIfNegative val="0"/>
            <c:bubble3D val="0"/>
            <c:spPr>
              <a:solidFill>
                <a:srgbClr val="4472C4"/>
              </a:solidFill>
            </c:spPr>
            <c:extLst>
              <c:ext xmlns:c16="http://schemas.microsoft.com/office/drawing/2014/chart" uri="{C3380CC4-5D6E-409C-BE32-E72D297353CC}">
                <c16:uniqueId val="{00000009-394A-4078-96F1-CF61C07B4242}"/>
              </c:ext>
            </c:extLst>
          </c:dPt>
          <c:dPt>
            <c:idx val="2"/>
            <c:invertIfNegative val="0"/>
            <c:bubble3D val="0"/>
            <c:spPr>
              <a:solidFill>
                <a:srgbClr val="4472C4"/>
              </a:solidFill>
            </c:spPr>
            <c:extLst>
              <c:ext xmlns:c16="http://schemas.microsoft.com/office/drawing/2014/chart" uri="{C3380CC4-5D6E-409C-BE32-E72D297353CC}">
                <c16:uniqueId val="{00000008-394A-4078-96F1-CF61C07B4242}"/>
              </c:ext>
            </c:extLst>
          </c:dPt>
          <c:dPt>
            <c:idx val="3"/>
            <c:invertIfNegative val="0"/>
            <c:bubble3D val="0"/>
            <c:spPr>
              <a:solidFill>
                <a:srgbClr val="C00000"/>
              </a:solidFill>
            </c:spPr>
            <c:extLst>
              <c:ext xmlns:c16="http://schemas.microsoft.com/office/drawing/2014/chart" uri="{C3380CC4-5D6E-409C-BE32-E72D297353CC}">
                <c16:uniqueId val="{00000007-394A-4078-96F1-CF61C07B4242}"/>
              </c:ext>
            </c:extLst>
          </c:dPt>
          <c:dPt>
            <c:idx val="4"/>
            <c:invertIfNegative val="0"/>
            <c:bubble3D val="0"/>
            <c:spPr>
              <a:solidFill>
                <a:srgbClr val="C00000"/>
              </a:solidFill>
            </c:spPr>
            <c:extLst>
              <c:ext xmlns:c16="http://schemas.microsoft.com/office/drawing/2014/chart" uri="{C3380CC4-5D6E-409C-BE32-E72D297353CC}">
                <c16:uniqueId val="{00000006-394A-4078-96F1-CF61C07B4242}"/>
              </c:ext>
            </c:extLst>
          </c:dPt>
          <c:dPt>
            <c:idx val="5"/>
            <c:invertIfNegative val="0"/>
            <c:bubble3D val="0"/>
            <c:spPr>
              <a:solidFill>
                <a:srgbClr val="C00000"/>
              </a:solidFill>
            </c:spPr>
            <c:extLst>
              <c:ext xmlns:c16="http://schemas.microsoft.com/office/drawing/2014/chart" uri="{C3380CC4-5D6E-409C-BE32-E72D297353CC}">
                <c16:uniqueId val="{00000005-394A-4078-96F1-CF61C07B4242}"/>
              </c:ext>
            </c:extLst>
          </c:dPt>
          <c:dPt>
            <c:idx val="6"/>
            <c:invertIfNegative val="0"/>
            <c:bubble3D val="0"/>
            <c:spPr>
              <a:solidFill>
                <a:srgbClr val="C00000"/>
              </a:solidFill>
            </c:spPr>
            <c:extLst>
              <c:ext xmlns:c16="http://schemas.microsoft.com/office/drawing/2014/chart" uri="{C3380CC4-5D6E-409C-BE32-E72D297353CC}">
                <c16:uniqueId val="{00000004-394A-4078-96F1-CF61C07B4242}"/>
              </c:ext>
            </c:extLst>
          </c:dPt>
          <c:dPt>
            <c:idx val="7"/>
            <c:invertIfNegative val="0"/>
            <c:bubble3D val="0"/>
            <c:spPr>
              <a:solidFill>
                <a:srgbClr val="C00000"/>
              </a:solidFill>
            </c:spPr>
            <c:extLst>
              <c:ext xmlns:c16="http://schemas.microsoft.com/office/drawing/2014/chart" uri="{C3380CC4-5D6E-409C-BE32-E72D297353CC}">
                <c16:uniqueId val="{00000003-394A-4078-96F1-CF61C07B4242}"/>
              </c:ext>
            </c:extLst>
          </c:dPt>
          <c:dPt>
            <c:idx val="8"/>
            <c:invertIfNegative val="0"/>
            <c:bubble3D val="0"/>
            <c:spPr>
              <a:solidFill>
                <a:srgbClr val="C00000"/>
              </a:solidFill>
            </c:spPr>
            <c:extLst>
              <c:ext xmlns:c16="http://schemas.microsoft.com/office/drawing/2014/chart" uri="{C3380CC4-5D6E-409C-BE32-E72D297353CC}">
                <c16:uniqueId val="{00000002-394A-4078-96F1-CF61C07B4242}"/>
              </c:ext>
            </c:extLst>
          </c:dPt>
          <c:dPt>
            <c:idx val="9"/>
            <c:invertIfNegative val="0"/>
            <c:bubble3D val="0"/>
            <c:spPr>
              <a:solidFill>
                <a:srgbClr val="C00000"/>
              </a:solidFill>
            </c:spPr>
            <c:extLst>
              <c:ext xmlns:c16="http://schemas.microsoft.com/office/drawing/2014/chart" uri="{C3380CC4-5D6E-409C-BE32-E72D297353CC}">
                <c16:uniqueId val="{00000001-394A-4078-96F1-CF61C07B4242}"/>
              </c:ext>
            </c:extLst>
          </c:dPt>
          <c:dPt>
            <c:idx val="10"/>
            <c:invertIfNegative val="0"/>
            <c:bubble3D val="0"/>
            <c:spPr>
              <a:solidFill>
                <a:srgbClr val="FFC000"/>
              </a:solidFill>
            </c:spPr>
            <c:extLst>
              <c:ext xmlns:c16="http://schemas.microsoft.com/office/drawing/2014/chart" uri="{C3380CC4-5D6E-409C-BE32-E72D297353CC}">
                <c16:uniqueId val="{00000000-394A-4078-96F1-CF61C07B4242}"/>
              </c:ext>
            </c:extLst>
          </c:dPt>
          <c:dPt>
            <c:idx val="11"/>
            <c:invertIfNegative val="0"/>
            <c:bubble3D val="0"/>
            <c:spPr>
              <a:solidFill>
                <a:srgbClr val="FFC000"/>
              </a:solidFill>
            </c:spPr>
            <c:extLst>
              <c:ext xmlns:c16="http://schemas.microsoft.com/office/drawing/2014/chart" uri="{C3380CC4-5D6E-409C-BE32-E72D297353CC}">
                <c16:uniqueId val="{0000000A-394A-4078-96F1-CF61C07B4242}"/>
              </c:ext>
            </c:extLst>
          </c:dPt>
          <c:dLbls>
            <c:numFmt formatCode="#,##0" sourceLinked="0"/>
            <c:spPr>
              <a:noFill/>
              <a:ln>
                <a:noFill/>
              </a:ln>
              <a:effectLst/>
            </c:spPr>
            <c:txPr>
              <a:bodyPr wrap="square" lIns="38100" tIns="19050" rIns="38100" bIns="19050" anchor="ctr">
                <a:spAutoFit/>
              </a:bodyPr>
              <a:lstStyle/>
              <a:p>
                <a:pPr>
                  <a:defRPr sz="1200">
                    <a:solidFill>
                      <a:schemeClr val="tx1"/>
                    </a:solidFill>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0–34 let</c:v>
                </c:pt>
                <c:pt idx="1">
                  <c:v>35–39 let</c:v>
                </c:pt>
                <c:pt idx="2">
                  <c:v>40–44 let</c:v>
                </c:pt>
                <c:pt idx="3">
                  <c:v>45–49 let</c:v>
                </c:pt>
                <c:pt idx="4">
                  <c:v>50–54 let</c:v>
                </c:pt>
                <c:pt idx="5">
                  <c:v>55–59 let</c:v>
                </c:pt>
                <c:pt idx="6">
                  <c:v>60–64 let</c:v>
                </c:pt>
                <c:pt idx="7">
                  <c:v>65–69 let</c:v>
                </c:pt>
                <c:pt idx="8">
                  <c:v>70–74 let</c:v>
                </c:pt>
                <c:pt idx="9">
                  <c:v>75–79 let</c:v>
                </c:pt>
                <c:pt idx="10">
                  <c:v>80–84 let</c:v>
                </c:pt>
                <c:pt idx="11">
                  <c:v>85+ let</c:v>
                </c:pt>
              </c:strCache>
            </c:strRef>
          </c:cat>
          <c:val>
            <c:numRef>
              <c:f>Sheet1!$B$2:$B$13</c:f>
              <c:numCache>
                <c:formatCode>General</c:formatCode>
                <c:ptCount val="12"/>
                <c:pt idx="0" formatCode="0">
                  <c:v>3</c:v>
                </c:pt>
                <c:pt idx="1">
                  <c:v>8</c:v>
                </c:pt>
                <c:pt idx="2">
                  <c:v>12</c:v>
                </c:pt>
                <c:pt idx="3">
                  <c:v>17</c:v>
                </c:pt>
                <c:pt idx="4">
                  <c:v>10</c:v>
                </c:pt>
                <c:pt idx="5">
                  <c:v>9</c:v>
                </c:pt>
                <c:pt idx="6">
                  <c:v>13</c:v>
                </c:pt>
                <c:pt idx="7">
                  <c:v>13</c:v>
                </c:pt>
                <c:pt idx="8">
                  <c:v>16</c:v>
                </c:pt>
                <c:pt idx="9">
                  <c:v>16</c:v>
                </c:pt>
                <c:pt idx="10">
                  <c:v>7</c:v>
                </c:pt>
                <c:pt idx="11">
                  <c:v>10</c:v>
                </c:pt>
              </c:numCache>
            </c:numRef>
          </c:val>
          <c:extLst>
            <c:ext xmlns:c16="http://schemas.microsoft.com/office/drawing/2014/chart" uri="{C3380CC4-5D6E-409C-BE32-E72D297353CC}">
              <c16:uniqueId val="{00000000-D130-4576-86D4-124C634CAC4A}"/>
            </c:ext>
          </c:extLst>
        </c:ser>
        <c:dLbls>
          <c:showLegendKey val="0"/>
          <c:showVal val="0"/>
          <c:showCatName val="0"/>
          <c:showSerName val="0"/>
          <c:showPercent val="0"/>
          <c:showBubbleSize val="0"/>
        </c:dLbls>
        <c:gapWidth val="15"/>
        <c:overlap val="100"/>
        <c:axId val="328231464"/>
        <c:axId val="328226368"/>
      </c:barChart>
      <c:catAx>
        <c:axId val="328231464"/>
        <c:scaling>
          <c:orientation val="minMax"/>
        </c:scaling>
        <c:delete val="0"/>
        <c:axPos val="b"/>
        <c:title>
          <c:tx>
            <c:rich>
              <a:bodyPr/>
              <a:lstStyle/>
              <a:p>
                <a:pPr>
                  <a:defRPr sz="1400">
                    <a:solidFill>
                      <a:schemeClr val="tx1"/>
                    </a:solidFill>
                  </a:defRPr>
                </a:pPr>
                <a:r>
                  <a:rPr lang="cs-CZ" sz="1400" b="0" dirty="0">
                    <a:solidFill>
                      <a:schemeClr val="tx1"/>
                    </a:solidFill>
                  </a:rPr>
                  <a:t>Věk</a:t>
                </a:r>
              </a:p>
            </c:rich>
          </c:tx>
          <c:layout>
            <c:manualLayout>
              <c:xMode val="edge"/>
              <c:yMode val="edge"/>
              <c:x val="0.48472580761675282"/>
              <c:y val="0.89403470414655561"/>
            </c:manualLayout>
          </c:layout>
          <c:overlay val="0"/>
        </c:title>
        <c:numFmt formatCode="General" sourceLinked="1"/>
        <c:majorTickMark val="out"/>
        <c:minorTickMark val="none"/>
        <c:tickLblPos val="nextTo"/>
        <c:spPr>
          <a:ln w="3163">
            <a:solidFill>
              <a:schemeClr val="tx1"/>
            </a:solidFill>
            <a:prstDash val="solid"/>
          </a:ln>
        </c:spPr>
        <c:txPr>
          <a:bodyPr rot="-2700000" vert="horz"/>
          <a:lstStyle/>
          <a:p>
            <a:pPr>
              <a:defRPr sz="1200">
                <a:solidFill>
                  <a:schemeClr val="tx1"/>
                </a:solidFill>
              </a:defRPr>
            </a:pPr>
            <a:endParaRPr lang="cs-CZ"/>
          </a:p>
        </c:txPr>
        <c:crossAx val="328226368"/>
        <c:crosses val="autoZero"/>
        <c:auto val="1"/>
        <c:lblAlgn val="ctr"/>
        <c:lblOffset val="240"/>
        <c:tickLblSkip val="1"/>
        <c:tickMarkSkip val="1"/>
        <c:noMultiLvlLbl val="0"/>
      </c:catAx>
      <c:valAx>
        <c:axId val="328226368"/>
        <c:scaling>
          <c:orientation val="minMax"/>
        </c:scaling>
        <c:delete val="0"/>
        <c:axPos val="l"/>
        <c:title>
          <c:tx>
            <c:rich>
              <a:bodyPr/>
              <a:lstStyle/>
              <a:p>
                <a:pPr>
                  <a:defRPr sz="1400">
                    <a:solidFill>
                      <a:schemeClr val="tx1"/>
                    </a:solidFill>
                  </a:defRPr>
                </a:pPr>
                <a:r>
                  <a:rPr lang="cs-CZ" sz="1400" b="0" i="0" u="none" strike="noStrike" kern="1200" baseline="0" dirty="0">
                    <a:solidFill>
                      <a:schemeClr val="tx1"/>
                    </a:solidFill>
                  </a:rPr>
                  <a:t>Počet žen s C50 ve stadiu III nebo IV</a:t>
                </a:r>
              </a:p>
            </c:rich>
          </c:tx>
          <c:layout>
            <c:manualLayout>
              <c:xMode val="edge"/>
              <c:yMode val="edge"/>
              <c:x val="1.636928411471502E-2"/>
              <c:y val="3.2387438774139694E-2"/>
            </c:manualLayout>
          </c:layout>
          <c:overlay val="0"/>
        </c:title>
        <c:numFmt formatCode="#,##0" sourceLinked="0"/>
        <c:majorTickMark val="out"/>
        <c:minorTickMark val="none"/>
        <c:tickLblPos val="nextTo"/>
        <c:spPr>
          <a:ln w="3163">
            <a:solidFill>
              <a:schemeClr val="tx1"/>
            </a:solidFill>
            <a:prstDash val="solid"/>
          </a:ln>
        </c:spPr>
        <c:txPr>
          <a:bodyPr rot="0" vert="horz"/>
          <a:lstStyle/>
          <a:p>
            <a:pPr>
              <a:defRPr sz="1200"/>
            </a:pPr>
            <a:endParaRPr lang="cs-CZ"/>
          </a:p>
        </c:txPr>
        <c:crossAx val="328231464"/>
        <c:crosses val="autoZero"/>
        <c:crossBetween val="between"/>
        <c:minorUnit val="2"/>
      </c:valAx>
      <c:spPr>
        <a:noFill/>
        <a:ln w="25400">
          <a:noFill/>
        </a:ln>
      </c:spPr>
    </c:plotArea>
    <c:plotVisOnly val="1"/>
    <c:dispBlanksAs val="gap"/>
    <c:showDLblsOverMax val="0"/>
  </c:chart>
  <c:spPr>
    <a:noFill/>
    <a:ln>
      <a:noFill/>
    </a:ln>
  </c:spPr>
  <c:txPr>
    <a:bodyPr/>
    <a:lstStyle/>
    <a:p>
      <a:pPr algn="ctr">
        <a:defRPr lang="en-US" sz="1197" b="1" i="0" u="none" strike="noStrike" kern="1200" baseline="0">
          <a:solidFill>
            <a:schemeClr val="tx1"/>
          </a:solidFill>
          <a:latin typeface="+mn-lt"/>
          <a:ea typeface="+mn-ea"/>
          <a:cs typeface="+mn-cs"/>
        </a:defRPr>
      </a:pPr>
      <a:endParaRPr lang="cs-CZ"/>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694004816366823E-2"/>
          <c:y val="7.131897832510338E-2"/>
          <c:w val="0.85323816181953771"/>
          <c:h val="0.53084328492927546"/>
        </c:manualLayout>
      </c:layout>
      <c:barChart>
        <c:barDir val="col"/>
        <c:grouping val="clustered"/>
        <c:varyColors val="0"/>
        <c:ser>
          <c:idx val="3"/>
          <c:order val="0"/>
          <c:tx>
            <c:strRef>
              <c:f>Sheet1!$B$1</c:f>
              <c:strCache>
                <c:ptCount val="1"/>
                <c:pt idx="0">
                  <c:v>2024</c:v>
                </c:pt>
              </c:strCache>
            </c:strRef>
          </c:tx>
          <c:spPr>
            <a:solidFill>
              <a:schemeClr val="accent1"/>
            </a:solidFill>
          </c:spPr>
          <c:invertIfNegative val="0"/>
          <c:dPt>
            <c:idx val="10"/>
            <c:invertIfNegative val="0"/>
            <c:bubble3D val="0"/>
            <c:spPr>
              <a:solidFill>
                <a:srgbClr val="DA2B47"/>
              </a:solidFill>
            </c:spPr>
            <c:extLst>
              <c:ext xmlns:c16="http://schemas.microsoft.com/office/drawing/2014/chart" uri="{C3380CC4-5D6E-409C-BE32-E72D297353CC}">
                <c16:uniqueId val="{00000000-3216-447B-B64B-28DC5F4A46F0}"/>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Kraj Vysočina</c:v>
                </c:pt>
                <c:pt idx="1">
                  <c:v>Zlínský kraj</c:v>
                </c:pt>
                <c:pt idx="2">
                  <c:v>Olomoucký kraj</c:v>
                </c:pt>
                <c:pt idx="3">
                  <c:v>Pardubický kraj</c:v>
                </c:pt>
                <c:pt idx="4">
                  <c:v>Liberecký kraj</c:v>
                </c:pt>
                <c:pt idx="5">
                  <c:v>Ústecký kraj</c:v>
                </c:pt>
                <c:pt idx="6">
                  <c:v>Královéhradecký kraj</c:v>
                </c:pt>
                <c:pt idx="7">
                  <c:v>Jihomoravský kraj</c:v>
                </c:pt>
                <c:pt idx="8">
                  <c:v>Moravskoslezský kraj</c:v>
                </c:pt>
                <c:pt idx="9">
                  <c:v>Jihočeský kraj</c:v>
                </c:pt>
                <c:pt idx="10">
                  <c:v>Karlovarský kraj</c:v>
                </c:pt>
                <c:pt idx="11">
                  <c:v>Plzeňský kraj</c:v>
                </c:pt>
                <c:pt idx="12">
                  <c:v>Středočeský kraj</c:v>
                </c:pt>
                <c:pt idx="13">
                  <c:v>Hlavní město Praha</c:v>
                </c:pt>
              </c:strCache>
            </c:strRef>
          </c:cat>
          <c:val>
            <c:numRef>
              <c:f>Sheet1!$B$2:$B$15</c:f>
              <c:numCache>
                <c:formatCode>0.0%</c:formatCode>
                <c:ptCount val="14"/>
                <c:pt idx="0">
                  <c:v>0.34995484037454838</c:v>
                </c:pt>
                <c:pt idx="1">
                  <c:v>0.33955154933198362</c:v>
                </c:pt>
                <c:pt idx="2">
                  <c:v>0.33791773586038204</c:v>
                </c:pt>
                <c:pt idx="3">
                  <c:v>0.33156741041556104</c:v>
                </c:pt>
                <c:pt idx="4">
                  <c:v>0.32931398819249286</c:v>
                </c:pt>
                <c:pt idx="5">
                  <c:v>0.32004795444327888</c:v>
                </c:pt>
                <c:pt idx="6">
                  <c:v>0.31965891341973068</c:v>
                </c:pt>
                <c:pt idx="7">
                  <c:v>0.31678543442060925</c:v>
                </c:pt>
                <c:pt idx="8">
                  <c:v>0.31204921089590493</c:v>
                </c:pt>
                <c:pt idx="9">
                  <c:v>0.31038680455786716</c:v>
                </c:pt>
                <c:pt idx="10">
                  <c:v>0.30418184281626831</c:v>
                </c:pt>
                <c:pt idx="11">
                  <c:v>0.29717252158679519</c:v>
                </c:pt>
                <c:pt idx="12">
                  <c:v>0.28398403771207209</c:v>
                </c:pt>
                <c:pt idx="13">
                  <c:v>0.27141226485826708</c:v>
                </c:pt>
              </c:numCache>
            </c:numRef>
          </c:val>
          <c:extLst>
            <c:ext xmlns:c16="http://schemas.microsoft.com/office/drawing/2014/chart" uri="{C3380CC4-5D6E-409C-BE32-E72D297353CC}">
              <c16:uniqueId val="{00000000-C9CD-4755-89D2-6B800F9DCFB2}"/>
            </c:ext>
          </c:extLst>
        </c:ser>
        <c:dLbls>
          <c:dLblPos val="outEnd"/>
          <c:showLegendKey val="0"/>
          <c:showVal val="1"/>
          <c:showCatName val="0"/>
          <c:showSerName val="0"/>
          <c:showPercent val="0"/>
          <c:showBubbleSize val="0"/>
        </c:dLbls>
        <c:gapWidth val="100"/>
        <c:overlap val="100"/>
        <c:axId val="328231464"/>
        <c:axId val="328226368"/>
      </c:barChart>
      <c:catAx>
        <c:axId val="328231464"/>
        <c:scaling>
          <c:orientation val="minMax"/>
        </c:scaling>
        <c:delete val="0"/>
        <c:axPos val="b"/>
        <c:title>
          <c:tx>
            <c:rich>
              <a:bodyPr/>
              <a:lstStyle/>
              <a:p>
                <a:pPr>
                  <a:defRPr>
                    <a:solidFill>
                      <a:schemeClr val="tx1"/>
                    </a:solidFill>
                  </a:defRPr>
                </a:pPr>
                <a:r>
                  <a:rPr lang="cs-CZ" b="0" dirty="0">
                    <a:solidFill>
                      <a:schemeClr val="tx1"/>
                    </a:solidFill>
                  </a:rPr>
                  <a:t>Kraj</a:t>
                </a:r>
              </a:p>
            </c:rich>
          </c:tx>
          <c:layout>
            <c:manualLayout>
              <c:xMode val="edge"/>
              <c:yMode val="edge"/>
              <c:x val="0.90847651006711405"/>
              <c:y val="0.73660742662549539"/>
            </c:manualLayout>
          </c:layout>
          <c:overlay val="0"/>
        </c:title>
        <c:numFmt formatCode="General" sourceLinked="1"/>
        <c:majorTickMark val="out"/>
        <c:minorTickMark val="none"/>
        <c:tickLblPos val="nextTo"/>
        <c:spPr>
          <a:ln w="3163">
            <a:solidFill>
              <a:schemeClr val="tx1"/>
            </a:solidFill>
            <a:prstDash val="solid"/>
          </a:ln>
        </c:spPr>
        <c:txPr>
          <a:bodyPr rot="-2700000" vert="horz"/>
          <a:lstStyle/>
          <a:p>
            <a:pPr>
              <a:defRPr>
                <a:solidFill>
                  <a:schemeClr val="tx1"/>
                </a:solidFill>
              </a:defRPr>
            </a:pPr>
            <a:endParaRPr lang="cs-CZ"/>
          </a:p>
        </c:txPr>
        <c:crossAx val="328226368"/>
        <c:crosses val="autoZero"/>
        <c:auto val="1"/>
        <c:lblAlgn val="ctr"/>
        <c:lblOffset val="240"/>
        <c:tickLblSkip val="1"/>
        <c:tickMarkSkip val="1"/>
        <c:noMultiLvlLbl val="0"/>
      </c:catAx>
      <c:valAx>
        <c:axId val="328226368"/>
        <c:scaling>
          <c:orientation val="minMax"/>
          <c:min val="0"/>
        </c:scaling>
        <c:delete val="0"/>
        <c:axPos val="l"/>
        <c:title>
          <c:tx>
            <c:rich>
              <a:bodyPr/>
              <a:lstStyle/>
              <a:p>
                <a:pPr>
                  <a:defRPr>
                    <a:solidFill>
                      <a:schemeClr val="tx1"/>
                    </a:solidFill>
                  </a:defRPr>
                </a:pPr>
                <a:r>
                  <a:rPr lang="cs-CZ" b="0" dirty="0">
                    <a:solidFill>
                      <a:schemeClr val="tx1"/>
                    </a:solidFill>
                  </a:rPr>
                  <a:t>Pokrytí populace</a:t>
                </a:r>
                <a:r>
                  <a:rPr lang="cs-CZ" b="0" baseline="0" dirty="0">
                    <a:solidFill>
                      <a:schemeClr val="tx1"/>
                    </a:solidFill>
                  </a:rPr>
                  <a:t> regionů</a:t>
                </a:r>
                <a:endParaRPr lang="cs-CZ" b="0" dirty="0">
                  <a:solidFill>
                    <a:schemeClr val="tx1"/>
                  </a:solidFill>
                </a:endParaRPr>
              </a:p>
            </c:rich>
          </c:tx>
          <c:overlay val="0"/>
        </c:title>
        <c:numFmt formatCode="0%" sourceLinked="0"/>
        <c:majorTickMark val="out"/>
        <c:minorTickMark val="none"/>
        <c:tickLblPos val="nextTo"/>
        <c:spPr>
          <a:ln w="3163">
            <a:solidFill>
              <a:schemeClr val="tx1"/>
            </a:solidFill>
            <a:prstDash val="solid"/>
          </a:ln>
        </c:spPr>
        <c:txPr>
          <a:bodyPr rot="0" vert="horz"/>
          <a:lstStyle/>
          <a:p>
            <a:pPr>
              <a:defRPr>
                <a:solidFill>
                  <a:schemeClr val="tx1"/>
                </a:solidFill>
              </a:defRPr>
            </a:pPr>
            <a:endParaRPr lang="cs-CZ"/>
          </a:p>
        </c:txPr>
        <c:crossAx val="328231464"/>
        <c:crosses val="autoZero"/>
        <c:crossBetween val="between"/>
      </c:valAx>
      <c:spPr>
        <a:noFill/>
        <a:ln w="25396">
          <a:noFill/>
        </a:ln>
      </c:spPr>
    </c:plotArea>
    <c:plotVisOnly val="1"/>
    <c:dispBlanksAs val="gap"/>
    <c:showDLblsOverMax val="0"/>
  </c:chart>
  <c:spPr>
    <a:noFill/>
    <a:ln>
      <a:noFill/>
    </a:ln>
  </c:spPr>
  <c:txPr>
    <a:bodyPr/>
    <a:lstStyle/>
    <a:p>
      <a:pPr algn="ctr">
        <a:defRPr lang="en-US" sz="1197" b="1" i="0" u="none" strike="noStrike" kern="1200" baseline="0">
          <a:solidFill>
            <a:schemeClr val="tx1"/>
          </a:solidFill>
          <a:latin typeface="+mn-lt"/>
          <a:ea typeface="+mn-ea"/>
          <a:cs typeface="+mn-cs"/>
        </a:defRPr>
      </a:pPr>
      <a:endParaRPr lang="cs-CZ"/>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656127587484529E-2"/>
          <c:y val="7.1319057968432673E-2"/>
          <c:w val="0.84731910851650249"/>
          <c:h val="0.53084328492927546"/>
        </c:manualLayout>
      </c:layout>
      <c:barChart>
        <c:barDir val="col"/>
        <c:grouping val="clustered"/>
        <c:varyColors val="0"/>
        <c:ser>
          <c:idx val="3"/>
          <c:order val="0"/>
          <c:tx>
            <c:strRef>
              <c:f>Sheet1!$B$1</c:f>
              <c:strCache>
                <c:ptCount val="1"/>
                <c:pt idx="0">
                  <c:v>2023</c:v>
                </c:pt>
              </c:strCache>
            </c:strRef>
          </c:tx>
          <c:spPr>
            <a:solidFill>
              <a:schemeClr val="accent3"/>
            </a:solidFill>
          </c:spPr>
          <c:invertIfNegative val="0"/>
          <c:dPt>
            <c:idx val="4"/>
            <c:invertIfNegative val="0"/>
            <c:bubble3D val="0"/>
            <c:spPr>
              <a:solidFill>
                <a:schemeClr val="accent1"/>
              </a:solidFill>
            </c:spPr>
            <c:extLst>
              <c:ext xmlns:c16="http://schemas.microsoft.com/office/drawing/2014/chart" uri="{C3380CC4-5D6E-409C-BE32-E72D297353CC}">
                <c16:uniqueId val="{00000000-CD90-40D8-9E5F-91FC23C6B76E}"/>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Plzeňský kraj</c:v>
                </c:pt>
                <c:pt idx="1">
                  <c:v>Jihočeský kraj</c:v>
                </c:pt>
                <c:pt idx="2">
                  <c:v>Hlavní město Praha</c:v>
                </c:pt>
                <c:pt idx="3">
                  <c:v>Pardubický kraj</c:v>
                </c:pt>
                <c:pt idx="4">
                  <c:v>Karlovarský kraj</c:v>
                </c:pt>
                <c:pt idx="5">
                  <c:v>Jihomoravský kraj</c:v>
                </c:pt>
                <c:pt idx="6">
                  <c:v>Středočeský kraj</c:v>
                </c:pt>
                <c:pt idx="7">
                  <c:v>Liberecký kraj</c:v>
                </c:pt>
                <c:pt idx="8">
                  <c:v>Zlínský kraj</c:v>
                </c:pt>
                <c:pt idx="9">
                  <c:v>Kraj Vysočina</c:v>
                </c:pt>
                <c:pt idx="10">
                  <c:v>Moravskoslezský kraj</c:v>
                </c:pt>
                <c:pt idx="11">
                  <c:v>Královéhradecký kraj</c:v>
                </c:pt>
                <c:pt idx="12">
                  <c:v>Ústecký kraj</c:v>
                </c:pt>
                <c:pt idx="13">
                  <c:v>Olomoucký kraj</c:v>
                </c:pt>
              </c:strCache>
            </c:strRef>
          </c:cat>
          <c:val>
            <c:numRef>
              <c:f>Sheet1!$B$2:$B$15</c:f>
              <c:numCache>
                <c:formatCode>0.0%</c:formatCode>
                <c:ptCount val="14"/>
                <c:pt idx="0">
                  <c:v>0.10059087349612017</c:v>
                </c:pt>
                <c:pt idx="1">
                  <c:v>9.9137172037330509E-2</c:v>
                </c:pt>
                <c:pt idx="2">
                  <c:v>9.7543727311300746E-2</c:v>
                </c:pt>
                <c:pt idx="3">
                  <c:v>9.6659278024065862E-2</c:v>
                </c:pt>
                <c:pt idx="4">
                  <c:v>9.2994985564503876E-2</c:v>
                </c:pt>
                <c:pt idx="5">
                  <c:v>8.9541486566658196E-2</c:v>
                </c:pt>
                <c:pt idx="6">
                  <c:v>8.9397235281734613E-2</c:v>
                </c:pt>
                <c:pt idx="7">
                  <c:v>8.8616780045351479E-2</c:v>
                </c:pt>
                <c:pt idx="8">
                  <c:v>8.7369737390579405E-2</c:v>
                </c:pt>
                <c:pt idx="9">
                  <c:v>8.4186915887850461E-2</c:v>
                </c:pt>
                <c:pt idx="10">
                  <c:v>8.123081828689864E-2</c:v>
                </c:pt>
                <c:pt idx="11">
                  <c:v>7.9806978470675569E-2</c:v>
                </c:pt>
                <c:pt idx="12">
                  <c:v>7.6097620799607552E-2</c:v>
                </c:pt>
                <c:pt idx="13">
                  <c:v>7.5617827219601488E-2</c:v>
                </c:pt>
              </c:numCache>
            </c:numRef>
          </c:val>
          <c:extLst>
            <c:ext xmlns:c16="http://schemas.microsoft.com/office/drawing/2014/chart" uri="{C3380CC4-5D6E-409C-BE32-E72D297353CC}">
              <c16:uniqueId val="{00000000-13A5-4E01-9642-A12E53FB073C}"/>
            </c:ext>
          </c:extLst>
        </c:ser>
        <c:dLbls>
          <c:dLblPos val="outEnd"/>
          <c:showLegendKey val="0"/>
          <c:showVal val="1"/>
          <c:showCatName val="0"/>
          <c:showSerName val="0"/>
          <c:showPercent val="0"/>
          <c:showBubbleSize val="0"/>
        </c:dLbls>
        <c:gapWidth val="100"/>
        <c:overlap val="100"/>
        <c:axId val="328231464"/>
        <c:axId val="328226368"/>
      </c:barChart>
      <c:catAx>
        <c:axId val="328231464"/>
        <c:scaling>
          <c:orientation val="minMax"/>
        </c:scaling>
        <c:delete val="0"/>
        <c:axPos val="b"/>
        <c:title>
          <c:tx>
            <c:rich>
              <a:bodyPr/>
              <a:lstStyle/>
              <a:p>
                <a:pPr>
                  <a:defRPr>
                    <a:solidFill>
                      <a:schemeClr val="tx1"/>
                    </a:solidFill>
                  </a:defRPr>
                </a:pPr>
                <a:r>
                  <a:rPr lang="cs-CZ" b="0">
                    <a:solidFill>
                      <a:schemeClr val="tx1"/>
                    </a:solidFill>
                  </a:rPr>
                  <a:t>Kraj bydliště</a:t>
                </a:r>
              </a:p>
            </c:rich>
          </c:tx>
          <c:layout>
            <c:manualLayout>
              <c:xMode val="edge"/>
              <c:yMode val="edge"/>
              <c:x val="0.91088739388487949"/>
              <c:y val="0.8044214201731571"/>
            </c:manualLayout>
          </c:layout>
          <c:overlay val="0"/>
        </c:title>
        <c:numFmt formatCode="General" sourceLinked="1"/>
        <c:majorTickMark val="out"/>
        <c:minorTickMark val="none"/>
        <c:tickLblPos val="nextTo"/>
        <c:spPr>
          <a:ln w="3163">
            <a:solidFill>
              <a:schemeClr val="tx1"/>
            </a:solidFill>
            <a:prstDash val="solid"/>
          </a:ln>
        </c:spPr>
        <c:txPr>
          <a:bodyPr rot="-2700000" vert="horz"/>
          <a:lstStyle/>
          <a:p>
            <a:pPr>
              <a:defRPr sz="900"/>
            </a:pPr>
            <a:endParaRPr lang="cs-CZ"/>
          </a:p>
        </c:txPr>
        <c:crossAx val="328226368"/>
        <c:crosses val="autoZero"/>
        <c:auto val="1"/>
        <c:lblAlgn val="ctr"/>
        <c:lblOffset val="240"/>
        <c:tickLblSkip val="1"/>
        <c:tickMarkSkip val="1"/>
        <c:noMultiLvlLbl val="0"/>
      </c:catAx>
      <c:valAx>
        <c:axId val="328226368"/>
        <c:scaling>
          <c:orientation val="minMax"/>
          <c:min val="0"/>
        </c:scaling>
        <c:delete val="0"/>
        <c:axPos val="l"/>
        <c:title>
          <c:tx>
            <c:rich>
              <a:bodyPr/>
              <a:lstStyle/>
              <a:p>
                <a:pPr>
                  <a:defRPr>
                    <a:solidFill>
                      <a:schemeClr val="tx1"/>
                    </a:solidFill>
                  </a:defRPr>
                </a:pPr>
                <a:r>
                  <a:rPr lang="cs-CZ" b="0">
                    <a:solidFill>
                      <a:schemeClr val="tx1"/>
                    </a:solidFill>
                  </a:rPr>
                  <a:t>Podíl mužů s pozitivním výsledkem</a:t>
                </a:r>
              </a:p>
            </c:rich>
          </c:tx>
          <c:layout>
            <c:manualLayout>
              <c:xMode val="edge"/>
              <c:yMode val="edge"/>
              <c:x val="2.465575940326192E-2"/>
              <c:y val="0.10914796736380802"/>
            </c:manualLayout>
          </c:layout>
          <c:overlay val="0"/>
        </c:title>
        <c:numFmt formatCode="0%" sourceLinked="0"/>
        <c:majorTickMark val="out"/>
        <c:minorTickMark val="none"/>
        <c:tickLblPos val="nextTo"/>
        <c:spPr>
          <a:ln w="3163">
            <a:solidFill>
              <a:schemeClr val="tx1"/>
            </a:solidFill>
            <a:prstDash val="solid"/>
          </a:ln>
        </c:spPr>
        <c:txPr>
          <a:bodyPr rot="0" vert="horz"/>
          <a:lstStyle/>
          <a:p>
            <a:pPr>
              <a:defRPr/>
            </a:pPr>
            <a:endParaRPr lang="cs-CZ"/>
          </a:p>
        </c:txPr>
        <c:crossAx val="328231464"/>
        <c:crosses val="autoZero"/>
        <c:crossBetween val="between"/>
      </c:valAx>
      <c:spPr>
        <a:noFill/>
        <a:ln w="25396">
          <a:noFill/>
        </a:ln>
      </c:spPr>
    </c:plotArea>
    <c:plotVisOnly val="1"/>
    <c:dispBlanksAs val="gap"/>
    <c:showDLblsOverMax val="0"/>
  </c:chart>
  <c:spPr>
    <a:noFill/>
    <a:ln>
      <a:noFill/>
    </a:ln>
  </c:spPr>
  <c:txPr>
    <a:bodyPr/>
    <a:lstStyle/>
    <a:p>
      <a:pPr algn="ctr">
        <a:defRPr lang="en-US" sz="1197" b="1" i="0" u="none" strike="noStrike" kern="1200" baseline="0">
          <a:solidFill>
            <a:schemeClr val="tx1"/>
          </a:solidFill>
          <a:latin typeface="+mn-lt"/>
          <a:ea typeface="+mn-ea"/>
          <a:cs typeface="+mn-cs"/>
        </a:defRPr>
      </a:pPr>
      <a:endParaRPr lang="cs-CZ"/>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673071337590281E-2"/>
          <c:y val="6.4016812865497069E-2"/>
          <c:w val="0.8928990903763"/>
          <c:h val="0.80794925682261209"/>
        </c:manualLayout>
      </c:layout>
      <c:barChart>
        <c:barDir val="col"/>
        <c:grouping val="clustered"/>
        <c:varyColors val="0"/>
        <c:ser>
          <c:idx val="3"/>
          <c:order val="0"/>
          <c:tx>
            <c:strRef>
              <c:f>Sheet1!$A$2</c:f>
              <c:strCache>
                <c:ptCount val="1"/>
                <c:pt idx="0">
                  <c:v>63051 PREVENTIVNÍ PROHLÍDKA</c:v>
                </c:pt>
              </c:strCache>
            </c:strRef>
          </c:tx>
          <c:spPr>
            <a:solidFill>
              <a:schemeClr val="accent1"/>
            </a:solidFill>
            <a:ln w="37968">
              <a:noFill/>
              <a:prstDash val="solid"/>
            </a:ln>
          </c:spPr>
          <c:invertIfNegative val="0"/>
          <c:dPt>
            <c:idx val="8"/>
            <c:invertIfNegative val="0"/>
            <c:bubble3D val="0"/>
            <c:extLst>
              <c:ext xmlns:c16="http://schemas.microsoft.com/office/drawing/2014/chart" uri="{C3380CC4-5D6E-409C-BE32-E72D297353CC}">
                <c16:uniqueId val="{00000000-5888-443A-BF26-3BF2E3121228}"/>
              </c:ext>
            </c:extLst>
          </c:dPt>
          <c:dLbls>
            <c:numFmt formatCode="0.0%" sourceLinked="0"/>
            <c:spPr>
              <a:noFill/>
              <a:ln>
                <a:noFill/>
              </a:ln>
              <a:effectLst/>
            </c:spPr>
            <c:txPr>
              <a:bodyPr wrap="square" lIns="38100" tIns="19050" rIns="38100" bIns="19050" anchor="ctr">
                <a:spAutoFit/>
              </a:bodyPr>
              <a:lstStyle/>
              <a:p>
                <a:pPr>
                  <a:defRPr sz="1200"/>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Sheet1!$B$1:$O$1</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Sheet1!$B$2:$O$2</c:f>
              <c:numCache>
                <c:formatCode>0.0%</c:formatCode>
                <c:ptCount val="14"/>
                <c:pt idx="0">
                  <c:v>0.48245857267350406</c:v>
                </c:pt>
                <c:pt idx="1">
                  <c:v>0.49862530162013097</c:v>
                </c:pt>
                <c:pt idx="2">
                  <c:v>0.51334045950794005</c:v>
                </c:pt>
                <c:pt idx="3">
                  <c:v>0.52896797625797387</c:v>
                </c:pt>
                <c:pt idx="4">
                  <c:v>0.54241672914785632</c:v>
                </c:pt>
                <c:pt idx="5">
                  <c:v>0.55478796311875989</c:v>
                </c:pt>
                <c:pt idx="6">
                  <c:v>0.56403901770537479</c:v>
                </c:pt>
                <c:pt idx="7">
                  <c:v>0.56873856786042931</c:v>
                </c:pt>
                <c:pt idx="8">
                  <c:v>0.57625520399919994</c:v>
                </c:pt>
                <c:pt idx="9">
                  <c:v>0.55240358680619117</c:v>
                </c:pt>
                <c:pt idx="10">
                  <c:v>0.55596661578572071</c:v>
                </c:pt>
                <c:pt idx="11">
                  <c:v>0.57621688198664722</c:v>
                </c:pt>
                <c:pt idx="12">
                  <c:v>0.59816330452898958</c:v>
                </c:pt>
                <c:pt idx="13">
                  <c:v>0.62032393785233053</c:v>
                </c:pt>
              </c:numCache>
            </c:numRef>
          </c:val>
          <c:extLst>
            <c:ext xmlns:c16="http://schemas.microsoft.com/office/drawing/2014/chart" uri="{C3380CC4-5D6E-409C-BE32-E72D297353CC}">
              <c16:uniqueId val="{00000001-5888-443A-BF26-3BF2E3121228}"/>
            </c:ext>
          </c:extLst>
        </c:ser>
        <c:dLbls>
          <c:showLegendKey val="0"/>
          <c:showVal val="0"/>
          <c:showCatName val="0"/>
          <c:showSerName val="0"/>
          <c:showPercent val="0"/>
          <c:showBubbleSize val="0"/>
        </c:dLbls>
        <c:gapWidth val="100"/>
        <c:overlap val="100"/>
        <c:axId val="328231464"/>
        <c:axId val="328226368"/>
      </c:barChart>
      <c:catAx>
        <c:axId val="328231464"/>
        <c:scaling>
          <c:orientation val="minMax"/>
        </c:scaling>
        <c:delete val="0"/>
        <c:axPos val="b"/>
        <c:title>
          <c:tx>
            <c:rich>
              <a:bodyPr/>
              <a:lstStyle/>
              <a:p>
                <a:pPr>
                  <a:defRPr>
                    <a:solidFill>
                      <a:schemeClr val="tx1"/>
                    </a:solidFill>
                  </a:defRPr>
                </a:pPr>
                <a:r>
                  <a:rPr lang="cs-CZ" b="0">
                    <a:solidFill>
                      <a:schemeClr val="tx1"/>
                    </a:solidFill>
                  </a:rPr>
                  <a:t>Rok</a:t>
                </a:r>
              </a:p>
            </c:rich>
          </c:tx>
          <c:layout>
            <c:manualLayout>
              <c:xMode val="edge"/>
              <c:yMode val="edge"/>
              <c:x val="0.96722041884450738"/>
              <c:y val="0.94132167110781773"/>
            </c:manualLayout>
          </c:layout>
          <c:overlay val="0"/>
        </c:title>
        <c:numFmt formatCode="General" sourceLinked="1"/>
        <c:majorTickMark val="out"/>
        <c:minorTickMark val="none"/>
        <c:tickLblPos val="nextTo"/>
        <c:spPr>
          <a:ln w="3163">
            <a:solidFill>
              <a:schemeClr val="tx1"/>
            </a:solidFill>
            <a:prstDash val="solid"/>
          </a:ln>
        </c:spPr>
        <c:txPr>
          <a:bodyPr rot="0" vert="horz"/>
          <a:lstStyle/>
          <a:p>
            <a:pPr>
              <a:defRPr/>
            </a:pPr>
            <a:endParaRPr lang="cs-CZ"/>
          </a:p>
        </c:txPr>
        <c:crossAx val="328226368"/>
        <c:crosses val="autoZero"/>
        <c:auto val="1"/>
        <c:lblAlgn val="ctr"/>
        <c:lblOffset val="240"/>
        <c:tickLblSkip val="1"/>
        <c:tickMarkSkip val="1"/>
        <c:noMultiLvlLbl val="0"/>
      </c:catAx>
      <c:valAx>
        <c:axId val="328226368"/>
        <c:scaling>
          <c:orientation val="minMax"/>
          <c:min val="0"/>
        </c:scaling>
        <c:delete val="0"/>
        <c:axPos val="l"/>
        <c:title>
          <c:tx>
            <c:rich>
              <a:bodyPr/>
              <a:lstStyle/>
              <a:p>
                <a:pPr>
                  <a:defRPr>
                    <a:solidFill>
                      <a:schemeClr val="tx1"/>
                    </a:solidFill>
                  </a:defRPr>
                </a:pPr>
                <a:r>
                  <a:rPr lang="cs-CZ" b="0">
                    <a:solidFill>
                      <a:schemeClr val="tx1"/>
                    </a:solidFill>
                  </a:rPr>
                  <a:t>Pokrytí cílové populace</a:t>
                </a:r>
              </a:p>
            </c:rich>
          </c:tx>
          <c:layout>
            <c:manualLayout>
              <c:xMode val="edge"/>
              <c:yMode val="edge"/>
              <c:x val="1.971721225097502E-2"/>
              <c:y val="0.20740192495126705"/>
            </c:manualLayout>
          </c:layout>
          <c:overlay val="0"/>
        </c:title>
        <c:numFmt formatCode="0%" sourceLinked="0"/>
        <c:majorTickMark val="out"/>
        <c:minorTickMark val="none"/>
        <c:tickLblPos val="nextTo"/>
        <c:spPr>
          <a:ln w="3163">
            <a:solidFill>
              <a:schemeClr val="tx1"/>
            </a:solidFill>
            <a:prstDash val="solid"/>
          </a:ln>
        </c:spPr>
        <c:txPr>
          <a:bodyPr rot="0" vert="horz"/>
          <a:lstStyle/>
          <a:p>
            <a:pPr>
              <a:defRPr/>
            </a:pPr>
            <a:endParaRPr lang="cs-CZ"/>
          </a:p>
        </c:txPr>
        <c:crossAx val="328231464"/>
        <c:crosses val="autoZero"/>
        <c:crossBetween val="between"/>
      </c:valAx>
      <c:spPr>
        <a:noFill/>
        <a:ln w="25396">
          <a:noFill/>
        </a:ln>
      </c:spPr>
    </c:plotArea>
    <c:plotVisOnly val="1"/>
    <c:dispBlanksAs val="gap"/>
    <c:showDLblsOverMax val="0"/>
  </c:chart>
  <c:spPr>
    <a:noFill/>
    <a:ln>
      <a:noFill/>
    </a:ln>
  </c:spPr>
  <c:txPr>
    <a:bodyPr/>
    <a:lstStyle/>
    <a:p>
      <a:pPr algn="ctr">
        <a:defRPr lang="en-US" sz="1197" b="1" i="0" u="none" strike="noStrike" kern="1200" baseline="0">
          <a:solidFill>
            <a:schemeClr val="tx1"/>
          </a:solidFill>
          <a:latin typeface="+mn-lt"/>
          <a:ea typeface="+mn-ea"/>
          <a:cs typeface="+mn-cs"/>
        </a:defRPr>
      </a:pPr>
      <a:endParaRPr lang="cs-CZ"/>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131074023507296"/>
          <c:y val="0.15573556917754688"/>
          <c:w val="0.61189273984018855"/>
          <c:h val="0.82154124498910663"/>
        </c:manualLayout>
      </c:layout>
      <c:barChart>
        <c:barDir val="bar"/>
        <c:grouping val="clustered"/>
        <c:varyColors val="0"/>
        <c:ser>
          <c:idx val="0"/>
          <c:order val="0"/>
          <c:tx>
            <c:strRef>
              <c:f>List1!$B$1</c:f>
              <c:strCache>
                <c:ptCount val="1"/>
                <c:pt idx="0">
                  <c:v>Řada 1</c:v>
                </c:pt>
              </c:strCache>
            </c:strRef>
          </c:tx>
          <c:spPr>
            <a:solidFill>
              <a:srgbClr val="2E5980"/>
            </a:solidFill>
            <a:ln w="3175">
              <a:noFill/>
            </a:ln>
            <a:effectLst/>
          </c:spPr>
          <c:invertIfNegative val="0"/>
          <c:dPt>
            <c:idx val="0"/>
            <c:invertIfNegative val="0"/>
            <c:bubble3D val="0"/>
            <c:spPr>
              <a:solidFill>
                <a:srgbClr val="2C2F7A"/>
              </a:solidFill>
              <a:ln w="3175">
                <a:noFill/>
              </a:ln>
              <a:effectLst/>
            </c:spPr>
            <c:extLst>
              <c:ext xmlns:c16="http://schemas.microsoft.com/office/drawing/2014/chart" uri="{C3380CC4-5D6E-409C-BE32-E72D297353CC}">
                <c16:uniqueId val="{00000000-697B-4809-91A9-EADA517706AD}"/>
              </c:ext>
            </c:extLst>
          </c:dPt>
          <c:dPt>
            <c:idx val="1"/>
            <c:invertIfNegative val="0"/>
            <c:bubble3D val="0"/>
            <c:spPr>
              <a:solidFill>
                <a:srgbClr val="2C2F7A"/>
              </a:solidFill>
              <a:ln w="3175">
                <a:noFill/>
              </a:ln>
              <a:effectLst/>
            </c:spPr>
            <c:extLst>
              <c:ext xmlns:c16="http://schemas.microsoft.com/office/drawing/2014/chart" uri="{C3380CC4-5D6E-409C-BE32-E72D297353CC}">
                <c16:uniqueId val="{0000000D-697B-4809-91A9-EADA517706AD}"/>
              </c:ext>
            </c:extLst>
          </c:dPt>
          <c:dPt>
            <c:idx val="2"/>
            <c:invertIfNegative val="0"/>
            <c:bubble3D val="0"/>
            <c:spPr>
              <a:solidFill>
                <a:srgbClr val="2C2F7A"/>
              </a:solidFill>
              <a:ln w="3175">
                <a:noFill/>
              </a:ln>
              <a:effectLst/>
            </c:spPr>
            <c:extLst>
              <c:ext xmlns:c16="http://schemas.microsoft.com/office/drawing/2014/chart" uri="{C3380CC4-5D6E-409C-BE32-E72D297353CC}">
                <c16:uniqueId val="{0000000E-697B-4809-91A9-EADA517706AD}"/>
              </c:ext>
            </c:extLst>
          </c:dPt>
          <c:dPt>
            <c:idx val="3"/>
            <c:invertIfNegative val="0"/>
            <c:bubble3D val="0"/>
            <c:spPr>
              <a:solidFill>
                <a:srgbClr val="2C2F7A"/>
              </a:solidFill>
              <a:ln w="3175">
                <a:noFill/>
              </a:ln>
              <a:effectLst/>
            </c:spPr>
            <c:extLst>
              <c:ext xmlns:c16="http://schemas.microsoft.com/office/drawing/2014/chart" uri="{C3380CC4-5D6E-409C-BE32-E72D297353CC}">
                <c16:uniqueId val="{0000000F-697B-4809-91A9-EADA517706AD}"/>
              </c:ext>
            </c:extLst>
          </c:dPt>
          <c:dPt>
            <c:idx val="4"/>
            <c:invertIfNegative val="0"/>
            <c:bubble3D val="0"/>
            <c:spPr>
              <a:solidFill>
                <a:srgbClr val="2C2F7A"/>
              </a:solidFill>
              <a:ln w="3175">
                <a:noFill/>
              </a:ln>
              <a:effectLst/>
            </c:spPr>
            <c:extLst>
              <c:ext xmlns:c16="http://schemas.microsoft.com/office/drawing/2014/chart" uri="{C3380CC4-5D6E-409C-BE32-E72D297353CC}">
                <c16:uniqueId val="{00000001-697B-4809-91A9-EADA517706AD}"/>
              </c:ext>
            </c:extLst>
          </c:dPt>
          <c:dPt>
            <c:idx val="5"/>
            <c:invertIfNegative val="0"/>
            <c:bubble3D val="0"/>
            <c:spPr>
              <a:solidFill>
                <a:srgbClr val="2C2F7A"/>
              </a:solidFill>
              <a:ln w="3175">
                <a:noFill/>
              </a:ln>
              <a:effectLst/>
            </c:spPr>
            <c:extLst>
              <c:ext xmlns:c16="http://schemas.microsoft.com/office/drawing/2014/chart" uri="{C3380CC4-5D6E-409C-BE32-E72D297353CC}">
                <c16:uniqueId val="{00000010-697B-4809-91A9-EADA517706AD}"/>
              </c:ext>
            </c:extLst>
          </c:dPt>
          <c:dPt>
            <c:idx val="6"/>
            <c:invertIfNegative val="0"/>
            <c:bubble3D val="0"/>
            <c:spPr>
              <a:solidFill>
                <a:srgbClr val="2C2F7A"/>
              </a:solidFill>
              <a:ln w="3175">
                <a:noFill/>
              </a:ln>
              <a:effectLst/>
            </c:spPr>
            <c:extLst>
              <c:ext xmlns:c16="http://schemas.microsoft.com/office/drawing/2014/chart" uri="{C3380CC4-5D6E-409C-BE32-E72D297353CC}">
                <c16:uniqueId val="{00000002-697B-4809-91A9-EADA517706AD}"/>
              </c:ext>
            </c:extLst>
          </c:dPt>
          <c:dPt>
            <c:idx val="7"/>
            <c:invertIfNegative val="0"/>
            <c:bubble3D val="0"/>
            <c:spPr>
              <a:solidFill>
                <a:srgbClr val="E6B03C"/>
              </a:solidFill>
              <a:ln w="3175">
                <a:noFill/>
              </a:ln>
              <a:effectLst/>
            </c:spPr>
            <c:extLst>
              <c:ext xmlns:c16="http://schemas.microsoft.com/office/drawing/2014/chart" uri="{C3380CC4-5D6E-409C-BE32-E72D297353CC}">
                <c16:uniqueId val="{00000004-697B-4809-91A9-EADA517706AD}"/>
              </c:ext>
            </c:extLst>
          </c:dPt>
          <c:dPt>
            <c:idx val="8"/>
            <c:invertIfNegative val="0"/>
            <c:bubble3D val="0"/>
            <c:spPr>
              <a:solidFill>
                <a:srgbClr val="2C2F7A"/>
              </a:solidFill>
              <a:ln w="3175">
                <a:noFill/>
              </a:ln>
              <a:effectLst/>
            </c:spPr>
            <c:extLst>
              <c:ext xmlns:c16="http://schemas.microsoft.com/office/drawing/2014/chart" uri="{C3380CC4-5D6E-409C-BE32-E72D297353CC}">
                <c16:uniqueId val="{00000005-697B-4809-91A9-EADA517706AD}"/>
              </c:ext>
            </c:extLst>
          </c:dPt>
          <c:dPt>
            <c:idx val="9"/>
            <c:invertIfNegative val="0"/>
            <c:bubble3D val="0"/>
            <c:spPr>
              <a:solidFill>
                <a:srgbClr val="2C2F7A"/>
              </a:solidFill>
              <a:ln w="3175">
                <a:noFill/>
              </a:ln>
              <a:effectLst/>
            </c:spPr>
            <c:extLst>
              <c:ext xmlns:c16="http://schemas.microsoft.com/office/drawing/2014/chart" uri="{C3380CC4-5D6E-409C-BE32-E72D297353CC}">
                <c16:uniqueId val="{00000006-697B-4809-91A9-EADA517706AD}"/>
              </c:ext>
            </c:extLst>
          </c:dPt>
          <c:dPt>
            <c:idx val="10"/>
            <c:invertIfNegative val="0"/>
            <c:bubble3D val="0"/>
            <c:spPr>
              <a:solidFill>
                <a:srgbClr val="2C2F7A"/>
              </a:solidFill>
              <a:ln w="3175">
                <a:noFill/>
              </a:ln>
              <a:effectLst/>
            </c:spPr>
            <c:extLst>
              <c:ext xmlns:c16="http://schemas.microsoft.com/office/drawing/2014/chart" uri="{C3380CC4-5D6E-409C-BE32-E72D297353CC}">
                <c16:uniqueId val="{00000007-697B-4809-91A9-EADA517706AD}"/>
              </c:ext>
            </c:extLst>
          </c:dPt>
          <c:dPt>
            <c:idx val="11"/>
            <c:invertIfNegative val="0"/>
            <c:bubble3D val="0"/>
            <c:spPr>
              <a:solidFill>
                <a:srgbClr val="2C2F7A"/>
              </a:solidFill>
              <a:ln w="3175">
                <a:noFill/>
              </a:ln>
              <a:effectLst/>
            </c:spPr>
            <c:extLst>
              <c:ext xmlns:c16="http://schemas.microsoft.com/office/drawing/2014/chart" uri="{C3380CC4-5D6E-409C-BE32-E72D297353CC}">
                <c16:uniqueId val="{00000008-697B-4809-91A9-EADA517706AD}"/>
              </c:ext>
            </c:extLst>
          </c:dPt>
          <c:dPt>
            <c:idx val="12"/>
            <c:invertIfNegative val="0"/>
            <c:bubble3D val="0"/>
            <c:spPr>
              <a:solidFill>
                <a:srgbClr val="2C2F7A"/>
              </a:solidFill>
              <a:ln w="3175">
                <a:noFill/>
              </a:ln>
              <a:effectLst/>
            </c:spPr>
            <c:extLst>
              <c:ext xmlns:c16="http://schemas.microsoft.com/office/drawing/2014/chart" uri="{C3380CC4-5D6E-409C-BE32-E72D297353CC}">
                <c16:uniqueId val="{00000009-697B-4809-91A9-EADA517706AD}"/>
              </c:ext>
            </c:extLst>
          </c:dPt>
          <c:dPt>
            <c:idx val="13"/>
            <c:invertIfNegative val="0"/>
            <c:bubble3D val="0"/>
            <c:spPr>
              <a:solidFill>
                <a:srgbClr val="DA2B47"/>
              </a:solidFill>
              <a:ln w="3175">
                <a:noFill/>
              </a:ln>
              <a:effectLst/>
            </c:spPr>
            <c:extLst>
              <c:ext xmlns:c16="http://schemas.microsoft.com/office/drawing/2014/chart" uri="{C3380CC4-5D6E-409C-BE32-E72D297353CC}">
                <c16:uniqueId val="{0000000B-697B-4809-91A9-EADA517706AD}"/>
              </c:ext>
            </c:extLst>
          </c:dPt>
          <c:dPt>
            <c:idx val="14"/>
            <c:invertIfNegative val="0"/>
            <c:bubble3D val="0"/>
            <c:spPr>
              <a:solidFill>
                <a:srgbClr val="2C2F7A"/>
              </a:solidFill>
              <a:ln w="3175">
                <a:noFill/>
              </a:ln>
              <a:effectLst/>
            </c:spPr>
            <c:extLst>
              <c:ext xmlns:c16="http://schemas.microsoft.com/office/drawing/2014/chart" uri="{C3380CC4-5D6E-409C-BE32-E72D297353CC}">
                <c16:uniqueId val="{00000011-697B-4809-91A9-EADA517706AD}"/>
              </c:ext>
            </c:extLst>
          </c:dPt>
          <c:dLbls>
            <c:numFmt formatCode="0.0\ %" sourceLinked="0"/>
            <c:spPr>
              <a:noFill/>
              <a:ln>
                <a:noFill/>
              </a:ln>
              <a:effectLst/>
            </c:spPr>
            <c:txPr>
              <a:bodyPr rot="0" vert="horz"/>
              <a:lstStyle/>
              <a:p>
                <a:pPr>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List1!$A$2:$A$16</c:f>
              <c:strCache>
                <c:ptCount val="15"/>
                <c:pt idx="0">
                  <c:v>Olomoucký kraj</c:v>
                </c:pt>
                <c:pt idx="1">
                  <c:v>Moravskoslezský kraj</c:v>
                </c:pt>
                <c:pt idx="2">
                  <c:v>Liberecký kraj</c:v>
                </c:pt>
                <c:pt idx="3">
                  <c:v>Ústecký kraj</c:v>
                </c:pt>
                <c:pt idx="4">
                  <c:v>Jihočeský kraj</c:v>
                </c:pt>
                <c:pt idx="5">
                  <c:v>Pardubický kraj</c:v>
                </c:pt>
                <c:pt idx="6">
                  <c:v>Královéhradecký kraj</c:v>
                </c:pt>
                <c:pt idx="7">
                  <c:v>Česká republika</c:v>
                </c:pt>
                <c:pt idx="8">
                  <c:v>Kraj Vysočina</c:v>
                </c:pt>
                <c:pt idx="9">
                  <c:v>Zlínský kraj</c:v>
                </c:pt>
                <c:pt idx="10">
                  <c:v>Středočeský kraj</c:v>
                </c:pt>
                <c:pt idx="11">
                  <c:v>Jihomoravský kraj</c:v>
                </c:pt>
                <c:pt idx="12">
                  <c:v>Hlavní město Praha</c:v>
                </c:pt>
                <c:pt idx="13">
                  <c:v>Karlovarský kraj</c:v>
                </c:pt>
                <c:pt idx="14">
                  <c:v>Plzeňský kraj</c:v>
                </c:pt>
              </c:strCache>
            </c:strRef>
          </c:cat>
          <c:val>
            <c:numRef>
              <c:f>List1!$B$2:$B$16</c:f>
              <c:numCache>
                <c:formatCode>0.0%</c:formatCode>
                <c:ptCount val="15"/>
                <c:pt idx="0">
                  <c:v>0.64682501979414098</c:v>
                </c:pt>
                <c:pt idx="1">
                  <c:v>0.64318251194600429</c:v>
                </c:pt>
                <c:pt idx="2">
                  <c:v>0.63687390710443303</c:v>
                </c:pt>
                <c:pt idx="3">
                  <c:v>0.63353769873669519</c:v>
                </c:pt>
                <c:pt idx="4">
                  <c:v>0.62385969961437604</c:v>
                </c:pt>
                <c:pt idx="5">
                  <c:v>0.62116353641777367</c:v>
                </c:pt>
                <c:pt idx="6">
                  <c:v>0.62108961133106566</c:v>
                </c:pt>
                <c:pt idx="7">
                  <c:v>0.62032393785233053</c:v>
                </c:pt>
                <c:pt idx="8">
                  <c:v>0.61991859317256737</c:v>
                </c:pt>
                <c:pt idx="9">
                  <c:v>0.61885187859025415</c:v>
                </c:pt>
                <c:pt idx="10">
                  <c:v>0.60959886510504935</c:v>
                </c:pt>
                <c:pt idx="11">
                  <c:v>0.60411374205571589</c:v>
                </c:pt>
                <c:pt idx="12">
                  <c:v>0.58855624230978343</c:v>
                </c:pt>
                <c:pt idx="13">
                  <c:v>0.58093760125513738</c:v>
                </c:pt>
                <c:pt idx="14">
                  <c:v>0.54752700767929197</c:v>
                </c:pt>
              </c:numCache>
            </c:numRef>
          </c:val>
          <c:extLst>
            <c:ext xmlns:c16="http://schemas.microsoft.com/office/drawing/2014/chart" uri="{C3380CC4-5D6E-409C-BE32-E72D297353CC}">
              <c16:uniqueId val="{0000000C-697B-4809-91A9-EADA517706AD}"/>
            </c:ext>
          </c:extLst>
        </c:ser>
        <c:dLbls>
          <c:showLegendKey val="0"/>
          <c:showVal val="1"/>
          <c:showCatName val="0"/>
          <c:showSerName val="0"/>
          <c:showPercent val="0"/>
          <c:showBubbleSize val="0"/>
        </c:dLbls>
        <c:gapWidth val="50"/>
        <c:overlap val="100"/>
        <c:axId val="582406232"/>
        <c:axId val="582411720"/>
      </c:barChart>
      <c:catAx>
        <c:axId val="582406232"/>
        <c:scaling>
          <c:orientation val="maxMin"/>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vert="horz"/>
          <a:lstStyle/>
          <a:p>
            <a:pPr>
              <a:defRPr/>
            </a:pPr>
            <a:endParaRPr lang="cs-CZ"/>
          </a:p>
        </c:txPr>
        <c:crossAx val="582411720"/>
        <c:crosses val="autoZero"/>
        <c:auto val="1"/>
        <c:lblAlgn val="ctr"/>
        <c:lblOffset val="100"/>
        <c:tickLblSkip val="1"/>
        <c:noMultiLvlLbl val="0"/>
      </c:catAx>
      <c:valAx>
        <c:axId val="582411720"/>
        <c:scaling>
          <c:orientation val="minMax"/>
          <c:max val="1"/>
        </c:scaling>
        <c:delete val="0"/>
        <c:axPos val="t"/>
        <c:numFmt formatCode="0\ %" sourceLinked="0"/>
        <c:majorTickMark val="out"/>
        <c:minorTickMark val="none"/>
        <c:tickLblPos val="nextTo"/>
        <c:spPr>
          <a:noFill/>
          <a:ln>
            <a:solidFill>
              <a:schemeClr val="tx1"/>
            </a:solidFill>
          </a:ln>
          <a:effectLst/>
        </c:spPr>
        <c:txPr>
          <a:bodyPr rot="-60000000" vert="horz"/>
          <a:lstStyle/>
          <a:p>
            <a:pPr>
              <a:defRPr/>
            </a:pPr>
            <a:endParaRPr lang="cs-CZ"/>
          </a:p>
        </c:txPr>
        <c:crossAx val="582406232"/>
        <c:crosses val="autoZero"/>
        <c:crossBetween val="between"/>
        <c:majorUnit val="0.25"/>
      </c:valAx>
      <c:spPr>
        <a:noFill/>
        <a:ln>
          <a:noFill/>
        </a:ln>
        <a:effectLst/>
      </c:spPr>
    </c:plotArea>
    <c:plotVisOnly val="1"/>
    <c:dispBlanksAs val="gap"/>
    <c:showDLblsOverMax val="0"/>
  </c:chart>
  <c:spPr>
    <a:noFill/>
    <a:ln>
      <a:noFill/>
    </a:ln>
    <a:effectLst/>
  </c:spPr>
  <c:txPr>
    <a:bodyPr/>
    <a:lstStyle/>
    <a:p>
      <a:pPr>
        <a:defRPr sz="1400"/>
      </a:pPr>
      <a:endParaRPr lang="cs-CZ"/>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2"/>
          <c:order val="0"/>
          <c:tx>
            <c:strRef>
              <c:f>List1!$D$1</c:f>
              <c:strCache>
                <c:ptCount val="1"/>
                <c:pt idx="0">
                  <c:v>KVK</c:v>
                </c:pt>
              </c:strCache>
            </c:strRef>
          </c:tx>
          <c:spPr>
            <a:ln w="28575" cap="rnd">
              <a:solidFill>
                <a:schemeClr val="accent3"/>
              </a:solidFill>
              <a:round/>
            </a:ln>
            <a:effectLst/>
          </c:spPr>
          <c:marker>
            <c:symbol val="none"/>
          </c:marker>
          <c:xVal>
            <c:numRef>
              <c:f>List1!$A$2:$A$102</c:f>
              <c:numCache>
                <c:formatCode>###0</c:formatCode>
                <c:ptCount val="1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List1!$D$2:$D$102</c:f>
              <c:numCache>
                <c:formatCode>General</c:formatCode>
                <c:ptCount val="101"/>
                <c:pt idx="0">
                  <c:v>0.86800651819663222</c:v>
                </c:pt>
                <c:pt idx="1">
                  <c:v>0.89551548774849743</c:v>
                </c:pt>
                <c:pt idx="2">
                  <c:v>0.87332775919732442</c:v>
                </c:pt>
                <c:pt idx="3">
                  <c:v>0.84601181683899562</c:v>
                </c:pt>
                <c:pt idx="4">
                  <c:v>0.85441877521085441</c:v>
                </c:pt>
                <c:pt idx="5">
                  <c:v>0.82084915429754923</c:v>
                </c:pt>
                <c:pt idx="6">
                  <c:v>0.85889785889785886</c:v>
                </c:pt>
                <c:pt idx="7">
                  <c:v>0.81721947776993653</c:v>
                </c:pt>
                <c:pt idx="8">
                  <c:v>0.84397870924817031</c:v>
                </c:pt>
                <c:pt idx="9">
                  <c:v>0.79437304619659599</c:v>
                </c:pt>
                <c:pt idx="10">
                  <c:v>0.80469547465124192</c:v>
                </c:pt>
                <c:pt idx="11">
                  <c:v>0.79966611018363942</c:v>
                </c:pt>
                <c:pt idx="12">
                  <c:v>0.80330634278002699</c:v>
                </c:pt>
                <c:pt idx="13">
                  <c:v>0.79719595696119983</c:v>
                </c:pt>
                <c:pt idx="14">
                  <c:v>0.81499107674003568</c:v>
                </c:pt>
                <c:pt idx="15">
                  <c:v>0.80022863675335809</c:v>
                </c:pt>
                <c:pt idx="16">
                  <c:v>0.82445141065830718</c:v>
                </c:pt>
                <c:pt idx="17">
                  <c:v>0.75558067250635774</c:v>
                </c:pt>
                <c:pt idx="18">
                  <c:v>0.79810257930625561</c:v>
                </c:pt>
                <c:pt idx="19">
                  <c:v>0.73301127214170692</c:v>
                </c:pt>
                <c:pt idx="20">
                  <c:v>0.71315426997245179</c:v>
                </c:pt>
                <c:pt idx="21">
                  <c:v>0.46786454733932276</c:v>
                </c:pt>
                <c:pt idx="22">
                  <c:v>0.45882751609623856</c:v>
                </c:pt>
                <c:pt idx="23">
                  <c:v>0.4729634831460674</c:v>
                </c:pt>
                <c:pt idx="24">
                  <c:v>0.47666195190947669</c:v>
                </c:pt>
                <c:pt idx="25">
                  <c:v>0.48216255976461936</c:v>
                </c:pt>
                <c:pt idx="26">
                  <c:v>0.44778699861687415</c:v>
                </c:pt>
                <c:pt idx="27">
                  <c:v>0.46</c:v>
                </c:pt>
                <c:pt idx="28">
                  <c:v>0.43009226401703338</c:v>
                </c:pt>
                <c:pt idx="29">
                  <c:v>0.44931972789115648</c:v>
                </c:pt>
                <c:pt idx="30">
                  <c:v>0.46306471306471308</c:v>
                </c:pt>
                <c:pt idx="31">
                  <c:v>0.45273914277604316</c:v>
                </c:pt>
                <c:pt idx="32">
                  <c:v>0.42943722943722945</c:v>
                </c:pt>
                <c:pt idx="33">
                  <c:v>0.43301237964236589</c:v>
                </c:pt>
                <c:pt idx="34">
                  <c:v>0.44094908024526791</c:v>
                </c:pt>
                <c:pt idx="35">
                  <c:v>0.43049932523616735</c:v>
                </c:pt>
                <c:pt idx="36">
                  <c:v>0.44106666666666666</c:v>
                </c:pt>
                <c:pt idx="37">
                  <c:v>0.42684845306764552</c:v>
                </c:pt>
                <c:pt idx="38">
                  <c:v>0.44384594667384863</c:v>
                </c:pt>
                <c:pt idx="39">
                  <c:v>0.43407445708376424</c:v>
                </c:pt>
                <c:pt idx="40">
                  <c:v>0.44490216271884653</c:v>
                </c:pt>
                <c:pt idx="41">
                  <c:v>0.45523165018219675</c:v>
                </c:pt>
                <c:pt idx="42">
                  <c:v>0.47497420020639836</c:v>
                </c:pt>
                <c:pt idx="43">
                  <c:v>0.46012108449591999</c:v>
                </c:pt>
                <c:pt idx="44">
                  <c:v>0.46182634730538924</c:v>
                </c:pt>
                <c:pt idx="45">
                  <c:v>0.47928602908770385</c:v>
                </c:pt>
                <c:pt idx="46">
                  <c:v>0.47982062780269058</c:v>
                </c:pt>
                <c:pt idx="47">
                  <c:v>0.48968535111481559</c:v>
                </c:pt>
                <c:pt idx="48">
                  <c:v>0.50224477845012683</c:v>
                </c:pt>
                <c:pt idx="49">
                  <c:v>0.49650092081031305</c:v>
                </c:pt>
                <c:pt idx="50">
                  <c:v>0.53186365320489071</c:v>
                </c:pt>
                <c:pt idx="51">
                  <c:v>0.54499316806558662</c:v>
                </c:pt>
                <c:pt idx="52">
                  <c:v>0.51890621662038028</c:v>
                </c:pt>
                <c:pt idx="53">
                  <c:v>0.52561756633119849</c:v>
                </c:pt>
                <c:pt idx="54">
                  <c:v>0.53078007518796988</c:v>
                </c:pt>
                <c:pt idx="55">
                  <c:v>0.53291984732824427</c:v>
                </c:pt>
                <c:pt idx="56">
                  <c:v>0.52645095017976373</c:v>
                </c:pt>
                <c:pt idx="57">
                  <c:v>0.55146680391147707</c:v>
                </c:pt>
                <c:pt idx="58">
                  <c:v>0.54627714581178899</c:v>
                </c:pt>
                <c:pt idx="59">
                  <c:v>0.55770662695457929</c:v>
                </c:pt>
                <c:pt idx="60">
                  <c:v>0.55759354365370506</c:v>
                </c:pt>
                <c:pt idx="61">
                  <c:v>0.54197714853452561</c:v>
                </c:pt>
                <c:pt idx="62">
                  <c:v>0.55400502372313709</c:v>
                </c:pt>
                <c:pt idx="63">
                  <c:v>0.54306007694584202</c:v>
                </c:pt>
                <c:pt idx="64">
                  <c:v>0.54801276472294747</c:v>
                </c:pt>
                <c:pt idx="65">
                  <c:v>0.62477286493034523</c:v>
                </c:pt>
                <c:pt idx="66">
                  <c:v>0.60863391082078955</c:v>
                </c:pt>
                <c:pt idx="67">
                  <c:v>0.55356186395286555</c:v>
                </c:pt>
                <c:pt idx="68">
                  <c:v>0.62870762711864403</c:v>
                </c:pt>
                <c:pt idx="69">
                  <c:v>0.60481194690265483</c:v>
                </c:pt>
                <c:pt idx="70">
                  <c:v>0.63741403026134802</c:v>
                </c:pt>
                <c:pt idx="71">
                  <c:v>0.62429756489162425</c:v>
                </c:pt>
                <c:pt idx="72">
                  <c:v>0.61922741794946268</c:v>
                </c:pt>
                <c:pt idx="73">
                  <c:v>0.62372974457566599</c:v>
                </c:pt>
                <c:pt idx="74">
                  <c:v>0.62858816637375514</c:v>
                </c:pt>
                <c:pt idx="75">
                  <c:v>0.61898693851545084</c:v>
                </c:pt>
                <c:pt idx="76">
                  <c:v>0.62492211838006229</c:v>
                </c:pt>
                <c:pt idx="77">
                  <c:v>0.61325262822554949</c:v>
                </c:pt>
                <c:pt idx="78">
                  <c:v>0.60030923850019324</c:v>
                </c:pt>
                <c:pt idx="79">
                  <c:v>0.59003051881993895</c:v>
                </c:pt>
                <c:pt idx="80">
                  <c:v>0.60681114551083593</c:v>
                </c:pt>
                <c:pt idx="81">
                  <c:v>0.58114285714285718</c:v>
                </c:pt>
                <c:pt idx="82">
                  <c:v>0.56769436997319034</c:v>
                </c:pt>
                <c:pt idx="83">
                  <c:v>0.55867530597552195</c:v>
                </c:pt>
                <c:pt idx="84">
                  <c:v>0.53483309143686497</c:v>
                </c:pt>
                <c:pt idx="85">
                  <c:v>0.52797833935018046</c:v>
                </c:pt>
                <c:pt idx="86">
                  <c:v>0.51279199110122353</c:v>
                </c:pt>
                <c:pt idx="87">
                  <c:v>0.54937413073713492</c:v>
                </c:pt>
                <c:pt idx="88">
                  <c:v>0.50660066006600657</c:v>
                </c:pt>
                <c:pt idx="89">
                  <c:v>0.47082494969818911</c:v>
                </c:pt>
                <c:pt idx="90">
                  <c:v>0.49549549549549549</c:v>
                </c:pt>
                <c:pt idx="91">
                  <c:v>0.52252252252252251</c:v>
                </c:pt>
                <c:pt idx="92">
                  <c:v>0.49042145593869729</c:v>
                </c:pt>
                <c:pt idx="93">
                  <c:v>0.52298850574712641</c:v>
                </c:pt>
                <c:pt idx="94">
                  <c:v>0.4713375796178344</c:v>
                </c:pt>
                <c:pt idx="95">
                  <c:v>0.52577319587628868</c:v>
                </c:pt>
                <c:pt idx="96">
                  <c:v>0.37313432835820898</c:v>
                </c:pt>
                <c:pt idx="97">
                  <c:v>0.59259259259259256</c:v>
                </c:pt>
                <c:pt idx="98">
                  <c:v>0.55555555555555558</c:v>
                </c:pt>
                <c:pt idx="99">
                  <c:v>0.38461538461538464</c:v>
                </c:pt>
                <c:pt idx="100">
                  <c:v>0.47619047619047616</c:v>
                </c:pt>
              </c:numCache>
            </c:numRef>
          </c:yVal>
          <c:smooth val="1"/>
          <c:extLst>
            <c:ext xmlns:c16="http://schemas.microsoft.com/office/drawing/2014/chart" uri="{C3380CC4-5D6E-409C-BE32-E72D297353CC}">
              <c16:uniqueId val="{00000000-B0AB-42F6-9515-A25C7BAEEFDD}"/>
            </c:ext>
          </c:extLst>
        </c:ser>
        <c:ser>
          <c:idx val="3"/>
          <c:order val="1"/>
          <c:tx>
            <c:strRef>
              <c:f>List1!$E$1</c:f>
              <c:strCache>
                <c:ptCount val="1"/>
                <c:pt idx="0">
                  <c:v>Sloupec3</c:v>
                </c:pt>
              </c:strCache>
            </c:strRef>
          </c:tx>
          <c:spPr>
            <a:ln w="19050" cap="rnd">
              <a:solidFill>
                <a:srgbClr val="92D050"/>
              </a:solidFill>
              <a:round/>
            </a:ln>
            <a:effectLst/>
          </c:spPr>
          <c:marker>
            <c:symbol val="none"/>
          </c:marker>
          <c:xVal>
            <c:numRef>
              <c:f>List1!$A$2:$A$102</c:f>
              <c:numCache>
                <c:formatCode>###0</c:formatCode>
                <c:ptCount val="1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List1!$E$2:$E$102</c:f>
              <c:numCache>
                <c:formatCode>General</c:formatCode>
                <c:ptCount val="101"/>
              </c:numCache>
            </c:numRef>
          </c:yVal>
          <c:smooth val="1"/>
          <c:extLst>
            <c:ext xmlns:c16="http://schemas.microsoft.com/office/drawing/2014/chart" uri="{C3380CC4-5D6E-409C-BE32-E72D297353CC}">
              <c16:uniqueId val="{00000001-B0AB-42F6-9515-A25C7BAEEFDD}"/>
            </c:ext>
          </c:extLst>
        </c:ser>
        <c:ser>
          <c:idx val="1"/>
          <c:order val="2"/>
          <c:tx>
            <c:strRef>
              <c:f>List1!$B$1</c:f>
              <c:strCache>
                <c:ptCount val="1"/>
                <c:pt idx="0">
                  <c:v>ČR – celkem</c:v>
                </c:pt>
              </c:strCache>
            </c:strRef>
          </c:tx>
          <c:spPr>
            <a:ln w="28575" cap="rnd">
              <a:solidFill>
                <a:schemeClr val="accent6"/>
              </a:solidFill>
              <a:round/>
            </a:ln>
            <a:effectLst/>
          </c:spPr>
          <c:marker>
            <c:symbol val="none"/>
          </c:marker>
          <c:xVal>
            <c:numRef>
              <c:f>List1!$A$2:$A$102</c:f>
              <c:numCache>
                <c:formatCode>###0</c:formatCode>
                <c:ptCount val="1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List1!$B$2:$B$102</c:f>
              <c:numCache>
                <c:formatCode>General</c:formatCode>
                <c:ptCount val="101"/>
                <c:pt idx="0">
                  <c:v>0.93571808039667081</c:v>
                </c:pt>
                <c:pt idx="1">
                  <c:v>0.97925884358880277</c:v>
                </c:pt>
                <c:pt idx="2">
                  <c:v>0.96846360145864285</c:v>
                </c:pt>
                <c:pt idx="3">
                  <c:v>0.9441258411555441</c:v>
                </c:pt>
                <c:pt idx="4">
                  <c:v>0.93774586765925172</c:v>
                </c:pt>
                <c:pt idx="5">
                  <c:v>0.90020261240677679</c:v>
                </c:pt>
                <c:pt idx="6">
                  <c:v>0.93392241342967719</c:v>
                </c:pt>
                <c:pt idx="7">
                  <c:v>0.90032847721972864</c:v>
                </c:pt>
                <c:pt idx="8">
                  <c:v>0.90866742071970175</c:v>
                </c:pt>
                <c:pt idx="9">
                  <c:v>0.88616842141071217</c:v>
                </c:pt>
                <c:pt idx="10">
                  <c:v>0.89751237845254428</c:v>
                </c:pt>
                <c:pt idx="11">
                  <c:v>0.87871749646368513</c:v>
                </c:pt>
                <c:pt idx="12">
                  <c:v>0.89391313301185793</c:v>
                </c:pt>
                <c:pt idx="13">
                  <c:v>0.88106151160490853</c:v>
                </c:pt>
                <c:pt idx="14">
                  <c:v>0.90427361468838063</c:v>
                </c:pt>
                <c:pt idx="15">
                  <c:v>0.879872744524267</c:v>
                </c:pt>
                <c:pt idx="16">
                  <c:v>0.8833287708732549</c:v>
                </c:pt>
                <c:pt idx="17">
                  <c:v>0.82065448698749976</c:v>
                </c:pt>
                <c:pt idx="18">
                  <c:v>0.82460520156687556</c:v>
                </c:pt>
                <c:pt idx="19">
                  <c:v>0.75642223460335145</c:v>
                </c:pt>
                <c:pt idx="20">
                  <c:v>0.74866449394420953</c:v>
                </c:pt>
                <c:pt idx="21">
                  <c:v>0.47204137970020443</c:v>
                </c:pt>
                <c:pt idx="22">
                  <c:v>0.47337289378684982</c:v>
                </c:pt>
                <c:pt idx="23">
                  <c:v>0.47834791059280857</c:v>
                </c:pt>
                <c:pt idx="24">
                  <c:v>0.48246366888783881</c:v>
                </c:pt>
                <c:pt idx="25">
                  <c:v>0.49510440014155949</c:v>
                </c:pt>
                <c:pt idx="26">
                  <c:v>0.49149140497455102</c:v>
                </c:pt>
                <c:pt idx="27">
                  <c:v>0.4927609060482227</c:v>
                </c:pt>
                <c:pt idx="28">
                  <c:v>0.48858044401036776</c:v>
                </c:pt>
                <c:pt idx="29">
                  <c:v>0.4903581267217631</c:v>
                </c:pt>
                <c:pt idx="30">
                  <c:v>0.49703044101799559</c:v>
                </c:pt>
                <c:pt idx="31">
                  <c:v>0.49498466929478757</c:v>
                </c:pt>
                <c:pt idx="32">
                  <c:v>0.48654461712266267</c:v>
                </c:pt>
                <c:pt idx="33">
                  <c:v>0.48583230070218919</c:v>
                </c:pt>
                <c:pt idx="34">
                  <c:v>0.48486843007390951</c:v>
                </c:pt>
                <c:pt idx="35">
                  <c:v>0.48537730925790629</c:v>
                </c:pt>
                <c:pt idx="36">
                  <c:v>0.48464030497127425</c:v>
                </c:pt>
                <c:pt idx="37">
                  <c:v>0.48101584450748686</c:v>
                </c:pt>
                <c:pt idx="38">
                  <c:v>0.48531849634556401</c:v>
                </c:pt>
                <c:pt idx="39">
                  <c:v>0.48737639316069714</c:v>
                </c:pt>
                <c:pt idx="40">
                  <c:v>0.49729191268150125</c:v>
                </c:pt>
                <c:pt idx="41">
                  <c:v>0.50278678923713704</c:v>
                </c:pt>
                <c:pt idx="42">
                  <c:v>0.49776698777036327</c:v>
                </c:pt>
                <c:pt idx="43">
                  <c:v>0.49957920631837899</c:v>
                </c:pt>
                <c:pt idx="44">
                  <c:v>0.50501598229653311</c:v>
                </c:pt>
                <c:pt idx="45">
                  <c:v>0.5134256086463167</c:v>
                </c:pt>
                <c:pt idx="46">
                  <c:v>0.51554009404337353</c:v>
                </c:pt>
                <c:pt idx="47">
                  <c:v>0.52205176856154123</c:v>
                </c:pt>
                <c:pt idx="48">
                  <c:v>0.52550585112545956</c:v>
                </c:pt>
                <c:pt idx="49">
                  <c:v>0.53065274422712283</c:v>
                </c:pt>
                <c:pt idx="50">
                  <c:v>0.55428306120869764</c:v>
                </c:pt>
                <c:pt idx="51">
                  <c:v>0.57022281310509559</c:v>
                </c:pt>
                <c:pt idx="52">
                  <c:v>0.55612198174547456</c:v>
                </c:pt>
                <c:pt idx="53">
                  <c:v>0.5552646077065172</c:v>
                </c:pt>
                <c:pt idx="54">
                  <c:v>0.56095243266724593</c:v>
                </c:pt>
                <c:pt idx="55">
                  <c:v>0.56308916677897336</c:v>
                </c:pt>
                <c:pt idx="56">
                  <c:v>0.56444290782274065</c:v>
                </c:pt>
                <c:pt idx="57">
                  <c:v>0.56508407666345228</c:v>
                </c:pt>
                <c:pt idx="58">
                  <c:v>0.56729709672341289</c:v>
                </c:pt>
                <c:pt idx="59">
                  <c:v>0.57155154804633923</c:v>
                </c:pt>
                <c:pt idx="60">
                  <c:v>0.57546005385996413</c:v>
                </c:pt>
                <c:pt idx="61">
                  <c:v>0.57397179316936497</c:v>
                </c:pt>
                <c:pt idx="62">
                  <c:v>0.5687610003683844</c:v>
                </c:pt>
                <c:pt idx="63">
                  <c:v>0.57025570636978296</c:v>
                </c:pt>
                <c:pt idx="64">
                  <c:v>0.57181294825763729</c:v>
                </c:pt>
                <c:pt idx="65">
                  <c:v>0.6545176876155433</c:v>
                </c:pt>
                <c:pt idx="66">
                  <c:v>0.63491970411574006</c:v>
                </c:pt>
                <c:pt idx="67">
                  <c:v>0.57536422999316816</c:v>
                </c:pt>
                <c:pt idx="68">
                  <c:v>0.6583139792296161</c:v>
                </c:pt>
                <c:pt idx="69">
                  <c:v>0.63302709143358837</c:v>
                </c:pt>
                <c:pt idx="70">
                  <c:v>0.65185806533299573</c:v>
                </c:pt>
                <c:pt idx="71">
                  <c:v>0.63735902594643989</c:v>
                </c:pt>
                <c:pt idx="72">
                  <c:v>0.63928459265104964</c:v>
                </c:pt>
                <c:pt idx="73">
                  <c:v>0.63440992767915849</c:v>
                </c:pt>
                <c:pt idx="74">
                  <c:v>0.63392619438170406</c:v>
                </c:pt>
                <c:pt idx="75">
                  <c:v>0.62566112366074267</c:v>
                </c:pt>
                <c:pt idx="76">
                  <c:v>0.62242565013435347</c:v>
                </c:pt>
                <c:pt idx="77">
                  <c:v>0.61549576074807122</c:v>
                </c:pt>
                <c:pt idx="78">
                  <c:v>0.61258176866989633</c:v>
                </c:pt>
                <c:pt idx="79">
                  <c:v>0.60057903879559926</c:v>
                </c:pt>
                <c:pt idx="80">
                  <c:v>0.59152730463507797</c:v>
                </c:pt>
                <c:pt idx="81">
                  <c:v>0.5807325469834641</c:v>
                </c:pt>
                <c:pt idx="82">
                  <c:v>0.56052978342399562</c:v>
                </c:pt>
                <c:pt idx="83">
                  <c:v>0.55542253387302132</c:v>
                </c:pt>
                <c:pt idx="84">
                  <c:v>0.55217838189331492</c:v>
                </c:pt>
                <c:pt idx="85">
                  <c:v>0.53820952182844073</c:v>
                </c:pt>
                <c:pt idx="86">
                  <c:v>0.52106169037050454</c:v>
                </c:pt>
                <c:pt idx="87">
                  <c:v>0.52037130679765942</c:v>
                </c:pt>
                <c:pt idx="88">
                  <c:v>0.51180239419996632</c:v>
                </c:pt>
                <c:pt idx="89">
                  <c:v>0.5019043800741706</c:v>
                </c:pt>
                <c:pt idx="90">
                  <c:v>0.49631785247654114</c:v>
                </c:pt>
                <c:pt idx="91">
                  <c:v>0.48054953000723066</c:v>
                </c:pt>
                <c:pt idx="92">
                  <c:v>0.47467399982258496</c:v>
                </c:pt>
                <c:pt idx="93">
                  <c:v>0.46239456419868791</c:v>
                </c:pt>
                <c:pt idx="94">
                  <c:v>0.46157421753951039</c:v>
                </c:pt>
                <c:pt idx="95">
                  <c:v>0.46535824071884607</c:v>
                </c:pt>
                <c:pt idx="96">
                  <c:v>0.451602023608769</c:v>
                </c:pt>
                <c:pt idx="97">
                  <c:v>0.45761802575107297</c:v>
                </c:pt>
                <c:pt idx="98">
                  <c:v>0.44238517324738114</c:v>
                </c:pt>
                <c:pt idx="99">
                  <c:v>0.44262295081967212</c:v>
                </c:pt>
                <c:pt idx="100">
                  <c:v>0.4390992835209826</c:v>
                </c:pt>
              </c:numCache>
            </c:numRef>
          </c:yVal>
          <c:smooth val="1"/>
          <c:extLst>
            <c:ext xmlns:c16="http://schemas.microsoft.com/office/drawing/2014/chart" uri="{C3380CC4-5D6E-409C-BE32-E72D297353CC}">
              <c16:uniqueId val="{00000002-B0AB-42F6-9515-A25C7BAEEFDD}"/>
            </c:ext>
          </c:extLst>
        </c:ser>
        <c:dLbls>
          <c:showLegendKey val="0"/>
          <c:showVal val="0"/>
          <c:showCatName val="0"/>
          <c:showSerName val="0"/>
          <c:showPercent val="0"/>
          <c:showBubbleSize val="0"/>
        </c:dLbls>
        <c:axId val="311519744"/>
        <c:axId val="311522488"/>
      </c:scatterChart>
      <c:valAx>
        <c:axId val="311519744"/>
        <c:scaling>
          <c:orientation val="minMax"/>
          <c:max val="95"/>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cs-CZ"/>
          </a:p>
        </c:txPr>
        <c:crossAx val="311522488"/>
        <c:crosses val="autoZero"/>
        <c:crossBetween val="midCat"/>
        <c:majorUnit val="10"/>
      </c:valAx>
      <c:valAx>
        <c:axId val="31152248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cs-CZ"/>
          </a:p>
        </c:txPr>
        <c:crossAx val="311519744"/>
        <c:crosses val="autoZero"/>
        <c:crossBetween val="midCat"/>
      </c:valAx>
      <c:spPr>
        <a:noFill/>
        <a:ln>
          <a:noFill/>
        </a:ln>
        <a:effectLst/>
      </c:spPr>
    </c:plotArea>
    <c:plotVisOnly val="1"/>
    <c:dispBlanksAs val="gap"/>
    <c:showDLblsOverMax val="0"/>
  </c:chart>
  <c:spPr>
    <a:noFill/>
    <a:ln>
      <a:noFill/>
    </a:ln>
    <a:effectLst/>
  </c:spPr>
  <c:txPr>
    <a:bodyPr/>
    <a:lstStyle/>
    <a:p>
      <a:pPr>
        <a:defRPr sz="1400"/>
      </a:pPr>
      <a:endParaRPr lang="cs-CZ"/>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List1!$B$1</c:f>
              <c:strCache>
                <c:ptCount val="1"/>
                <c:pt idx="0">
                  <c:v>celkem</c:v>
                </c:pt>
              </c:strCache>
            </c:strRef>
          </c:tx>
          <c:spPr>
            <a:solidFill>
              <a:schemeClr val="bg1">
                <a:lumMod val="50000"/>
              </a:schemeClr>
            </a:solidFill>
            <a:ln>
              <a:noFill/>
            </a:ln>
          </c:spPr>
          <c:invertIfNegative val="0"/>
          <c:dPt>
            <c:idx val="6"/>
            <c:invertIfNegative val="0"/>
            <c:bubble3D val="0"/>
            <c:spPr>
              <a:solidFill>
                <a:srgbClr val="FF9933"/>
              </a:solidFill>
              <a:ln>
                <a:noFill/>
              </a:ln>
            </c:spPr>
            <c:extLst>
              <c:ext xmlns:c16="http://schemas.microsoft.com/office/drawing/2014/chart" uri="{C3380CC4-5D6E-409C-BE32-E72D297353CC}">
                <c16:uniqueId val="{00000001-94C9-412D-8747-E5FFDC846797}"/>
              </c:ext>
            </c:extLst>
          </c:dPt>
          <c:dPt>
            <c:idx val="7"/>
            <c:invertIfNegative val="0"/>
            <c:bubble3D val="0"/>
            <c:spPr>
              <a:solidFill>
                <a:srgbClr val="FF6600"/>
              </a:solidFill>
              <a:ln>
                <a:noFill/>
              </a:ln>
            </c:spPr>
            <c:extLst>
              <c:ext xmlns:c16="http://schemas.microsoft.com/office/drawing/2014/chart" uri="{C3380CC4-5D6E-409C-BE32-E72D297353CC}">
                <c16:uniqueId val="{00000003-94C9-412D-8747-E5FFDC846797}"/>
              </c:ext>
            </c:extLst>
          </c:dPt>
          <c:dPt>
            <c:idx val="8"/>
            <c:invertIfNegative val="0"/>
            <c:bubble3D val="0"/>
            <c:spPr>
              <a:solidFill>
                <a:srgbClr val="FF0000"/>
              </a:solidFill>
              <a:ln>
                <a:noFill/>
              </a:ln>
            </c:spPr>
            <c:extLst>
              <c:ext xmlns:c16="http://schemas.microsoft.com/office/drawing/2014/chart" uri="{C3380CC4-5D6E-409C-BE32-E72D297353CC}">
                <c16:uniqueId val="{00000005-94C9-412D-8747-E5FFDC846797}"/>
              </c:ext>
            </c:extLst>
          </c:dPt>
          <c:cat>
            <c:strRef>
              <c:f>List1!$A$2:$A$10</c:f>
              <c:strCache>
                <c:ptCount val="9"/>
                <c:pt idx="0">
                  <c:v>do 34</c:v>
                </c:pt>
                <c:pt idx="1">
                  <c:v>35-39</c:v>
                </c:pt>
                <c:pt idx="2">
                  <c:v>40-44</c:v>
                </c:pt>
                <c:pt idx="3">
                  <c:v>45-49</c:v>
                </c:pt>
                <c:pt idx="4">
                  <c:v>50-54</c:v>
                </c:pt>
                <c:pt idx="5">
                  <c:v>55-59</c:v>
                </c:pt>
                <c:pt idx="6">
                  <c:v>60-64</c:v>
                </c:pt>
                <c:pt idx="7">
                  <c:v>65-69</c:v>
                </c:pt>
                <c:pt idx="8">
                  <c:v>70 a více</c:v>
                </c:pt>
              </c:strCache>
            </c:strRef>
          </c:cat>
          <c:val>
            <c:numRef>
              <c:f>List1!$B$2:$B$10</c:f>
              <c:numCache>
                <c:formatCode>0</c:formatCode>
                <c:ptCount val="9"/>
                <c:pt idx="0">
                  <c:v>8</c:v>
                </c:pt>
                <c:pt idx="1">
                  <c:v>10</c:v>
                </c:pt>
                <c:pt idx="2">
                  <c:v>19</c:v>
                </c:pt>
                <c:pt idx="3">
                  <c:v>10</c:v>
                </c:pt>
                <c:pt idx="4">
                  <c:v>20</c:v>
                </c:pt>
                <c:pt idx="5">
                  <c:v>19</c:v>
                </c:pt>
                <c:pt idx="6">
                  <c:v>22</c:v>
                </c:pt>
                <c:pt idx="7">
                  <c:v>24</c:v>
                </c:pt>
                <c:pt idx="8">
                  <c:v>20</c:v>
                </c:pt>
              </c:numCache>
            </c:numRef>
          </c:val>
          <c:extLst>
            <c:ext xmlns:c16="http://schemas.microsoft.com/office/drawing/2014/chart" uri="{C3380CC4-5D6E-409C-BE32-E72D297353CC}">
              <c16:uniqueId val="{00000008-94C9-412D-8747-E5FFDC846797}"/>
            </c:ext>
          </c:extLst>
        </c:ser>
        <c:dLbls>
          <c:showLegendKey val="0"/>
          <c:showVal val="0"/>
          <c:showCatName val="0"/>
          <c:showSerName val="0"/>
          <c:showPercent val="0"/>
          <c:showBubbleSize val="0"/>
        </c:dLbls>
        <c:gapWidth val="20"/>
        <c:axId val="46452096"/>
        <c:axId val="46471040"/>
      </c:barChart>
      <c:catAx>
        <c:axId val="46452096"/>
        <c:scaling>
          <c:orientation val="minMax"/>
        </c:scaling>
        <c:delete val="0"/>
        <c:axPos val="b"/>
        <c:numFmt formatCode="General" sourceLinked="0"/>
        <c:majorTickMark val="out"/>
        <c:minorTickMark val="none"/>
        <c:tickLblPos val="nextTo"/>
        <c:spPr>
          <a:ln>
            <a:solidFill>
              <a:schemeClr val="tx1"/>
            </a:solidFill>
          </a:ln>
        </c:spPr>
        <c:txPr>
          <a:bodyPr rot="-2700000"/>
          <a:lstStyle/>
          <a:p>
            <a:pPr>
              <a:defRPr/>
            </a:pPr>
            <a:endParaRPr lang="cs-CZ"/>
          </a:p>
        </c:txPr>
        <c:crossAx val="46471040"/>
        <c:crosses val="autoZero"/>
        <c:auto val="1"/>
        <c:lblAlgn val="ctr"/>
        <c:lblOffset val="100"/>
        <c:tickLblSkip val="1"/>
        <c:noMultiLvlLbl val="0"/>
      </c:catAx>
      <c:valAx>
        <c:axId val="46471040"/>
        <c:scaling>
          <c:orientation val="minMax"/>
        </c:scaling>
        <c:delete val="0"/>
        <c:axPos val="l"/>
        <c:majorGridlines>
          <c:spPr>
            <a:ln>
              <a:solidFill>
                <a:schemeClr val="bg1">
                  <a:lumMod val="85000"/>
                </a:schemeClr>
              </a:solidFill>
            </a:ln>
          </c:spPr>
        </c:majorGridlines>
        <c:numFmt formatCode="0" sourceLinked="1"/>
        <c:majorTickMark val="out"/>
        <c:minorTickMark val="none"/>
        <c:tickLblPos val="nextTo"/>
        <c:spPr>
          <a:ln>
            <a:solidFill>
              <a:schemeClr val="tx1"/>
            </a:solidFill>
          </a:ln>
        </c:spPr>
        <c:crossAx val="46452096"/>
        <c:crosses val="autoZero"/>
        <c:crossBetween val="between"/>
      </c:valAx>
    </c:plotArea>
    <c:plotVisOnly val="1"/>
    <c:dispBlanksAs val="gap"/>
    <c:showDLblsOverMax val="0"/>
  </c:chart>
  <c:txPr>
    <a:bodyPr/>
    <a:lstStyle/>
    <a:p>
      <a:pPr>
        <a:defRPr sz="1200"/>
      </a:pPr>
      <a:endParaRPr lang="cs-CZ"/>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List1!$B$1</c:f>
              <c:strCache>
                <c:ptCount val="1"/>
                <c:pt idx="0">
                  <c:v>m</c:v>
                </c:pt>
              </c:strCache>
            </c:strRef>
          </c:tx>
          <c:spPr>
            <a:solidFill>
              <a:srgbClr val="00B0F0"/>
            </a:solidFill>
            <a:ln>
              <a:noFill/>
            </a:ln>
          </c:spPr>
          <c:invertIfNegative val="0"/>
          <c:dPt>
            <c:idx val="6"/>
            <c:invertIfNegative val="0"/>
            <c:bubble3D val="0"/>
            <c:extLst>
              <c:ext xmlns:c16="http://schemas.microsoft.com/office/drawing/2014/chart" uri="{C3380CC4-5D6E-409C-BE32-E72D297353CC}">
                <c16:uniqueId val="{00000000-0AFD-43CC-9867-8DADED202AF2}"/>
              </c:ext>
            </c:extLst>
          </c:dPt>
          <c:dPt>
            <c:idx val="7"/>
            <c:invertIfNegative val="0"/>
            <c:bubble3D val="0"/>
            <c:extLst>
              <c:ext xmlns:c16="http://schemas.microsoft.com/office/drawing/2014/chart" uri="{C3380CC4-5D6E-409C-BE32-E72D297353CC}">
                <c16:uniqueId val="{00000001-0AFD-43CC-9867-8DADED202AF2}"/>
              </c:ext>
            </c:extLst>
          </c:dPt>
          <c:dPt>
            <c:idx val="8"/>
            <c:invertIfNegative val="0"/>
            <c:bubble3D val="0"/>
            <c:extLst>
              <c:ext xmlns:c16="http://schemas.microsoft.com/office/drawing/2014/chart" uri="{C3380CC4-5D6E-409C-BE32-E72D297353CC}">
                <c16:uniqueId val="{00000002-0AFD-43CC-9867-8DADED202AF2}"/>
              </c:ext>
            </c:extLst>
          </c:dPt>
          <c:dPt>
            <c:idx val="10"/>
            <c:invertIfNegative val="0"/>
            <c:bubble3D val="0"/>
            <c:extLst>
              <c:ext xmlns:c16="http://schemas.microsoft.com/office/drawing/2014/chart" uri="{C3380CC4-5D6E-409C-BE32-E72D297353CC}">
                <c16:uniqueId val="{00000003-0AFD-43CC-9867-8DADED202AF2}"/>
              </c:ext>
            </c:extLst>
          </c:dPt>
          <c:dPt>
            <c:idx val="11"/>
            <c:invertIfNegative val="0"/>
            <c:bubble3D val="0"/>
            <c:extLst>
              <c:ext xmlns:c16="http://schemas.microsoft.com/office/drawing/2014/chart" uri="{C3380CC4-5D6E-409C-BE32-E72D297353CC}">
                <c16:uniqueId val="{00000004-0AFD-43CC-9867-8DADED202AF2}"/>
              </c:ext>
            </c:extLst>
          </c:dPt>
          <c:dPt>
            <c:idx val="12"/>
            <c:invertIfNegative val="0"/>
            <c:bubble3D val="0"/>
            <c:extLst>
              <c:ext xmlns:c16="http://schemas.microsoft.com/office/drawing/2014/chart" uri="{C3380CC4-5D6E-409C-BE32-E72D297353CC}">
                <c16:uniqueId val="{00000005-0AFD-43CC-9867-8DADED202AF2}"/>
              </c:ext>
            </c:extLst>
          </c:dPt>
          <c:dPt>
            <c:idx val="13"/>
            <c:invertIfNegative val="0"/>
            <c:bubble3D val="0"/>
            <c:extLst>
              <c:ext xmlns:c16="http://schemas.microsoft.com/office/drawing/2014/chart" uri="{C3380CC4-5D6E-409C-BE32-E72D297353CC}">
                <c16:uniqueId val="{00000006-0AFD-43CC-9867-8DADED202AF2}"/>
              </c:ext>
            </c:extLst>
          </c:dPt>
          <c:dPt>
            <c:idx val="14"/>
            <c:invertIfNegative val="0"/>
            <c:bubble3D val="0"/>
            <c:extLst>
              <c:ext xmlns:c16="http://schemas.microsoft.com/office/drawing/2014/chart" uri="{C3380CC4-5D6E-409C-BE32-E72D297353CC}">
                <c16:uniqueId val="{00000007-0AFD-43CC-9867-8DADED202AF2}"/>
              </c:ext>
            </c:extLst>
          </c:dPt>
          <c:dLbls>
            <c:spPr>
              <a:noFill/>
              <a:ln>
                <a:noFill/>
              </a:ln>
              <a:effectLst/>
            </c:spPr>
            <c:txPr>
              <a:bodyPr/>
              <a:lstStyle/>
              <a:p>
                <a:pPr>
                  <a:defRPr sz="600">
                    <a:solidFill>
                      <a:schemeClr val="bg1"/>
                    </a:solidFill>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List1!$A$2:$A$10</c:f>
              <c:strCache>
                <c:ptCount val="9"/>
                <c:pt idx="0">
                  <c:v>do 34</c:v>
                </c:pt>
                <c:pt idx="1">
                  <c:v>35-39</c:v>
                </c:pt>
                <c:pt idx="2">
                  <c:v>40-44</c:v>
                </c:pt>
                <c:pt idx="3">
                  <c:v>45-49</c:v>
                </c:pt>
                <c:pt idx="4">
                  <c:v>50-54</c:v>
                </c:pt>
                <c:pt idx="5">
                  <c:v>55-59</c:v>
                </c:pt>
                <c:pt idx="6">
                  <c:v>60-64</c:v>
                </c:pt>
                <c:pt idx="7">
                  <c:v>65-69</c:v>
                </c:pt>
                <c:pt idx="8">
                  <c:v>70 a více</c:v>
                </c:pt>
              </c:strCache>
            </c:strRef>
          </c:cat>
          <c:val>
            <c:numRef>
              <c:f>List1!$B$2:$B$10</c:f>
              <c:numCache>
                <c:formatCode>0</c:formatCode>
                <c:ptCount val="9"/>
                <c:pt idx="0">
                  <c:v>3</c:v>
                </c:pt>
                <c:pt idx="1">
                  <c:v>1</c:v>
                </c:pt>
                <c:pt idx="2">
                  <c:v>5</c:v>
                </c:pt>
                <c:pt idx="3">
                  <c:v>5</c:v>
                </c:pt>
                <c:pt idx="4">
                  <c:v>10</c:v>
                </c:pt>
                <c:pt idx="5">
                  <c:v>9</c:v>
                </c:pt>
                <c:pt idx="6">
                  <c:v>13</c:v>
                </c:pt>
                <c:pt idx="7">
                  <c:v>10</c:v>
                </c:pt>
                <c:pt idx="8">
                  <c:v>9</c:v>
                </c:pt>
              </c:numCache>
            </c:numRef>
          </c:val>
          <c:extLst>
            <c:ext xmlns:c16="http://schemas.microsoft.com/office/drawing/2014/chart" uri="{C3380CC4-5D6E-409C-BE32-E72D297353CC}">
              <c16:uniqueId val="{00000008-0AFD-43CC-9867-8DADED202AF2}"/>
            </c:ext>
          </c:extLst>
        </c:ser>
        <c:ser>
          <c:idx val="1"/>
          <c:order val="1"/>
          <c:tx>
            <c:strRef>
              <c:f>List1!$C$1</c:f>
              <c:strCache>
                <c:ptCount val="1"/>
                <c:pt idx="0">
                  <c:v>ž</c:v>
                </c:pt>
              </c:strCache>
            </c:strRef>
          </c:tx>
          <c:spPr>
            <a:solidFill>
              <a:srgbClr val="FF99FF"/>
            </a:solidFill>
          </c:spPr>
          <c:invertIfNegative val="0"/>
          <c:dLbls>
            <c:spPr>
              <a:noFill/>
              <a:ln>
                <a:noFill/>
              </a:ln>
              <a:effectLst/>
            </c:spPr>
            <c:txPr>
              <a:bodyPr/>
              <a:lstStyle/>
              <a:p>
                <a:pPr>
                  <a:defRPr sz="600"/>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List1!$A$2:$A$10</c:f>
              <c:strCache>
                <c:ptCount val="9"/>
                <c:pt idx="0">
                  <c:v>do 34</c:v>
                </c:pt>
                <c:pt idx="1">
                  <c:v>35-39</c:v>
                </c:pt>
                <c:pt idx="2">
                  <c:v>40-44</c:v>
                </c:pt>
                <c:pt idx="3">
                  <c:v>45-49</c:v>
                </c:pt>
                <c:pt idx="4">
                  <c:v>50-54</c:v>
                </c:pt>
                <c:pt idx="5">
                  <c:v>55-59</c:v>
                </c:pt>
                <c:pt idx="6">
                  <c:v>60-64</c:v>
                </c:pt>
                <c:pt idx="7">
                  <c:v>65-69</c:v>
                </c:pt>
                <c:pt idx="8">
                  <c:v>70 a více</c:v>
                </c:pt>
              </c:strCache>
            </c:strRef>
          </c:cat>
          <c:val>
            <c:numRef>
              <c:f>List1!$C$2:$C$10</c:f>
              <c:numCache>
                <c:formatCode>0</c:formatCode>
                <c:ptCount val="9"/>
                <c:pt idx="0">
                  <c:v>5</c:v>
                </c:pt>
                <c:pt idx="1">
                  <c:v>9</c:v>
                </c:pt>
                <c:pt idx="2">
                  <c:v>14</c:v>
                </c:pt>
                <c:pt idx="3">
                  <c:v>5</c:v>
                </c:pt>
                <c:pt idx="4">
                  <c:v>10</c:v>
                </c:pt>
                <c:pt idx="5">
                  <c:v>10</c:v>
                </c:pt>
                <c:pt idx="6">
                  <c:v>9</c:v>
                </c:pt>
                <c:pt idx="7">
                  <c:v>14</c:v>
                </c:pt>
                <c:pt idx="8">
                  <c:v>11</c:v>
                </c:pt>
              </c:numCache>
            </c:numRef>
          </c:val>
          <c:extLst>
            <c:ext xmlns:c16="http://schemas.microsoft.com/office/drawing/2014/chart" uri="{C3380CC4-5D6E-409C-BE32-E72D297353CC}">
              <c16:uniqueId val="{00000009-0AFD-43CC-9867-8DADED202AF2}"/>
            </c:ext>
          </c:extLst>
        </c:ser>
        <c:dLbls>
          <c:showLegendKey val="0"/>
          <c:showVal val="0"/>
          <c:showCatName val="0"/>
          <c:showSerName val="0"/>
          <c:showPercent val="0"/>
          <c:showBubbleSize val="0"/>
        </c:dLbls>
        <c:gapWidth val="20"/>
        <c:overlap val="100"/>
        <c:axId val="71256704"/>
        <c:axId val="71561984"/>
      </c:barChart>
      <c:catAx>
        <c:axId val="71256704"/>
        <c:scaling>
          <c:orientation val="minMax"/>
        </c:scaling>
        <c:delete val="0"/>
        <c:axPos val="b"/>
        <c:numFmt formatCode="General" sourceLinked="0"/>
        <c:majorTickMark val="out"/>
        <c:minorTickMark val="none"/>
        <c:tickLblPos val="nextTo"/>
        <c:spPr>
          <a:ln>
            <a:solidFill>
              <a:schemeClr val="tx1"/>
            </a:solidFill>
          </a:ln>
        </c:spPr>
        <c:txPr>
          <a:bodyPr rot="-2700000"/>
          <a:lstStyle/>
          <a:p>
            <a:pPr>
              <a:defRPr/>
            </a:pPr>
            <a:endParaRPr lang="cs-CZ"/>
          </a:p>
        </c:txPr>
        <c:crossAx val="71561984"/>
        <c:crosses val="autoZero"/>
        <c:auto val="1"/>
        <c:lblAlgn val="ctr"/>
        <c:lblOffset val="100"/>
        <c:noMultiLvlLbl val="0"/>
      </c:catAx>
      <c:valAx>
        <c:axId val="71561984"/>
        <c:scaling>
          <c:orientation val="minMax"/>
        </c:scaling>
        <c:delete val="0"/>
        <c:axPos val="l"/>
        <c:majorGridlines>
          <c:spPr>
            <a:ln>
              <a:solidFill>
                <a:schemeClr val="bg1">
                  <a:lumMod val="85000"/>
                </a:schemeClr>
              </a:solidFill>
            </a:ln>
          </c:spPr>
        </c:majorGridlines>
        <c:numFmt formatCode="0" sourceLinked="1"/>
        <c:majorTickMark val="out"/>
        <c:minorTickMark val="none"/>
        <c:tickLblPos val="nextTo"/>
        <c:spPr>
          <a:ln>
            <a:solidFill>
              <a:schemeClr val="tx1"/>
            </a:solidFill>
          </a:ln>
        </c:spPr>
        <c:crossAx val="71256704"/>
        <c:crosses val="autoZero"/>
        <c:crossBetween val="between"/>
      </c:valAx>
    </c:plotArea>
    <c:plotVisOnly val="1"/>
    <c:dispBlanksAs val="gap"/>
    <c:showDLblsOverMax val="0"/>
  </c:chart>
  <c:txPr>
    <a:bodyPr/>
    <a:lstStyle/>
    <a:p>
      <a:pPr>
        <a:defRPr sz="1200"/>
      </a:pPr>
      <a:endParaRPr lang="cs-CZ"/>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35922330097088"/>
          <c:y val="4.4334975369458129E-2"/>
          <c:w val="0.8810679611650486"/>
          <c:h val="0.88423645320197042"/>
        </c:manualLayout>
      </c:layout>
      <c:lineChart>
        <c:grouping val="standard"/>
        <c:varyColors val="0"/>
        <c:ser>
          <c:idx val="3"/>
          <c:order val="0"/>
          <c:tx>
            <c:strRef>
              <c:f>Sheet1!$A$2</c:f>
              <c:strCache>
                <c:ptCount val="1"/>
                <c:pt idx="0">
                  <c:v>kohorta 1995–1999</c:v>
                </c:pt>
              </c:strCache>
            </c:strRef>
          </c:tx>
          <c:spPr>
            <a:ln w="19050">
              <a:noFill/>
            </a:ln>
          </c:spPr>
          <c:marker>
            <c:symbol val="x"/>
            <c:size val="6"/>
            <c:spPr>
              <a:noFill/>
              <a:ln>
                <a:solidFill>
                  <a:srgbClr val="000000"/>
                </a:solidFill>
                <a:prstDash val="solid"/>
              </a:ln>
            </c:spPr>
          </c:marker>
          <c:cat>
            <c:strRef>
              <c:f>Sheet1!$B$1:$F$1</c:f>
              <c:strCache>
                <c:ptCount val="5"/>
                <c:pt idx="0">
                  <c:v>all</c:v>
                </c:pt>
                <c:pt idx="1">
                  <c:v>I</c:v>
                </c:pt>
                <c:pt idx="2">
                  <c:v>II</c:v>
                </c:pt>
                <c:pt idx="3">
                  <c:v>III</c:v>
                </c:pt>
                <c:pt idx="4">
                  <c:v>IV</c:v>
                </c:pt>
              </c:strCache>
            </c:strRef>
          </c:cat>
          <c:val>
            <c:numRef>
              <c:f>Sheet1!$B$2:$F$2</c:f>
              <c:numCache>
                <c:formatCode>General</c:formatCode>
                <c:ptCount val="5"/>
                <c:pt idx="0">
                  <c:v>0.434</c:v>
                </c:pt>
                <c:pt idx="1">
                  <c:v>0.77700000000000002</c:v>
                </c:pt>
                <c:pt idx="2">
                  <c:v>0.64700000000000002</c:v>
                </c:pt>
                <c:pt idx="3">
                  <c:v>0.34499999999999997</c:v>
                </c:pt>
              </c:numCache>
            </c:numRef>
          </c:val>
          <c:smooth val="0"/>
          <c:extLst>
            <c:ext xmlns:c16="http://schemas.microsoft.com/office/drawing/2014/chart" uri="{C3380CC4-5D6E-409C-BE32-E72D297353CC}">
              <c16:uniqueId val="{00000000-C60B-49A2-BB47-9D0F3E264F4C}"/>
            </c:ext>
          </c:extLst>
        </c:ser>
        <c:ser>
          <c:idx val="12"/>
          <c:order val="1"/>
          <c:tx>
            <c:strRef>
              <c:f>Sheet1!$A$3</c:f>
              <c:strCache>
                <c:ptCount val="1"/>
                <c:pt idx="0">
                  <c:v>kohorta 2000–2004</c:v>
                </c:pt>
              </c:strCache>
            </c:strRef>
          </c:tx>
          <c:spPr>
            <a:ln w="19050">
              <a:noFill/>
            </a:ln>
          </c:spPr>
          <c:marker>
            <c:symbol val="plus"/>
            <c:size val="6"/>
            <c:spPr>
              <a:noFill/>
              <a:ln>
                <a:solidFill>
                  <a:srgbClr val="000000"/>
                </a:solidFill>
                <a:prstDash val="solid"/>
              </a:ln>
            </c:spPr>
          </c:marker>
          <c:cat>
            <c:strRef>
              <c:f>Sheet1!$B$1:$F$1</c:f>
              <c:strCache>
                <c:ptCount val="5"/>
                <c:pt idx="0">
                  <c:v>all</c:v>
                </c:pt>
                <c:pt idx="1">
                  <c:v>I</c:v>
                </c:pt>
                <c:pt idx="2">
                  <c:v>II</c:v>
                </c:pt>
                <c:pt idx="3">
                  <c:v>III</c:v>
                </c:pt>
                <c:pt idx="4">
                  <c:v>IV</c:v>
                </c:pt>
              </c:strCache>
            </c:strRef>
          </c:cat>
          <c:val>
            <c:numRef>
              <c:f>Sheet1!$B$3:$F$3</c:f>
              <c:numCache>
                <c:formatCode>General</c:formatCode>
                <c:ptCount val="5"/>
                <c:pt idx="0">
                  <c:v>0.436</c:v>
                </c:pt>
                <c:pt idx="1">
                  <c:v>0.67300000000000004</c:v>
                </c:pt>
                <c:pt idx="2">
                  <c:v>0.625</c:v>
                </c:pt>
                <c:pt idx="3">
                  <c:v>0.40600000000000003</c:v>
                </c:pt>
                <c:pt idx="4">
                  <c:v>8.2000000000000003E-2</c:v>
                </c:pt>
              </c:numCache>
            </c:numRef>
          </c:val>
          <c:smooth val="0"/>
          <c:extLst>
            <c:ext xmlns:c16="http://schemas.microsoft.com/office/drawing/2014/chart" uri="{C3380CC4-5D6E-409C-BE32-E72D297353CC}">
              <c16:uniqueId val="{00000001-C60B-49A2-BB47-9D0F3E264F4C}"/>
            </c:ext>
          </c:extLst>
        </c:ser>
        <c:ser>
          <c:idx val="2"/>
          <c:order val="2"/>
          <c:tx>
            <c:strRef>
              <c:f>Sheet1!$A$4</c:f>
              <c:strCache>
                <c:ptCount val="1"/>
                <c:pt idx="0">
                  <c:v>kohorta 2005–2009</c:v>
                </c:pt>
              </c:strCache>
            </c:strRef>
          </c:tx>
          <c:spPr>
            <a:ln w="19050">
              <a:noFill/>
            </a:ln>
          </c:spPr>
          <c:marker>
            <c:symbol val="square"/>
            <c:size val="6"/>
            <c:spPr>
              <a:noFill/>
              <a:ln>
                <a:solidFill>
                  <a:srgbClr val="000000"/>
                </a:solidFill>
                <a:prstDash val="solid"/>
              </a:ln>
            </c:spPr>
          </c:marker>
          <c:cat>
            <c:strRef>
              <c:f>Sheet1!$B$1:$F$1</c:f>
              <c:strCache>
                <c:ptCount val="5"/>
                <c:pt idx="0">
                  <c:v>all</c:v>
                </c:pt>
                <c:pt idx="1">
                  <c:v>I</c:v>
                </c:pt>
                <c:pt idx="2">
                  <c:v>II</c:v>
                </c:pt>
                <c:pt idx="3">
                  <c:v>III</c:v>
                </c:pt>
                <c:pt idx="4">
                  <c:v>IV</c:v>
                </c:pt>
              </c:strCache>
            </c:strRef>
          </c:cat>
          <c:val>
            <c:numRef>
              <c:f>Sheet1!$B$4:$F$4</c:f>
              <c:numCache>
                <c:formatCode>General</c:formatCode>
                <c:ptCount val="5"/>
                <c:pt idx="0">
                  <c:v>0.48399999999999999</c:v>
                </c:pt>
                <c:pt idx="1">
                  <c:v>0.71299999999999997</c:v>
                </c:pt>
                <c:pt idx="2">
                  <c:v>0.67800000000000005</c:v>
                </c:pt>
                <c:pt idx="3">
                  <c:v>0.435</c:v>
                </c:pt>
              </c:numCache>
            </c:numRef>
          </c:val>
          <c:smooth val="0"/>
          <c:extLst>
            <c:ext xmlns:c16="http://schemas.microsoft.com/office/drawing/2014/chart" uri="{C3380CC4-5D6E-409C-BE32-E72D297353CC}">
              <c16:uniqueId val="{00000002-C60B-49A2-BB47-9D0F3E264F4C}"/>
            </c:ext>
          </c:extLst>
        </c:ser>
        <c:ser>
          <c:idx val="13"/>
          <c:order val="3"/>
          <c:tx>
            <c:strRef>
              <c:f>Sheet1!$A$5</c:f>
              <c:strCache>
                <c:ptCount val="1"/>
                <c:pt idx="0">
                  <c:v>kohorta 2010–2014</c:v>
                </c:pt>
              </c:strCache>
            </c:strRef>
          </c:tx>
          <c:spPr>
            <a:ln w="19050">
              <a:noFill/>
            </a:ln>
          </c:spPr>
          <c:marker>
            <c:symbol val="triangle"/>
            <c:size val="6"/>
            <c:spPr>
              <a:noFill/>
              <a:ln>
                <a:solidFill>
                  <a:srgbClr val="000000"/>
                </a:solidFill>
                <a:prstDash val="solid"/>
              </a:ln>
            </c:spPr>
          </c:marker>
          <c:cat>
            <c:strRef>
              <c:f>Sheet1!$B$1:$F$1</c:f>
              <c:strCache>
                <c:ptCount val="5"/>
                <c:pt idx="0">
                  <c:v>all</c:v>
                </c:pt>
                <c:pt idx="1">
                  <c:v>I</c:v>
                </c:pt>
                <c:pt idx="2">
                  <c:v>II</c:v>
                </c:pt>
                <c:pt idx="3">
                  <c:v>III</c:v>
                </c:pt>
                <c:pt idx="4">
                  <c:v>IV</c:v>
                </c:pt>
              </c:strCache>
            </c:strRef>
          </c:cat>
          <c:val>
            <c:numRef>
              <c:f>Sheet1!$B$5:$F$5</c:f>
              <c:numCache>
                <c:formatCode>General</c:formatCode>
                <c:ptCount val="5"/>
                <c:pt idx="0">
                  <c:v>0.502</c:v>
                </c:pt>
                <c:pt idx="1">
                  <c:v>0.72499999999999998</c:v>
                </c:pt>
                <c:pt idx="2">
                  <c:v>0.68500000000000005</c:v>
                </c:pt>
                <c:pt idx="3">
                  <c:v>0.46500000000000002</c:v>
                </c:pt>
                <c:pt idx="4">
                  <c:v>8.6999999999999994E-2</c:v>
                </c:pt>
              </c:numCache>
            </c:numRef>
          </c:val>
          <c:smooth val="0"/>
          <c:extLst>
            <c:ext xmlns:c16="http://schemas.microsoft.com/office/drawing/2014/chart" uri="{C3380CC4-5D6E-409C-BE32-E72D297353CC}">
              <c16:uniqueId val="{00000003-C60B-49A2-BB47-9D0F3E264F4C}"/>
            </c:ext>
          </c:extLst>
        </c:ser>
        <c:ser>
          <c:idx val="4"/>
          <c:order val="4"/>
          <c:tx>
            <c:strRef>
              <c:f>Sheet1!$A$6</c:f>
              <c:strCache>
                <c:ptCount val="1"/>
                <c:pt idx="0">
                  <c:v>kohorta 2015–2019</c:v>
                </c:pt>
              </c:strCache>
            </c:strRef>
          </c:tx>
          <c:spPr>
            <a:ln w="19050">
              <a:noFill/>
            </a:ln>
          </c:spPr>
          <c:marker>
            <c:symbol val="circle"/>
            <c:size val="6"/>
            <c:spPr>
              <a:solidFill>
                <a:srgbClr val="333333"/>
              </a:solidFill>
              <a:ln>
                <a:solidFill>
                  <a:srgbClr val="000000"/>
                </a:solidFill>
                <a:prstDash val="solid"/>
              </a:ln>
            </c:spPr>
          </c:marker>
          <c:dPt>
            <c:idx val="1"/>
            <c:marker>
              <c:spPr>
                <a:solidFill>
                  <a:srgbClr val="0000FF"/>
                </a:solidFill>
                <a:ln>
                  <a:solidFill>
                    <a:srgbClr val="000000"/>
                  </a:solidFill>
                  <a:prstDash val="solid"/>
                </a:ln>
              </c:spPr>
            </c:marker>
            <c:bubble3D val="0"/>
            <c:extLst>
              <c:ext xmlns:c16="http://schemas.microsoft.com/office/drawing/2014/chart" uri="{C3380CC4-5D6E-409C-BE32-E72D297353CC}">
                <c16:uniqueId val="{00000004-C60B-49A2-BB47-9D0F3E264F4C}"/>
              </c:ext>
            </c:extLst>
          </c:dPt>
          <c:dPt>
            <c:idx val="2"/>
            <c:marker>
              <c:spPr>
                <a:solidFill>
                  <a:srgbClr val="99CC00"/>
                </a:solidFill>
                <a:ln>
                  <a:solidFill>
                    <a:srgbClr val="000000"/>
                  </a:solidFill>
                  <a:prstDash val="solid"/>
                </a:ln>
              </c:spPr>
            </c:marker>
            <c:bubble3D val="0"/>
            <c:extLst>
              <c:ext xmlns:c16="http://schemas.microsoft.com/office/drawing/2014/chart" uri="{C3380CC4-5D6E-409C-BE32-E72D297353CC}">
                <c16:uniqueId val="{00000005-C60B-49A2-BB47-9D0F3E264F4C}"/>
              </c:ext>
            </c:extLst>
          </c:dPt>
          <c:dPt>
            <c:idx val="3"/>
            <c:marker>
              <c:spPr>
                <a:solidFill>
                  <a:srgbClr val="FFCC00"/>
                </a:solidFill>
                <a:ln>
                  <a:solidFill>
                    <a:srgbClr val="000000"/>
                  </a:solidFill>
                  <a:prstDash val="solid"/>
                </a:ln>
              </c:spPr>
            </c:marker>
            <c:bubble3D val="0"/>
            <c:extLst>
              <c:ext xmlns:c16="http://schemas.microsoft.com/office/drawing/2014/chart" uri="{C3380CC4-5D6E-409C-BE32-E72D297353CC}">
                <c16:uniqueId val="{00000006-C60B-49A2-BB47-9D0F3E264F4C}"/>
              </c:ext>
            </c:extLst>
          </c:dPt>
          <c:dPt>
            <c:idx val="4"/>
            <c:marker>
              <c:spPr>
                <a:solidFill>
                  <a:srgbClr val="FF0000"/>
                </a:solidFill>
                <a:ln>
                  <a:solidFill>
                    <a:srgbClr val="000000"/>
                  </a:solidFill>
                  <a:prstDash val="solid"/>
                </a:ln>
              </c:spPr>
            </c:marker>
            <c:bubble3D val="0"/>
            <c:extLst>
              <c:ext xmlns:c16="http://schemas.microsoft.com/office/drawing/2014/chart" uri="{C3380CC4-5D6E-409C-BE32-E72D297353CC}">
                <c16:uniqueId val="{00000007-C60B-49A2-BB47-9D0F3E264F4C}"/>
              </c:ext>
            </c:extLst>
          </c:dPt>
          <c:cat>
            <c:strRef>
              <c:f>Sheet1!$B$1:$F$1</c:f>
              <c:strCache>
                <c:ptCount val="5"/>
                <c:pt idx="0">
                  <c:v>all</c:v>
                </c:pt>
                <c:pt idx="1">
                  <c:v>I</c:v>
                </c:pt>
                <c:pt idx="2">
                  <c:v>II</c:v>
                </c:pt>
                <c:pt idx="3">
                  <c:v>III</c:v>
                </c:pt>
                <c:pt idx="4">
                  <c:v>IV</c:v>
                </c:pt>
              </c:strCache>
            </c:strRef>
          </c:cat>
          <c:val>
            <c:numRef>
              <c:f>Sheet1!$B$6:$F$6</c:f>
              <c:numCache>
                <c:formatCode>General</c:formatCode>
                <c:ptCount val="5"/>
                <c:pt idx="0">
                  <c:v>0.57299999999999995</c:v>
                </c:pt>
                <c:pt idx="1">
                  <c:v>0.83899999999999997</c:v>
                </c:pt>
                <c:pt idx="2">
                  <c:v>0.71</c:v>
                </c:pt>
                <c:pt idx="3">
                  <c:v>0.56899999999999995</c:v>
                </c:pt>
                <c:pt idx="4">
                  <c:v>0.107</c:v>
                </c:pt>
              </c:numCache>
            </c:numRef>
          </c:val>
          <c:smooth val="0"/>
          <c:extLst>
            <c:ext xmlns:c16="http://schemas.microsoft.com/office/drawing/2014/chart" uri="{C3380CC4-5D6E-409C-BE32-E72D297353CC}">
              <c16:uniqueId val="{00000008-C60B-49A2-BB47-9D0F3E264F4C}"/>
            </c:ext>
          </c:extLst>
        </c:ser>
        <c:ser>
          <c:idx val="5"/>
          <c:order val="5"/>
          <c:tx>
            <c:strRef>
              <c:f>Sheet1!$A$7</c:f>
              <c:strCache>
                <c:ptCount val="1"/>
                <c:pt idx="0">
                  <c:v>perioda 2020–2022</c:v>
                </c:pt>
              </c:strCache>
            </c:strRef>
          </c:tx>
          <c:spPr>
            <a:ln w="19050">
              <a:noFill/>
            </a:ln>
          </c:spPr>
          <c:marker>
            <c:symbol val="diamond"/>
            <c:size val="6"/>
            <c:spPr>
              <a:solidFill>
                <a:srgbClr val="333333"/>
              </a:solidFill>
              <a:ln>
                <a:solidFill>
                  <a:srgbClr val="000000"/>
                </a:solidFill>
                <a:prstDash val="solid"/>
              </a:ln>
            </c:spPr>
          </c:marker>
          <c:dPt>
            <c:idx val="1"/>
            <c:marker>
              <c:spPr>
                <a:solidFill>
                  <a:srgbClr val="0000FF"/>
                </a:solidFill>
                <a:ln>
                  <a:solidFill>
                    <a:srgbClr val="000000"/>
                  </a:solidFill>
                  <a:prstDash val="solid"/>
                </a:ln>
              </c:spPr>
            </c:marker>
            <c:bubble3D val="0"/>
            <c:extLst>
              <c:ext xmlns:c16="http://schemas.microsoft.com/office/drawing/2014/chart" uri="{C3380CC4-5D6E-409C-BE32-E72D297353CC}">
                <c16:uniqueId val="{00000009-C60B-49A2-BB47-9D0F3E264F4C}"/>
              </c:ext>
            </c:extLst>
          </c:dPt>
          <c:dPt>
            <c:idx val="2"/>
            <c:marker>
              <c:spPr>
                <a:solidFill>
                  <a:srgbClr val="99CC00"/>
                </a:solidFill>
                <a:ln>
                  <a:solidFill>
                    <a:srgbClr val="000000"/>
                  </a:solidFill>
                  <a:prstDash val="solid"/>
                </a:ln>
              </c:spPr>
            </c:marker>
            <c:bubble3D val="0"/>
            <c:extLst>
              <c:ext xmlns:c16="http://schemas.microsoft.com/office/drawing/2014/chart" uri="{C3380CC4-5D6E-409C-BE32-E72D297353CC}">
                <c16:uniqueId val="{0000000A-C60B-49A2-BB47-9D0F3E264F4C}"/>
              </c:ext>
            </c:extLst>
          </c:dPt>
          <c:dPt>
            <c:idx val="3"/>
            <c:marker>
              <c:spPr>
                <a:solidFill>
                  <a:srgbClr val="FFCC00"/>
                </a:solidFill>
                <a:ln>
                  <a:solidFill>
                    <a:srgbClr val="000000"/>
                  </a:solidFill>
                  <a:prstDash val="solid"/>
                </a:ln>
              </c:spPr>
            </c:marker>
            <c:bubble3D val="0"/>
            <c:extLst>
              <c:ext xmlns:c16="http://schemas.microsoft.com/office/drawing/2014/chart" uri="{C3380CC4-5D6E-409C-BE32-E72D297353CC}">
                <c16:uniqueId val="{0000000B-C60B-49A2-BB47-9D0F3E264F4C}"/>
              </c:ext>
            </c:extLst>
          </c:dPt>
          <c:dPt>
            <c:idx val="4"/>
            <c:marker>
              <c:spPr>
                <a:solidFill>
                  <a:srgbClr val="FF0000"/>
                </a:solidFill>
                <a:ln>
                  <a:solidFill>
                    <a:srgbClr val="000000"/>
                  </a:solidFill>
                  <a:prstDash val="solid"/>
                </a:ln>
              </c:spPr>
            </c:marker>
            <c:bubble3D val="0"/>
            <c:extLst>
              <c:ext xmlns:c16="http://schemas.microsoft.com/office/drawing/2014/chart" uri="{C3380CC4-5D6E-409C-BE32-E72D297353CC}">
                <c16:uniqueId val="{0000000C-C60B-49A2-BB47-9D0F3E264F4C}"/>
              </c:ext>
            </c:extLst>
          </c:dPt>
          <c:dPt>
            <c:idx val="5"/>
            <c:marker>
              <c:spPr>
                <a:solidFill>
                  <a:srgbClr val="339966"/>
                </a:solidFill>
                <a:ln>
                  <a:solidFill>
                    <a:srgbClr val="000000"/>
                  </a:solidFill>
                  <a:prstDash val="solid"/>
                </a:ln>
              </c:spPr>
            </c:marker>
            <c:bubble3D val="0"/>
            <c:extLst>
              <c:ext xmlns:c16="http://schemas.microsoft.com/office/drawing/2014/chart" uri="{C3380CC4-5D6E-409C-BE32-E72D297353CC}">
                <c16:uniqueId val="{0000000D-C60B-49A2-BB47-9D0F3E264F4C}"/>
              </c:ext>
            </c:extLst>
          </c:dPt>
          <c:dPt>
            <c:idx val="6"/>
            <c:marker>
              <c:spPr>
                <a:solidFill>
                  <a:srgbClr val="FFCC00"/>
                </a:solidFill>
                <a:ln>
                  <a:solidFill>
                    <a:srgbClr val="000000"/>
                  </a:solidFill>
                  <a:prstDash val="solid"/>
                </a:ln>
              </c:spPr>
            </c:marker>
            <c:bubble3D val="0"/>
            <c:extLst>
              <c:ext xmlns:c16="http://schemas.microsoft.com/office/drawing/2014/chart" uri="{C3380CC4-5D6E-409C-BE32-E72D297353CC}">
                <c16:uniqueId val="{0000000E-C60B-49A2-BB47-9D0F3E264F4C}"/>
              </c:ext>
            </c:extLst>
          </c:dPt>
          <c:dPt>
            <c:idx val="7"/>
            <c:marker>
              <c:spPr>
                <a:solidFill>
                  <a:srgbClr val="FFCC00"/>
                </a:solidFill>
                <a:ln>
                  <a:solidFill>
                    <a:srgbClr val="000000"/>
                  </a:solidFill>
                  <a:prstDash val="solid"/>
                </a:ln>
              </c:spPr>
            </c:marker>
            <c:bubble3D val="0"/>
            <c:extLst>
              <c:ext xmlns:c16="http://schemas.microsoft.com/office/drawing/2014/chart" uri="{C3380CC4-5D6E-409C-BE32-E72D297353CC}">
                <c16:uniqueId val="{0000000F-C60B-49A2-BB47-9D0F3E264F4C}"/>
              </c:ext>
            </c:extLst>
          </c:dPt>
          <c:dPt>
            <c:idx val="8"/>
            <c:marker>
              <c:spPr>
                <a:solidFill>
                  <a:srgbClr val="FF0000"/>
                </a:solidFill>
                <a:ln>
                  <a:solidFill>
                    <a:srgbClr val="000000"/>
                  </a:solidFill>
                  <a:prstDash val="solid"/>
                </a:ln>
              </c:spPr>
            </c:marker>
            <c:bubble3D val="0"/>
            <c:extLst>
              <c:ext xmlns:c16="http://schemas.microsoft.com/office/drawing/2014/chart" uri="{C3380CC4-5D6E-409C-BE32-E72D297353CC}">
                <c16:uniqueId val="{00000010-C60B-49A2-BB47-9D0F3E264F4C}"/>
              </c:ext>
            </c:extLst>
          </c:dPt>
          <c:dPt>
            <c:idx val="10"/>
            <c:marker>
              <c:spPr>
                <a:solidFill>
                  <a:srgbClr val="FF0000"/>
                </a:solidFill>
                <a:ln>
                  <a:solidFill>
                    <a:srgbClr val="000000"/>
                  </a:solidFill>
                  <a:prstDash val="solid"/>
                </a:ln>
              </c:spPr>
            </c:marker>
            <c:bubble3D val="0"/>
            <c:extLst>
              <c:ext xmlns:c16="http://schemas.microsoft.com/office/drawing/2014/chart" uri="{C3380CC4-5D6E-409C-BE32-E72D297353CC}">
                <c16:uniqueId val="{00000011-C60B-49A2-BB47-9D0F3E264F4C}"/>
              </c:ext>
            </c:extLst>
          </c:dPt>
          <c:dPt>
            <c:idx val="13"/>
            <c:marker>
              <c:spPr>
                <a:solidFill>
                  <a:srgbClr val="FF0000"/>
                </a:solidFill>
                <a:ln>
                  <a:solidFill>
                    <a:srgbClr val="000000"/>
                  </a:solidFill>
                  <a:prstDash val="solid"/>
                </a:ln>
              </c:spPr>
            </c:marker>
            <c:bubble3D val="0"/>
            <c:extLst>
              <c:ext xmlns:c16="http://schemas.microsoft.com/office/drawing/2014/chart" uri="{C3380CC4-5D6E-409C-BE32-E72D297353CC}">
                <c16:uniqueId val="{00000012-C60B-49A2-BB47-9D0F3E264F4C}"/>
              </c:ext>
            </c:extLst>
          </c:dPt>
          <c:cat>
            <c:strRef>
              <c:f>Sheet1!$B$1:$F$1</c:f>
              <c:strCache>
                <c:ptCount val="5"/>
                <c:pt idx="0">
                  <c:v>all</c:v>
                </c:pt>
                <c:pt idx="1">
                  <c:v>I</c:v>
                </c:pt>
                <c:pt idx="2">
                  <c:v>II</c:v>
                </c:pt>
                <c:pt idx="3">
                  <c:v>III</c:v>
                </c:pt>
                <c:pt idx="4">
                  <c:v>IV</c:v>
                </c:pt>
              </c:strCache>
            </c:strRef>
          </c:cat>
          <c:val>
            <c:numRef>
              <c:f>Sheet1!$B$7:$F$7</c:f>
              <c:numCache>
                <c:formatCode>General</c:formatCode>
                <c:ptCount val="5"/>
                <c:pt idx="0">
                  <c:v>0.58299999999999996</c:v>
                </c:pt>
                <c:pt idx="1">
                  <c:v>0.80500000000000005</c:v>
                </c:pt>
                <c:pt idx="2">
                  <c:v>0.751</c:v>
                </c:pt>
                <c:pt idx="3">
                  <c:v>0.55500000000000005</c:v>
                </c:pt>
                <c:pt idx="4">
                  <c:v>0.13900000000000001</c:v>
                </c:pt>
              </c:numCache>
            </c:numRef>
          </c:val>
          <c:smooth val="0"/>
          <c:extLst>
            <c:ext xmlns:c16="http://schemas.microsoft.com/office/drawing/2014/chart" uri="{C3380CC4-5D6E-409C-BE32-E72D297353CC}">
              <c16:uniqueId val="{00000013-C60B-49A2-BB47-9D0F3E264F4C}"/>
            </c:ext>
          </c:extLst>
        </c:ser>
        <c:dLbls>
          <c:showLegendKey val="0"/>
          <c:showVal val="0"/>
          <c:showCatName val="0"/>
          <c:showSerName val="0"/>
          <c:showPercent val="0"/>
          <c:showBubbleSize val="0"/>
        </c:dLbls>
        <c:marker val="1"/>
        <c:smooth val="0"/>
        <c:axId val="445835664"/>
        <c:axId val="445837232"/>
      </c:lineChart>
      <c:catAx>
        <c:axId val="445835664"/>
        <c:scaling>
          <c:orientation val="minMax"/>
        </c:scaling>
        <c:delete val="0"/>
        <c:axPos val="b"/>
        <c:numFmt formatCode="General" sourceLinked="1"/>
        <c:majorTickMark val="none"/>
        <c:minorTickMark val="none"/>
        <c:tickLblPos val="none"/>
        <c:spPr>
          <a:ln w="3175">
            <a:solidFill>
              <a:schemeClr val="tx1"/>
            </a:solidFill>
            <a:prstDash val="solid"/>
          </a:ln>
        </c:spPr>
        <c:crossAx val="445837232"/>
        <c:crosses val="autoZero"/>
        <c:auto val="1"/>
        <c:lblAlgn val="ctr"/>
        <c:lblOffset val="100"/>
        <c:tickLblSkip val="1"/>
        <c:tickMarkSkip val="1"/>
        <c:noMultiLvlLbl val="0"/>
      </c:catAx>
      <c:valAx>
        <c:axId val="445837232"/>
        <c:scaling>
          <c:orientation val="minMax"/>
          <c:max val="1"/>
        </c:scaling>
        <c:delete val="0"/>
        <c:axPos val="l"/>
        <c:majorGridlines>
          <c:spPr>
            <a:ln w="12700">
              <a:solidFill>
                <a:srgbClr val="C0C0C0"/>
              </a:solidFill>
              <a:prstDash val="sysDash"/>
            </a:ln>
          </c:spPr>
        </c:majorGridlines>
        <c:numFmt formatCode="0\ %" sourceLinked="0"/>
        <c:majorTickMark val="out"/>
        <c:minorTickMark val="none"/>
        <c:tickLblPos val="nextTo"/>
        <c:spPr>
          <a:ln w="3175">
            <a:solidFill>
              <a:schemeClr val="tx1"/>
            </a:solidFill>
            <a:prstDash val="solid"/>
          </a:ln>
        </c:spPr>
        <c:txPr>
          <a:bodyPr rot="0" vert="horz"/>
          <a:lstStyle/>
          <a:p>
            <a:pPr>
              <a:defRPr sz="1000" b="0" i="0" u="none" strike="noStrike" baseline="0">
                <a:solidFill>
                  <a:schemeClr val="tx1"/>
                </a:solidFill>
                <a:latin typeface="Arial"/>
                <a:ea typeface="Arial"/>
                <a:cs typeface="Arial"/>
              </a:defRPr>
            </a:pPr>
            <a:endParaRPr lang="cs-CZ"/>
          </a:p>
        </c:txPr>
        <c:crossAx val="445835664"/>
        <c:crosses val="autoZero"/>
        <c:crossBetween val="between"/>
      </c:valAx>
      <c:spPr>
        <a:noFill/>
        <a:ln w="25400">
          <a:noFill/>
        </a:ln>
      </c:spPr>
    </c:plotArea>
    <c:plotVisOnly val="1"/>
    <c:dispBlanksAs val="gap"/>
    <c:showDLblsOverMax val="0"/>
  </c:chart>
  <c:spPr>
    <a:noFill/>
    <a:ln>
      <a:noFill/>
    </a:ln>
  </c:spPr>
  <c:txPr>
    <a:bodyPr/>
    <a:lstStyle/>
    <a:p>
      <a:pPr>
        <a:defRPr sz="1600" b="1" i="0" u="none" strike="noStrike" baseline="0">
          <a:solidFill>
            <a:schemeClr val="tx1"/>
          </a:solidFill>
          <a:latin typeface="Arial"/>
          <a:ea typeface="Arial"/>
          <a:cs typeface="Arial"/>
        </a:defRPr>
      </a:pPr>
      <a:endParaRPr lang="cs-CZ"/>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35922330097088"/>
          <c:y val="4.4334975369458129E-2"/>
          <c:w val="0.8810679611650486"/>
          <c:h val="0.88423645320197042"/>
        </c:manualLayout>
      </c:layout>
      <c:lineChart>
        <c:grouping val="standard"/>
        <c:varyColors val="0"/>
        <c:ser>
          <c:idx val="3"/>
          <c:order val="0"/>
          <c:tx>
            <c:strRef>
              <c:f>Sheet1!$A$2</c:f>
              <c:strCache>
                <c:ptCount val="1"/>
                <c:pt idx="0">
                  <c:v>kohorta 1995–1999</c:v>
                </c:pt>
              </c:strCache>
            </c:strRef>
          </c:tx>
          <c:spPr>
            <a:ln w="19050">
              <a:noFill/>
            </a:ln>
          </c:spPr>
          <c:marker>
            <c:symbol val="x"/>
            <c:size val="6"/>
            <c:spPr>
              <a:noFill/>
              <a:ln>
                <a:solidFill>
                  <a:srgbClr val="000000"/>
                </a:solidFill>
                <a:prstDash val="solid"/>
              </a:ln>
            </c:spPr>
          </c:marker>
          <c:cat>
            <c:strRef>
              <c:f>Sheet1!$B$1:$F$1</c:f>
              <c:strCache>
                <c:ptCount val="5"/>
                <c:pt idx="0">
                  <c:v>all</c:v>
                </c:pt>
                <c:pt idx="1">
                  <c:v>I</c:v>
                </c:pt>
                <c:pt idx="2">
                  <c:v>II</c:v>
                </c:pt>
                <c:pt idx="3">
                  <c:v>III</c:v>
                </c:pt>
                <c:pt idx="4">
                  <c:v>IV</c:v>
                </c:pt>
              </c:strCache>
            </c:strRef>
          </c:cat>
          <c:val>
            <c:numRef>
              <c:f>Sheet1!$B$2:$F$2</c:f>
              <c:numCache>
                <c:formatCode>General</c:formatCode>
                <c:ptCount val="5"/>
                <c:pt idx="0">
                  <c:v>0.68440000000000001</c:v>
                </c:pt>
                <c:pt idx="1">
                  <c:v>0.90549999999999997</c:v>
                </c:pt>
                <c:pt idx="2">
                  <c:v>0.81830000000000003</c:v>
                </c:pt>
                <c:pt idx="3">
                  <c:v>0.45540000000000003</c:v>
                </c:pt>
                <c:pt idx="4">
                  <c:v>0.17069999999999999</c:v>
                </c:pt>
              </c:numCache>
            </c:numRef>
          </c:val>
          <c:smooth val="0"/>
          <c:extLst>
            <c:ext xmlns:c16="http://schemas.microsoft.com/office/drawing/2014/chart" uri="{C3380CC4-5D6E-409C-BE32-E72D297353CC}">
              <c16:uniqueId val="{00000000-6EE5-4D1B-9895-2D744639840E}"/>
            </c:ext>
          </c:extLst>
        </c:ser>
        <c:ser>
          <c:idx val="12"/>
          <c:order val="1"/>
          <c:tx>
            <c:strRef>
              <c:f>Sheet1!$A$3</c:f>
              <c:strCache>
                <c:ptCount val="1"/>
                <c:pt idx="0">
                  <c:v>kohorta 2000–2004</c:v>
                </c:pt>
              </c:strCache>
            </c:strRef>
          </c:tx>
          <c:spPr>
            <a:ln w="19050">
              <a:noFill/>
            </a:ln>
          </c:spPr>
          <c:marker>
            <c:symbol val="plus"/>
            <c:size val="6"/>
            <c:spPr>
              <a:noFill/>
              <a:ln>
                <a:solidFill>
                  <a:srgbClr val="000000"/>
                </a:solidFill>
                <a:prstDash val="solid"/>
              </a:ln>
            </c:spPr>
          </c:marker>
          <c:cat>
            <c:strRef>
              <c:f>Sheet1!$B$1:$F$1</c:f>
              <c:strCache>
                <c:ptCount val="5"/>
                <c:pt idx="0">
                  <c:v>all</c:v>
                </c:pt>
                <c:pt idx="1">
                  <c:v>I</c:v>
                </c:pt>
                <c:pt idx="2">
                  <c:v>II</c:v>
                </c:pt>
                <c:pt idx="3">
                  <c:v>III</c:v>
                </c:pt>
                <c:pt idx="4">
                  <c:v>IV</c:v>
                </c:pt>
              </c:strCache>
            </c:strRef>
          </c:cat>
          <c:val>
            <c:numRef>
              <c:f>Sheet1!$B$3:$F$3</c:f>
              <c:numCache>
                <c:formatCode>General</c:formatCode>
                <c:ptCount val="5"/>
                <c:pt idx="0">
                  <c:v>0.73529999999999995</c:v>
                </c:pt>
                <c:pt idx="1">
                  <c:v>0.96889999999999998</c:v>
                </c:pt>
                <c:pt idx="2">
                  <c:v>0.84930000000000005</c:v>
                </c:pt>
                <c:pt idx="3">
                  <c:v>0.49580000000000002</c:v>
                </c:pt>
                <c:pt idx="4">
                  <c:v>0.19689999999999999</c:v>
                </c:pt>
              </c:numCache>
            </c:numRef>
          </c:val>
          <c:smooth val="0"/>
          <c:extLst>
            <c:ext xmlns:c16="http://schemas.microsoft.com/office/drawing/2014/chart" uri="{C3380CC4-5D6E-409C-BE32-E72D297353CC}">
              <c16:uniqueId val="{00000001-6EE5-4D1B-9895-2D744639840E}"/>
            </c:ext>
          </c:extLst>
        </c:ser>
        <c:ser>
          <c:idx val="2"/>
          <c:order val="2"/>
          <c:tx>
            <c:strRef>
              <c:f>Sheet1!$A$4</c:f>
              <c:strCache>
                <c:ptCount val="1"/>
                <c:pt idx="0">
                  <c:v>kohorta 2005–2009</c:v>
                </c:pt>
              </c:strCache>
            </c:strRef>
          </c:tx>
          <c:spPr>
            <a:ln w="19050">
              <a:noFill/>
            </a:ln>
          </c:spPr>
          <c:marker>
            <c:symbol val="square"/>
            <c:size val="6"/>
            <c:spPr>
              <a:noFill/>
              <a:ln>
                <a:solidFill>
                  <a:srgbClr val="000000"/>
                </a:solidFill>
                <a:prstDash val="solid"/>
              </a:ln>
            </c:spPr>
          </c:marker>
          <c:cat>
            <c:strRef>
              <c:f>Sheet1!$B$1:$F$1</c:f>
              <c:strCache>
                <c:ptCount val="5"/>
                <c:pt idx="0">
                  <c:v>all</c:v>
                </c:pt>
                <c:pt idx="1">
                  <c:v>I</c:v>
                </c:pt>
                <c:pt idx="2">
                  <c:v>II</c:v>
                </c:pt>
                <c:pt idx="3">
                  <c:v>III</c:v>
                </c:pt>
                <c:pt idx="4">
                  <c:v>IV</c:v>
                </c:pt>
              </c:strCache>
            </c:strRef>
          </c:cat>
          <c:val>
            <c:numRef>
              <c:f>Sheet1!$B$4:$F$4</c:f>
              <c:numCache>
                <c:formatCode>General</c:formatCode>
                <c:ptCount val="5"/>
                <c:pt idx="0">
                  <c:v>0.83289999999999997</c:v>
                </c:pt>
                <c:pt idx="1">
                  <c:v>1.0366</c:v>
                </c:pt>
                <c:pt idx="2">
                  <c:v>0.90249999999999997</c:v>
                </c:pt>
                <c:pt idx="3">
                  <c:v>0.59340000000000004</c:v>
                </c:pt>
                <c:pt idx="4">
                  <c:v>0.16639999999999999</c:v>
                </c:pt>
              </c:numCache>
            </c:numRef>
          </c:val>
          <c:smooth val="0"/>
          <c:extLst>
            <c:ext xmlns:c16="http://schemas.microsoft.com/office/drawing/2014/chart" uri="{C3380CC4-5D6E-409C-BE32-E72D297353CC}">
              <c16:uniqueId val="{00000002-6EE5-4D1B-9895-2D744639840E}"/>
            </c:ext>
          </c:extLst>
        </c:ser>
        <c:ser>
          <c:idx val="13"/>
          <c:order val="3"/>
          <c:tx>
            <c:strRef>
              <c:f>Sheet1!$A$5</c:f>
              <c:strCache>
                <c:ptCount val="1"/>
                <c:pt idx="0">
                  <c:v>kohorta 2010–2014</c:v>
                </c:pt>
              </c:strCache>
            </c:strRef>
          </c:tx>
          <c:spPr>
            <a:ln w="19050">
              <a:noFill/>
            </a:ln>
          </c:spPr>
          <c:marker>
            <c:symbol val="triangle"/>
            <c:size val="6"/>
            <c:spPr>
              <a:noFill/>
              <a:ln>
                <a:solidFill>
                  <a:srgbClr val="000000"/>
                </a:solidFill>
                <a:prstDash val="solid"/>
              </a:ln>
            </c:spPr>
          </c:marker>
          <c:cat>
            <c:strRef>
              <c:f>Sheet1!$B$1:$F$1</c:f>
              <c:strCache>
                <c:ptCount val="5"/>
                <c:pt idx="0">
                  <c:v>all</c:v>
                </c:pt>
                <c:pt idx="1">
                  <c:v>I</c:v>
                </c:pt>
                <c:pt idx="2">
                  <c:v>II</c:v>
                </c:pt>
                <c:pt idx="3">
                  <c:v>III</c:v>
                </c:pt>
                <c:pt idx="4">
                  <c:v>IV</c:v>
                </c:pt>
              </c:strCache>
            </c:strRef>
          </c:cat>
          <c:val>
            <c:numRef>
              <c:f>Sheet1!$B$5:$F$5</c:f>
              <c:numCache>
                <c:formatCode>General</c:formatCode>
                <c:ptCount val="5"/>
                <c:pt idx="0">
                  <c:v>0.83560000000000001</c:v>
                </c:pt>
                <c:pt idx="1">
                  <c:v>0.9546</c:v>
                </c:pt>
                <c:pt idx="2">
                  <c:v>0.88470000000000004</c:v>
                </c:pt>
                <c:pt idx="3">
                  <c:v>0.56930000000000003</c:v>
                </c:pt>
                <c:pt idx="4">
                  <c:v>0.14799999999999999</c:v>
                </c:pt>
              </c:numCache>
            </c:numRef>
          </c:val>
          <c:smooth val="0"/>
          <c:extLst>
            <c:ext xmlns:c16="http://schemas.microsoft.com/office/drawing/2014/chart" uri="{C3380CC4-5D6E-409C-BE32-E72D297353CC}">
              <c16:uniqueId val="{00000003-6EE5-4D1B-9895-2D744639840E}"/>
            </c:ext>
          </c:extLst>
        </c:ser>
        <c:ser>
          <c:idx val="4"/>
          <c:order val="4"/>
          <c:tx>
            <c:strRef>
              <c:f>Sheet1!$A$6</c:f>
              <c:strCache>
                <c:ptCount val="1"/>
                <c:pt idx="0">
                  <c:v>kohorta 2015–2019</c:v>
                </c:pt>
              </c:strCache>
            </c:strRef>
          </c:tx>
          <c:spPr>
            <a:ln w="19050">
              <a:noFill/>
            </a:ln>
          </c:spPr>
          <c:marker>
            <c:symbol val="circle"/>
            <c:size val="6"/>
            <c:spPr>
              <a:solidFill>
                <a:srgbClr val="333333"/>
              </a:solidFill>
              <a:ln>
                <a:solidFill>
                  <a:srgbClr val="000000"/>
                </a:solidFill>
                <a:prstDash val="solid"/>
              </a:ln>
            </c:spPr>
          </c:marker>
          <c:dPt>
            <c:idx val="1"/>
            <c:marker>
              <c:spPr>
                <a:solidFill>
                  <a:srgbClr val="0000FF"/>
                </a:solidFill>
                <a:ln>
                  <a:solidFill>
                    <a:srgbClr val="000000"/>
                  </a:solidFill>
                  <a:prstDash val="solid"/>
                </a:ln>
              </c:spPr>
            </c:marker>
            <c:bubble3D val="0"/>
            <c:extLst>
              <c:ext xmlns:c16="http://schemas.microsoft.com/office/drawing/2014/chart" uri="{C3380CC4-5D6E-409C-BE32-E72D297353CC}">
                <c16:uniqueId val="{00000004-6EE5-4D1B-9895-2D744639840E}"/>
              </c:ext>
            </c:extLst>
          </c:dPt>
          <c:dPt>
            <c:idx val="2"/>
            <c:marker>
              <c:spPr>
                <a:solidFill>
                  <a:srgbClr val="99CC00"/>
                </a:solidFill>
                <a:ln>
                  <a:solidFill>
                    <a:srgbClr val="000000"/>
                  </a:solidFill>
                  <a:prstDash val="solid"/>
                </a:ln>
              </c:spPr>
            </c:marker>
            <c:bubble3D val="0"/>
            <c:extLst>
              <c:ext xmlns:c16="http://schemas.microsoft.com/office/drawing/2014/chart" uri="{C3380CC4-5D6E-409C-BE32-E72D297353CC}">
                <c16:uniqueId val="{00000005-6EE5-4D1B-9895-2D744639840E}"/>
              </c:ext>
            </c:extLst>
          </c:dPt>
          <c:dPt>
            <c:idx val="3"/>
            <c:marker>
              <c:spPr>
                <a:solidFill>
                  <a:srgbClr val="FFCC00"/>
                </a:solidFill>
                <a:ln>
                  <a:solidFill>
                    <a:srgbClr val="000000"/>
                  </a:solidFill>
                  <a:prstDash val="solid"/>
                </a:ln>
              </c:spPr>
            </c:marker>
            <c:bubble3D val="0"/>
            <c:extLst>
              <c:ext xmlns:c16="http://schemas.microsoft.com/office/drawing/2014/chart" uri="{C3380CC4-5D6E-409C-BE32-E72D297353CC}">
                <c16:uniqueId val="{00000006-6EE5-4D1B-9895-2D744639840E}"/>
              </c:ext>
            </c:extLst>
          </c:dPt>
          <c:dPt>
            <c:idx val="4"/>
            <c:marker>
              <c:spPr>
                <a:solidFill>
                  <a:srgbClr val="FF0000"/>
                </a:solidFill>
                <a:ln>
                  <a:solidFill>
                    <a:srgbClr val="000000"/>
                  </a:solidFill>
                  <a:prstDash val="solid"/>
                </a:ln>
              </c:spPr>
            </c:marker>
            <c:bubble3D val="0"/>
            <c:extLst>
              <c:ext xmlns:c16="http://schemas.microsoft.com/office/drawing/2014/chart" uri="{C3380CC4-5D6E-409C-BE32-E72D297353CC}">
                <c16:uniqueId val="{00000007-6EE5-4D1B-9895-2D744639840E}"/>
              </c:ext>
            </c:extLst>
          </c:dPt>
          <c:cat>
            <c:strRef>
              <c:f>Sheet1!$B$1:$F$1</c:f>
              <c:strCache>
                <c:ptCount val="5"/>
                <c:pt idx="0">
                  <c:v>all</c:v>
                </c:pt>
                <c:pt idx="1">
                  <c:v>I</c:v>
                </c:pt>
                <c:pt idx="2">
                  <c:v>II</c:v>
                </c:pt>
                <c:pt idx="3">
                  <c:v>III</c:v>
                </c:pt>
                <c:pt idx="4">
                  <c:v>IV</c:v>
                </c:pt>
              </c:strCache>
            </c:strRef>
          </c:cat>
          <c:val>
            <c:numRef>
              <c:f>Sheet1!$B$6:$F$6</c:f>
              <c:numCache>
                <c:formatCode>General</c:formatCode>
                <c:ptCount val="5"/>
                <c:pt idx="0">
                  <c:v>0.86950000000000005</c:v>
                </c:pt>
                <c:pt idx="1">
                  <c:v>0.95960000000000001</c:v>
                </c:pt>
                <c:pt idx="2">
                  <c:v>0.89859999999999995</c:v>
                </c:pt>
                <c:pt idx="3">
                  <c:v>0.69820000000000004</c:v>
                </c:pt>
                <c:pt idx="4">
                  <c:v>0.15989999999999999</c:v>
                </c:pt>
              </c:numCache>
            </c:numRef>
          </c:val>
          <c:smooth val="0"/>
          <c:extLst>
            <c:ext xmlns:c16="http://schemas.microsoft.com/office/drawing/2014/chart" uri="{C3380CC4-5D6E-409C-BE32-E72D297353CC}">
              <c16:uniqueId val="{00000008-6EE5-4D1B-9895-2D744639840E}"/>
            </c:ext>
          </c:extLst>
        </c:ser>
        <c:ser>
          <c:idx val="5"/>
          <c:order val="5"/>
          <c:tx>
            <c:strRef>
              <c:f>Sheet1!$A$7</c:f>
              <c:strCache>
                <c:ptCount val="1"/>
                <c:pt idx="0">
                  <c:v>perioda 2020–2023</c:v>
                </c:pt>
              </c:strCache>
            </c:strRef>
          </c:tx>
          <c:spPr>
            <a:ln w="19050">
              <a:noFill/>
            </a:ln>
          </c:spPr>
          <c:marker>
            <c:symbol val="diamond"/>
            <c:size val="6"/>
            <c:spPr>
              <a:solidFill>
                <a:srgbClr val="333333"/>
              </a:solidFill>
              <a:ln>
                <a:solidFill>
                  <a:srgbClr val="000000"/>
                </a:solidFill>
                <a:prstDash val="solid"/>
              </a:ln>
            </c:spPr>
          </c:marker>
          <c:dPt>
            <c:idx val="1"/>
            <c:marker>
              <c:spPr>
                <a:solidFill>
                  <a:srgbClr val="0000FF"/>
                </a:solidFill>
                <a:ln>
                  <a:solidFill>
                    <a:srgbClr val="000000"/>
                  </a:solidFill>
                  <a:prstDash val="solid"/>
                </a:ln>
              </c:spPr>
            </c:marker>
            <c:bubble3D val="0"/>
            <c:extLst>
              <c:ext xmlns:c16="http://schemas.microsoft.com/office/drawing/2014/chart" uri="{C3380CC4-5D6E-409C-BE32-E72D297353CC}">
                <c16:uniqueId val="{00000009-6EE5-4D1B-9895-2D744639840E}"/>
              </c:ext>
            </c:extLst>
          </c:dPt>
          <c:dPt>
            <c:idx val="2"/>
            <c:marker>
              <c:spPr>
                <a:solidFill>
                  <a:srgbClr val="99CC00"/>
                </a:solidFill>
                <a:ln>
                  <a:solidFill>
                    <a:srgbClr val="000000"/>
                  </a:solidFill>
                  <a:prstDash val="solid"/>
                </a:ln>
              </c:spPr>
            </c:marker>
            <c:bubble3D val="0"/>
            <c:extLst>
              <c:ext xmlns:c16="http://schemas.microsoft.com/office/drawing/2014/chart" uri="{C3380CC4-5D6E-409C-BE32-E72D297353CC}">
                <c16:uniqueId val="{0000000A-6EE5-4D1B-9895-2D744639840E}"/>
              </c:ext>
            </c:extLst>
          </c:dPt>
          <c:dPt>
            <c:idx val="3"/>
            <c:marker>
              <c:spPr>
                <a:solidFill>
                  <a:srgbClr val="FFCC00"/>
                </a:solidFill>
                <a:ln>
                  <a:solidFill>
                    <a:srgbClr val="000000"/>
                  </a:solidFill>
                  <a:prstDash val="solid"/>
                </a:ln>
              </c:spPr>
            </c:marker>
            <c:bubble3D val="0"/>
            <c:extLst>
              <c:ext xmlns:c16="http://schemas.microsoft.com/office/drawing/2014/chart" uri="{C3380CC4-5D6E-409C-BE32-E72D297353CC}">
                <c16:uniqueId val="{0000000B-6EE5-4D1B-9895-2D744639840E}"/>
              </c:ext>
            </c:extLst>
          </c:dPt>
          <c:dPt>
            <c:idx val="4"/>
            <c:marker>
              <c:spPr>
                <a:solidFill>
                  <a:srgbClr val="FF0000"/>
                </a:solidFill>
                <a:ln>
                  <a:solidFill>
                    <a:srgbClr val="000000"/>
                  </a:solidFill>
                  <a:prstDash val="solid"/>
                </a:ln>
              </c:spPr>
            </c:marker>
            <c:bubble3D val="0"/>
            <c:extLst>
              <c:ext xmlns:c16="http://schemas.microsoft.com/office/drawing/2014/chart" uri="{C3380CC4-5D6E-409C-BE32-E72D297353CC}">
                <c16:uniqueId val="{0000000C-6EE5-4D1B-9895-2D744639840E}"/>
              </c:ext>
            </c:extLst>
          </c:dPt>
          <c:dPt>
            <c:idx val="5"/>
            <c:marker>
              <c:spPr>
                <a:solidFill>
                  <a:srgbClr val="339966"/>
                </a:solidFill>
                <a:ln>
                  <a:solidFill>
                    <a:srgbClr val="000000"/>
                  </a:solidFill>
                  <a:prstDash val="solid"/>
                </a:ln>
              </c:spPr>
            </c:marker>
            <c:bubble3D val="0"/>
            <c:extLst>
              <c:ext xmlns:c16="http://schemas.microsoft.com/office/drawing/2014/chart" uri="{C3380CC4-5D6E-409C-BE32-E72D297353CC}">
                <c16:uniqueId val="{0000000D-6EE5-4D1B-9895-2D744639840E}"/>
              </c:ext>
            </c:extLst>
          </c:dPt>
          <c:dPt>
            <c:idx val="6"/>
            <c:marker>
              <c:spPr>
                <a:solidFill>
                  <a:srgbClr val="FFCC00"/>
                </a:solidFill>
                <a:ln>
                  <a:solidFill>
                    <a:srgbClr val="000000"/>
                  </a:solidFill>
                  <a:prstDash val="solid"/>
                </a:ln>
              </c:spPr>
            </c:marker>
            <c:bubble3D val="0"/>
            <c:extLst>
              <c:ext xmlns:c16="http://schemas.microsoft.com/office/drawing/2014/chart" uri="{C3380CC4-5D6E-409C-BE32-E72D297353CC}">
                <c16:uniqueId val="{0000000E-6EE5-4D1B-9895-2D744639840E}"/>
              </c:ext>
            </c:extLst>
          </c:dPt>
          <c:dPt>
            <c:idx val="7"/>
            <c:marker>
              <c:spPr>
                <a:solidFill>
                  <a:srgbClr val="FFCC00"/>
                </a:solidFill>
                <a:ln>
                  <a:solidFill>
                    <a:srgbClr val="000000"/>
                  </a:solidFill>
                  <a:prstDash val="solid"/>
                </a:ln>
              </c:spPr>
            </c:marker>
            <c:bubble3D val="0"/>
            <c:extLst>
              <c:ext xmlns:c16="http://schemas.microsoft.com/office/drawing/2014/chart" uri="{C3380CC4-5D6E-409C-BE32-E72D297353CC}">
                <c16:uniqueId val="{0000000F-6EE5-4D1B-9895-2D744639840E}"/>
              </c:ext>
            </c:extLst>
          </c:dPt>
          <c:dPt>
            <c:idx val="8"/>
            <c:marker>
              <c:spPr>
                <a:solidFill>
                  <a:srgbClr val="FF0000"/>
                </a:solidFill>
                <a:ln>
                  <a:solidFill>
                    <a:srgbClr val="000000"/>
                  </a:solidFill>
                  <a:prstDash val="solid"/>
                </a:ln>
              </c:spPr>
            </c:marker>
            <c:bubble3D val="0"/>
            <c:extLst>
              <c:ext xmlns:c16="http://schemas.microsoft.com/office/drawing/2014/chart" uri="{C3380CC4-5D6E-409C-BE32-E72D297353CC}">
                <c16:uniqueId val="{00000010-6EE5-4D1B-9895-2D744639840E}"/>
              </c:ext>
            </c:extLst>
          </c:dPt>
          <c:dPt>
            <c:idx val="10"/>
            <c:marker>
              <c:spPr>
                <a:solidFill>
                  <a:srgbClr val="FF0000"/>
                </a:solidFill>
                <a:ln>
                  <a:solidFill>
                    <a:srgbClr val="000000"/>
                  </a:solidFill>
                  <a:prstDash val="solid"/>
                </a:ln>
              </c:spPr>
            </c:marker>
            <c:bubble3D val="0"/>
            <c:extLst>
              <c:ext xmlns:c16="http://schemas.microsoft.com/office/drawing/2014/chart" uri="{C3380CC4-5D6E-409C-BE32-E72D297353CC}">
                <c16:uniqueId val="{00000011-6EE5-4D1B-9895-2D744639840E}"/>
              </c:ext>
            </c:extLst>
          </c:dPt>
          <c:dPt>
            <c:idx val="13"/>
            <c:marker>
              <c:spPr>
                <a:solidFill>
                  <a:srgbClr val="FF0000"/>
                </a:solidFill>
                <a:ln>
                  <a:solidFill>
                    <a:srgbClr val="000000"/>
                  </a:solidFill>
                  <a:prstDash val="solid"/>
                </a:ln>
              </c:spPr>
            </c:marker>
            <c:bubble3D val="0"/>
            <c:extLst>
              <c:ext xmlns:c16="http://schemas.microsoft.com/office/drawing/2014/chart" uri="{C3380CC4-5D6E-409C-BE32-E72D297353CC}">
                <c16:uniqueId val="{00000012-6EE5-4D1B-9895-2D744639840E}"/>
              </c:ext>
            </c:extLst>
          </c:dPt>
          <c:cat>
            <c:strRef>
              <c:f>Sheet1!$B$1:$F$1</c:f>
              <c:strCache>
                <c:ptCount val="5"/>
                <c:pt idx="0">
                  <c:v>all</c:v>
                </c:pt>
                <c:pt idx="1">
                  <c:v>I</c:v>
                </c:pt>
                <c:pt idx="2">
                  <c:v>II</c:v>
                </c:pt>
                <c:pt idx="3">
                  <c:v>III</c:v>
                </c:pt>
                <c:pt idx="4">
                  <c:v>IV</c:v>
                </c:pt>
              </c:strCache>
            </c:strRef>
          </c:cat>
          <c:val>
            <c:numRef>
              <c:f>Sheet1!$B$7:$F$7</c:f>
              <c:numCache>
                <c:formatCode>General</c:formatCode>
                <c:ptCount val="5"/>
                <c:pt idx="0">
                  <c:v>0.8831</c:v>
                </c:pt>
                <c:pt idx="1">
                  <c:v>0.98270000000000002</c:v>
                </c:pt>
                <c:pt idx="2">
                  <c:v>0.86729999999999996</c:v>
                </c:pt>
                <c:pt idx="3">
                  <c:v>0.77439999999999998</c:v>
                </c:pt>
                <c:pt idx="4">
                  <c:v>0.2266</c:v>
                </c:pt>
              </c:numCache>
            </c:numRef>
          </c:val>
          <c:smooth val="0"/>
          <c:extLst>
            <c:ext xmlns:c16="http://schemas.microsoft.com/office/drawing/2014/chart" uri="{C3380CC4-5D6E-409C-BE32-E72D297353CC}">
              <c16:uniqueId val="{00000013-6EE5-4D1B-9895-2D744639840E}"/>
            </c:ext>
          </c:extLst>
        </c:ser>
        <c:dLbls>
          <c:showLegendKey val="0"/>
          <c:showVal val="0"/>
          <c:showCatName val="0"/>
          <c:showSerName val="0"/>
          <c:showPercent val="0"/>
          <c:showBubbleSize val="0"/>
        </c:dLbls>
        <c:marker val="1"/>
        <c:smooth val="0"/>
        <c:axId val="445835664"/>
        <c:axId val="445837232"/>
      </c:lineChart>
      <c:catAx>
        <c:axId val="445835664"/>
        <c:scaling>
          <c:orientation val="minMax"/>
        </c:scaling>
        <c:delete val="0"/>
        <c:axPos val="b"/>
        <c:numFmt formatCode="General" sourceLinked="1"/>
        <c:majorTickMark val="none"/>
        <c:minorTickMark val="none"/>
        <c:tickLblPos val="none"/>
        <c:spPr>
          <a:ln w="3175">
            <a:solidFill>
              <a:schemeClr val="tx1"/>
            </a:solidFill>
            <a:prstDash val="solid"/>
          </a:ln>
        </c:spPr>
        <c:crossAx val="445837232"/>
        <c:crosses val="autoZero"/>
        <c:auto val="1"/>
        <c:lblAlgn val="ctr"/>
        <c:lblOffset val="100"/>
        <c:tickLblSkip val="1"/>
        <c:tickMarkSkip val="1"/>
        <c:noMultiLvlLbl val="0"/>
      </c:catAx>
      <c:valAx>
        <c:axId val="445837232"/>
        <c:scaling>
          <c:orientation val="minMax"/>
          <c:max val="1"/>
        </c:scaling>
        <c:delete val="0"/>
        <c:axPos val="l"/>
        <c:majorGridlines>
          <c:spPr>
            <a:ln w="12700">
              <a:solidFill>
                <a:srgbClr val="C0C0C0"/>
              </a:solidFill>
              <a:prstDash val="sysDash"/>
            </a:ln>
          </c:spPr>
        </c:majorGridlines>
        <c:numFmt formatCode="0\ %" sourceLinked="0"/>
        <c:majorTickMark val="out"/>
        <c:minorTickMark val="none"/>
        <c:tickLblPos val="nextTo"/>
        <c:spPr>
          <a:ln w="3175">
            <a:solidFill>
              <a:schemeClr val="tx1"/>
            </a:solidFill>
            <a:prstDash val="solid"/>
          </a:ln>
        </c:spPr>
        <c:txPr>
          <a:bodyPr rot="0" vert="horz"/>
          <a:lstStyle/>
          <a:p>
            <a:pPr>
              <a:defRPr sz="1000" b="0" i="0" u="none" strike="noStrike" baseline="0">
                <a:solidFill>
                  <a:schemeClr val="tx1"/>
                </a:solidFill>
                <a:latin typeface="Arial"/>
                <a:ea typeface="Arial"/>
                <a:cs typeface="Arial"/>
              </a:defRPr>
            </a:pPr>
            <a:endParaRPr lang="cs-CZ"/>
          </a:p>
        </c:txPr>
        <c:crossAx val="445835664"/>
        <c:crosses val="autoZero"/>
        <c:crossBetween val="between"/>
      </c:valAx>
      <c:spPr>
        <a:noFill/>
        <a:ln w="25400">
          <a:noFill/>
        </a:ln>
      </c:spPr>
    </c:plotArea>
    <c:plotVisOnly val="1"/>
    <c:dispBlanksAs val="gap"/>
    <c:showDLblsOverMax val="0"/>
  </c:chart>
  <c:spPr>
    <a:noFill/>
    <a:ln>
      <a:noFill/>
    </a:ln>
  </c:spPr>
  <c:txPr>
    <a:bodyPr/>
    <a:lstStyle/>
    <a:p>
      <a:pPr>
        <a:defRPr sz="1600" b="1" i="0" u="none" strike="noStrike" baseline="0">
          <a:solidFill>
            <a:schemeClr val="tx1"/>
          </a:solidFill>
          <a:latin typeface="Arial"/>
          <a:ea typeface="Arial"/>
          <a:cs typeface="Arial"/>
        </a:defRPr>
      </a:pPr>
      <a:endParaRPr lang="cs-CZ"/>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410501193317422"/>
          <c:y val="6.4308681672025719E-2"/>
          <c:w val="0.85680190930787592"/>
          <c:h val="0.7588424437299035"/>
        </c:manualLayout>
      </c:layout>
      <c:lineChart>
        <c:grouping val="standard"/>
        <c:varyColors val="0"/>
        <c:ser>
          <c:idx val="0"/>
          <c:order val="0"/>
          <c:tx>
            <c:strRef>
              <c:f>Sheet1!$A$2</c:f>
              <c:strCache>
                <c:ptCount val="1"/>
                <c:pt idx="0">
                  <c:v>inc</c:v>
                </c:pt>
              </c:strCache>
            </c:strRef>
          </c:tx>
          <c:spPr>
            <a:ln w="25380">
              <a:solidFill>
                <a:srgbClr val="CC9900"/>
              </a:solidFill>
              <a:prstDash val="solid"/>
            </a:ln>
          </c:spPr>
          <c:marker>
            <c:symbol val="none"/>
          </c:marker>
          <c:cat>
            <c:numRef>
              <c:f>Sheet1!$B$1:$AV$1</c:f>
              <c:numCache>
                <c:formatCode>General</c:formatCode>
                <c:ptCount val="47"/>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pt idx="33">
                  <c:v>2010</c:v>
                </c:pt>
                <c:pt idx="34">
                  <c:v>2011</c:v>
                </c:pt>
                <c:pt idx="35">
                  <c:v>2012</c:v>
                </c:pt>
                <c:pt idx="36">
                  <c:v>2013</c:v>
                </c:pt>
                <c:pt idx="37">
                  <c:v>2014</c:v>
                </c:pt>
                <c:pt idx="38">
                  <c:v>2015</c:v>
                </c:pt>
                <c:pt idx="39">
                  <c:v>2016</c:v>
                </c:pt>
                <c:pt idx="40">
                  <c:v>2017</c:v>
                </c:pt>
                <c:pt idx="41">
                  <c:v>2018</c:v>
                </c:pt>
                <c:pt idx="42">
                  <c:v>2019</c:v>
                </c:pt>
                <c:pt idx="43">
                  <c:v>2020</c:v>
                </c:pt>
                <c:pt idx="44">
                  <c:v>2021</c:v>
                </c:pt>
                <c:pt idx="45">
                  <c:v>2022</c:v>
                </c:pt>
                <c:pt idx="46">
                  <c:v>2023</c:v>
                </c:pt>
              </c:numCache>
            </c:numRef>
          </c:cat>
          <c:val>
            <c:numRef>
              <c:f>Sheet1!$B$2:$AV$2</c:f>
              <c:numCache>
                <c:formatCode>General</c:formatCode>
                <c:ptCount val="47"/>
                <c:pt idx="0">
                  <c:v>255.72620000000001</c:v>
                </c:pt>
                <c:pt idx="1">
                  <c:v>230.91560000000001</c:v>
                </c:pt>
                <c:pt idx="2">
                  <c:v>237.92359999999999</c:v>
                </c:pt>
                <c:pt idx="3">
                  <c:v>280.49869999999999</c:v>
                </c:pt>
                <c:pt idx="4">
                  <c:v>288.05119999999999</c:v>
                </c:pt>
                <c:pt idx="5">
                  <c:v>300.49549999999999</c:v>
                </c:pt>
                <c:pt idx="6">
                  <c:v>306.2081</c:v>
                </c:pt>
                <c:pt idx="7">
                  <c:v>316.38510000000002</c:v>
                </c:pt>
                <c:pt idx="8">
                  <c:v>320.33010000000002</c:v>
                </c:pt>
                <c:pt idx="9">
                  <c:v>318.95699999999999</c:v>
                </c:pt>
                <c:pt idx="10">
                  <c:v>332.28109999999998</c:v>
                </c:pt>
                <c:pt idx="11">
                  <c:v>329.50970000000001</c:v>
                </c:pt>
                <c:pt idx="12">
                  <c:v>342.68459999999999</c:v>
                </c:pt>
                <c:pt idx="13">
                  <c:v>372.43830000000003</c:v>
                </c:pt>
                <c:pt idx="14">
                  <c:v>376.45920000000001</c:v>
                </c:pt>
                <c:pt idx="15">
                  <c:v>387.73349999999999</c:v>
                </c:pt>
                <c:pt idx="16">
                  <c:v>400.90039999999999</c:v>
                </c:pt>
                <c:pt idx="17">
                  <c:v>395.04180000000002</c:v>
                </c:pt>
                <c:pt idx="18">
                  <c:v>415.28179999999998</c:v>
                </c:pt>
                <c:pt idx="19">
                  <c:v>441.18419999999998</c:v>
                </c:pt>
                <c:pt idx="20">
                  <c:v>438.6123</c:v>
                </c:pt>
                <c:pt idx="21">
                  <c:v>441.05590000000001</c:v>
                </c:pt>
                <c:pt idx="22">
                  <c:v>450.87169999999998</c:v>
                </c:pt>
                <c:pt idx="23">
                  <c:v>441.56420000000003</c:v>
                </c:pt>
                <c:pt idx="24">
                  <c:v>439.96469999999999</c:v>
                </c:pt>
                <c:pt idx="25">
                  <c:v>494.46769999999998</c:v>
                </c:pt>
                <c:pt idx="26">
                  <c:v>514.67060000000004</c:v>
                </c:pt>
                <c:pt idx="27">
                  <c:v>524.1635</c:v>
                </c:pt>
                <c:pt idx="28">
                  <c:v>544.67200000000003</c:v>
                </c:pt>
                <c:pt idx="29">
                  <c:v>543.05539999999996</c:v>
                </c:pt>
                <c:pt idx="30">
                  <c:v>546.43020000000001</c:v>
                </c:pt>
                <c:pt idx="31">
                  <c:v>558.36950000000002</c:v>
                </c:pt>
                <c:pt idx="32">
                  <c:v>582.5394</c:v>
                </c:pt>
                <c:pt idx="33">
                  <c:v>542.22919999999999</c:v>
                </c:pt>
                <c:pt idx="34">
                  <c:v>576.24069999999995</c:v>
                </c:pt>
                <c:pt idx="35">
                  <c:v>564.32740000000001</c:v>
                </c:pt>
                <c:pt idx="36">
                  <c:v>575.74940000000004</c:v>
                </c:pt>
                <c:pt idx="37">
                  <c:v>597.9058</c:v>
                </c:pt>
                <c:pt idx="38">
                  <c:v>597.97789999999998</c:v>
                </c:pt>
                <c:pt idx="39">
                  <c:v>611.80489999999998</c:v>
                </c:pt>
                <c:pt idx="40">
                  <c:v>653.14449999999999</c:v>
                </c:pt>
                <c:pt idx="41">
                  <c:v>612.28980000000001</c:v>
                </c:pt>
                <c:pt idx="42">
                  <c:v>596.66150000000005</c:v>
                </c:pt>
                <c:pt idx="43">
                  <c:v>563.58709999999996</c:v>
                </c:pt>
                <c:pt idx="44">
                  <c:v>550.27369999999996</c:v>
                </c:pt>
                <c:pt idx="45">
                  <c:v>615.99599999999998</c:v>
                </c:pt>
                <c:pt idx="46">
                  <c:v>577.35860000000002</c:v>
                </c:pt>
              </c:numCache>
            </c:numRef>
          </c:val>
          <c:smooth val="0"/>
          <c:extLst>
            <c:ext xmlns:c16="http://schemas.microsoft.com/office/drawing/2014/chart" uri="{C3380CC4-5D6E-409C-BE32-E72D297353CC}">
              <c16:uniqueId val="{00000000-293C-4C92-95E6-C9E04681DFA8}"/>
            </c:ext>
          </c:extLst>
        </c:ser>
        <c:ser>
          <c:idx val="2"/>
          <c:order val="1"/>
          <c:tx>
            <c:strRef>
              <c:f>Sheet1!$A$3</c:f>
              <c:strCache>
                <c:ptCount val="1"/>
                <c:pt idx="0">
                  <c:v>mort</c:v>
                </c:pt>
              </c:strCache>
            </c:strRef>
          </c:tx>
          <c:spPr>
            <a:ln w="25400">
              <a:solidFill>
                <a:srgbClr val="000000"/>
              </a:solidFill>
              <a:prstDash val="solid"/>
            </a:ln>
          </c:spPr>
          <c:marker>
            <c:symbol val="none"/>
          </c:marker>
          <c:cat>
            <c:numRef>
              <c:f>Sheet1!$B$1:$AV$1</c:f>
              <c:numCache>
                <c:formatCode>General</c:formatCode>
                <c:ptCount val="47"/>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pt idx="33">
                  <c:v>2010</c:v>
                </c:pt>
                <c:pt idx="34">
                  <c:v>2011</c:v>
                </c:pt>
                <c:pt idx="35">
                  <c:v>2012</c:v>
                </c:pt>
                <c:pt idx="36">
                  <c:v>2013</c:v>
                </c:pt>
                <c:pt idx="37">
                  <c:v>2014</c:v>
                </c:pt>
                <c:pt idx="38">
                  <c:v>2015</c:v>
                </c:pt>
                <c:pt idx="39">
                  <c:v>2016</c:v>
                </c:pt>
                <c:pt idx="40">
                  <c:v>2017</c:v>
                </c:pt>
                <c:pt idx="41">
                  <c:v>2018</c:v>
                </c:pt>
                <c:pt idx="42">
                  <c:v>2019</c:v>
                </c:pt>
                <c:pt idx="43">
                  <c:v>2020</c:v>
                </c:pt>
                <c:pt idx="44">
                  <c:v>2021</c:v>
                </c:pt>
                <c:pt idx="45">
                  <c:v>2022</c:v>
                </c:pt>
                <c:pt idx="46">
                  <c:v>2023</c:v>
                </c:pt>
              </c:numCache>
            </c:numRef>
          </c:cat>
          <c:val>
            <c:numRef>
              <c:f>Sheet1!$B$3:$AV$3</c:f>
              <c:numCache>
                <c:formatCode>General</c:formatCode>
                <c:ptCount val="47"/>
                <c:pt idx="3">
                  <c:v>182.79689999999999</c:v>
                </c:pt>
                <c:pt idx="4">
                  <c:v>179.8313</c:v>
                </c:pt>
                <c:pt idx="5">
                  <c:v>204.9418</c:v>
                </c:pt>
                <c:pt idx="6">
                  <c:v>219.08879999999999</c:v>
                </c:pt>
                <c:pt idx="7">
                  <c:v>226.54339999999999</c:v>
                </c:pt>
                <c:pt idx="8">
                  <c:v>216.3605</c:v>
                </c:pt>
                <c:pt idx="9">
                  <c:v>229.54499999999999</c:v>
                </c:pt>
                <c:pt idx="10">
                  <c:v>229.7654</c:v>
                </c:pt>
                <c:pt idx="11">
                  <c:v>223.15309999999999</c:v>
                </c:pt>
                <c:pt idx="12">
                  <c:v>224.32640000000001</c:v>
                </c:pt>
                <c:pt idx="13">
                  <c:v>249.488</c:v>
                </c:pt>
                <c:pt idx="14">
                  <c:v>261.43920000000003</c:v>
                </c:pt>
                <c:pt idx="15">
                  <c:v>261.23419999999999</c:v>
                </c:pt>
                <c:pt idx="16">
                  <c:v>259.27080000000001</c:v>
                </c:pt>
                <c:pt idx="17">
                  <c:v>261.61279999999999</c:v>
                </c:pt>
                <c:pt idx="18">
                  <c:v>280.24149999999997</c:v>
                </c:pt>
                <c:pt idx="19">
                  <c:v>273.69150000000002</c:v>
                </c:pt>
                <c:pt idx="20">
                  <c:v>278.19240000000002</c:v>
                </c:pt>
                <c:pt idx="21">
                  <c:v>264.9615</c:v>
                </c:pt>
                <c:pt idx="22">
                  <c:v>262.84440000000001</c:v>
                </c:pt>
                <c:pt idx="23">
                  <c:v>287.59120000000001</c:v>
                </c:pt>
                <c:pt idx="24">
                  <c:v>279.05020000000002</c:v>
                </c:pt>
                <c:pt idx="25">
                  <c:v>282.12970000000001</c:v>
                </c:pt>
                <c:pt idx="26">
                  <c:v>292.68810000000002</c:v>
                </c:pt>
                <c:pt idx="27">
                  <c:v>289.73860000000002</c:v>
                </c:pt>
                <c:pt idx="28">
                  <c:v>262.65069999999997</c:v>
                </c:pt>
                <c:pt idx="29">
                  <c:v>274.15429999999998</c:v>
                </c:pt>
                <c:pt idx="30">
                  <c:v>264.38060000000002</c:v>
                </c:pt>
                <c:pt idx="31">
                  <c:v>282.26339999999999</c:v>
                </c:pt>
                <c:pt idx="32">
                  <c:v>283.80119999999999</c:v>
                </c:pt>
                <c:pt idx="33">
                  <c:v>268.83909999999997</c:v>
                </c:pt>
                <c:pt idx="34">
                  <c:v>276.75369999999998</c:v>
                </c:pt>
                <c:pt idx="35">
                  <c:v>282.99020000000002</c:v>
                </c:pt>
                <c:pt idx="36">
                  <c:v>271.76170000000002</c:v>
                </c:pt>
                <c:pt idx="37">
                  <c:v>268.44069999999999</c:v>
                </c:pt>
                <c:pt idx="38">
                  <c:v>273.36130000000003</c:v>
                </c:pt>
                <c:pt idx="39">
                  <c:v>288.24450000000002</c:v>
                </c:pt>
                <c:pt idx="40">
                  <c:v>286.0462</c:v>
                </c:pt>
                <c:pt idx="41">
                  <c:v>300.72640000000001</c:v>
                </c:pt>
                <c:pt idx="42">
                  <c:v>294.76909999999998</c:v>
                </c:pt>
                <c:pt idx="43">
                  <c:v>295.39030000000002</c:v>
                </c:pt>
                <c:pt idx="44">
                  <c:v>264.73770000000002</c:v>
                </c:pt>
                <c:pt idx="45">
                  <c:v>289.29509999999999</c:v>
                </c:pt>
                <c:pt idx="46">
                  <c:v>270.20249999999999</c:v>
                </c:pt>
              </c:numCache>
            </c:numRef>
          </c:val>
          <c:smooth val="0"/>
          <c:extLst>
            <c:ext xmlns:c16="http://schemas.microsoft.com/office/drawing/2014/chart" uri="{C3380CC4-5D6E-409C-BE32-E72D297353CC}">
              <c16:uniqueId val="{00000001-293C-4C92-95E6-C9E04681DFA8}"/>
            </c:ext>
          </c:extLst>
        </c:ser>
        <c:dLbls>
          <c:showLegendKey val="0"/>
          <c:showVal val="0"/>
          <c:showCatName val="0"/>
          <c:showSerName val="0"/>
          <c:showPercent val="0"/>
          <c:showBubbleSize val="0"/>
        </c:dLbls>
        <c:smooth val="0"/>
        <c:axId val="394248272"/>
        <c:axId val="1"/>
      </c:lineChart>
      <c:catAx>
        <c:axId val="394248272"/>
        <c:scaling>
          <c:orientation val="minMax"/>
        </c:scaling>
        <c:delete val="0"/>
        <c:axPos val="b"/>
        <c:numFmt formatCode="General" sourceLinked="1"/>
        <c:majorTickMark val="out"/>
        <c:minorTickMark val="none"/>
        <c:tickLblPos val="nextTo"/>
        <c:spPr>
          <a:ln w="3172">
            <a:solidFill>
              <a:schemeClr val="tx1"/>
            </a:solidFill>
            <a:prstDash val="solid"/>
          </a:ln>
        </c:spPr>
        <c:txPr>
          <a:bodyPr rot="-2700000" vert="horz"/>
          <a:lstStyle/>
          <a:p>
            <a:pPr>
              <a:defRPr sz="1200" b="0" i="0" u="none" strike="noStrike" baseline="0">
                <a:solidFill>
                  <a:schemeClr val="tx1"/>
                </a:solidFill>
                <a:latin typeface="Calibri" panose="020F0502020204030204" pitchFamily="34" charset="0"/>
                <a:ea typeface="Arial"/>
                <a:cs typeface="Arial"/>
              </a:defRPr>
            </a:pPr>
            <a:endParaRPr lang="cs-CZ"/>
          </a:p>
        </c:txPr>
        <c:crossAx val="1"/>
        <c:crossesAt val="0"/>
        <c:auto val="1"/>
        <c:lblAlgn val="ctr"/>
        <c:lblOffset val="100"/>
        <c:tickLblSkip val="2"/>
        <c:tickMarkSkip val="1"/>
        <c:noMultiLvlLbl val="0"/>
      </c:catAx>
      <c:valAx>
        <c:axId val="1"/>
        <c:scaling>
          <c:orientation val="minMax"/>
          <c:max val="700"/>
          <c:min val="0"/>
        </c:scaling>
        <c:delete val="0"/>
        <c:axPos val="l"/>
        <c:numFmt formatCode="General" sourceLinked="1"/>
        <c:majorTickMark val="in"/>
        <c:minorTickMark val="in"/>
        <c:tickLblPos val="nextTo"/>
        <c:spPr>
          <a:ln w="3172">
            <a:solidFill>
              <a:schemeClr val="tx1"/>
            </a:solidFill>
            <a:prstDash val="solid"/>
          </a:ln>
        </c:spPr>
        <c:txPr>
          <a:bodyPr rot="0" vert="horz"/>
          <a:lstStyle/>
          <a:p>
            <a:pPr>
              <a:defRPr sz="1200" b="0" i="0" u="none" strike="noStrike" baseline="0">
                <a:solidFill>
                  <a:schemeClr val="tx1"/>
                </a:solidFill>
                <a:latin typeface="Calibri" panose="020F0502020204030204" pitchFamily="34" charset="0"/>
                <a:ea typeface="Arial"/>
                <a:cs typeface="Arial"/>
              </a:defRPr>
            </a:pPr>
            <a:endParaRPr lang="cs-CZ"/>
          </a:p>
        </c:txPr>
        <c:crossAx val="394248272"/>
        <c:crosses val="autoZero"/>
        <c:crossBetween val="midCat"/>
      </c:valAx>
      <c:spPr>
        <a:noFill/>
        <a:ln w="25380">
          <a:noFill/>
        </a:ln>
      </c:spPr>
    </c:plotArea>
    <c:plotVisOnly val="1"/>
    <c:dispBlanksAs val="gap"/>
    <c:showDLblsOverMax val="0"/>
  </c:chart>
  <c:spPr>
    <a:noFill/>
    <a:ln>
      <a:noFill/>
    </a:ln>
  </c:spPr>
  <c:txPr>
    <a:bodyPr/>
    <a:lstStyle/>
    <a:p>
      <a:pPr>
        <a:defRPr sz="1199" b="1" i="0" u="none" strike="noStrike" baseline="0">
          <a:solidFill>
            <a:schemeClr val="tx1"/>
          </a:solidFill>
          <a:latin typeface="Arial"/>
          <a:ea typeface="Arial"/>
          <a:cs typeface="Arial"/>
        </a:defRPr>
      </a:pPr>
      <a:endParaRPr lang="cs-CZ"/>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176151761517614"/>
          <c:y val="6.4308681672025719E-2"/>
          <c:w val="0.82926829268292679"/>
          <c:h val="0.7588424437299035"/>
        </c:manualLayout>
      </c:layout>
      <c:lineChart>
        <c:grouping val="standard"/>
        <c:varyColors val="0"/>
        <c:ser>
          <c:idx val="0"/>
          <c:order val="0"/>
          <c:tx>
            <c:strRef>
              <c:f>Sheet1!$A$2</c:f>
              <c:strCache>
                <c:ptCount val="1"/>
                <c:pt idx="0">
                  <c:v>prev</c:v>
                </c:pt>
              </c:strCache>
            </c:strRef>
          </c:tx>
          <c:spPr>
            <a:ln w="25400">
              <a:solidFill>
                <a:srgbClr val="C00000"/>
              </a:solidFill>
              <a:prstDash val="solid"/>
            </a:ln>
          </c:spPr>
          <c:marker>
            <c:symbol val="none"/>
          </c:marker>
          <c:cat>
            <c:numRef>
              <c:f>Sheet1!$B$1:$AI$1</c:f>
              <c:numCache>
                <c:formatCode>General</c:formatCode>
                <c:ptCount val="3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numCache>
            </c:numRef>
          </c:cat>
          <c:val>
            <c:numRef>
              <c:f>Sheet1!$B$2:$AI$2</c:f>
              <c:numCache>
                <c:formatCode>#,##0.00</c:formatCode>
                <c:ptCount val="34"/>
                <c:pt idx="0" formatCode="General">
                  <c:v>980.99300000000005</c:v>
                </c:pt>
                <c:pt idx="1">
                  <c:v>1059.6389999999999</c:v>
                </c:pt>
                <c:pt idx="2">
                  <c:v>1124.328</c:v>
                </c:pt>
                <c:pt idx="3">
                  <c:v>1207.6300000000001</c:v>
                </c:pt>
                <c:pt idx="4">
                  <c:v>1297.2449999999999</c:v>
                </c:pt>
                <c:pt idx="5">
                  <c:v>1382.1969999999999</c:v>
                </c:pt>
                <c:pt idx="6">
                  <c:v>1490.39</c:v>
                </c:pt>
                <c:pt idx="7">
                  <c:v>1586.4839999999999</c:v>
                </c:pt>
                <c:pt idx="8">
                  <c:v>1697</c:v>
                </c:pt>
                <c:pt idx="9">
                  <c:v>1810.7059999999999</c:v>
                </c:pt>
                <c:pt idx="10">
                  <c:v>1908.4110000000001</c:v>
                </c:pt>
                <c:pt idx="11">
                  <c:v>1985.9290000000001</c:v>
                </c:pt>
                <c:pt idx="12">
                  <c:v>2087.1669999999999</c:v>
                </c:pt>
                <c:pt idx="13">
                  <c:v>2187.5970000000002</c:v>
                </c:pt>
                <c:pt idx="14">
                  <c:v>2307.373</c:v>
                </c:pt>
                <c:pt idx="15">
                  <c:v>2418.0279999999998</c:v>
                </c:pt>
                <c:pt idx="16">
                  <c:v>2548.4859999999999</c:v>
                </c:pt>
                <c:pt idx="17">
                  <c:v>2644.788</c:v>
                </c:pt>
                <c:pt idx="18">
                  <c:v>2739.9969999999998</c:v>
                </c:pt>
                <c:pt idx="19">
                  <c:v>2872.7570000000001</c:v>
                </c:pt>
                <c:pt idx="20">
                  <c:v>2968.607</c:v>
                </c:pt>
                <c:pt idx="21">
                  <c:v>3125.34</c:v>
                </c:pt>
                <c:pt idx="22">
                  <c:v>3245.7919999999999</c:v>
                </c:pt>
                <c:pt idx="23">
                  <c:v>3382.0709999999999</c:v>
                </c:pt>
                <c:pt idx="24">
                  <c:v>3523.7429999999999</c:v>
                </c:pt>
                <c:pt idx="25">
                  <c:v>3657.8829999999998</c:v>
                </c:pt>
                <c:pt idx="26">
                  <c:v>3797.63</c:v>
                </c:pt>
                <c:pt idx="27">
                  <c:v>3934.74</c:v>
                </c:pt>
                <c:pt idx="28">
                  <c:v>4036.7779999999998</c:v>
                </c:pt>
                <c:pt idx="29">
                  <c:v>4182.058</c:v>
                </c:pt>
                <c:pt idx="30" formatCode="#,##0">
                  <c:v>4257.4960000000001</c:v>
                </c:pt>
                <c:pt idx="31" formatCode="#,##0">
                  <c:v>4451.8940000000002</c:v>
                </c:pt>
                <c:pt idx="32" formatCode="#,##0">
                  <c:v>4446.1530000000002</c:v>
                </c:pt>
                <c:pt idx="33">
                  <c:v>4524.2809999999999</c:v>
                </c:pt>
              </c:numCache>
            </c:numRef>
          </c:val>
          <c:smooth val="0"/>
          <c:extLst>
            <c:ext xmlns:c16="http://schemas.microsoft.com/office/drawing/2014/chart" uri="{C3380CC4-5D6E-409C-BE32-E72D297353CC}">
              <c16:uniqueId val="{00000000-B25B-4173-9351-5A767C5B4209}"/>
            </c:ext>
          </c:extLst>
        </c:ser>
        <c:dLbls>
          <c:showLegendKey val="0"/>
          <c:showVal val="0"/>
          <c:showCatName val="0"/>
          <c:showSerName val="0"/>
          <c:showPercent val="0"/>
          <c:showBubbleSize val="0"/>
        </c:dLbls>
        <c:smooth val="0"/>
        <c:axId val="1204271776"/>
        <c:axId val="1"/>
      </c:lineChart>
      <c:catAx>
        <c:axId val="1204271776"/>
        <c:scaling>
          <c:orientation val="minMax"/>
        </c:scaling>
        <c:delete val="0"/>
        <c:axPos val="b"/>
        <c:numFmt formatCode="General" sourceLinked="1"/>
        <c:majorTickMark val="out"/>
        <c:minorTickMark val="none"/>
        <c:tickLblPos val="nextTo"/>
        <c:spPr>
          <a:ln w="3175">
            <a:solidFill>
              <a:schemeClr val="tx1"/>
            </a:solidFill>
            <a:prstDash val="solid"/>
          </a:ln>
        </c:spPr>
        <c:txPr>
          <a:bodyPr rot="-2700000" vert="horz"/>
          <a:lstStyle/>
          <a:p>
            <a:pPr>
              <a:defRPr sz="1200" b="0" i="0" u="none" strike="noStrike" baseline="0">
                <a:solidFill>
                  <a:schemeClr val="tx1"/>
                </a:solidFill>
                <a:latin typeface="+mn-lt"/>
                <a:ea typeface="Arial"/>
                <a:cs typeface="Arial"/>
              </a:defRPr>
            </a:pPr>
            <a:endParaRPr lang="cs-CZ"/>
          </a:p>
        </c:txPr>
        <c:crossAx val="1"/>
        <c:crossesAt val="0"/>
        <c:auto val="1"/>
        <c:lblAlgn val="ctr"/>
        <c:lblOffset val="100"/>
        <c:tickLblSkip val="2"/>
        <c:tickMarkSkip val="1"/>
        <c:noMultiLvlLbl val="0"/>
      </c:catAx>
      <c:valAx>
        <c:axId val="1"/>
        <c:scaling>
          <c:orientation val="minMax"/>
          <c:max val="5000"/>
          <c:min val="0"/>
        </c:scaling>
        <c:delete val="0"/>
        <c:axPos val="l"/>
        <c:numFmt formatCode="#,##0" sourceLinked="0"/>
        <c:majorTickMark val="in"/>
        <c:minorTickMark val="in"/>
        <c:tickLblPos val="nextTo"/>
        <c:spPr>
          <a:ln w="3175">
            <a:solidFill>
              <a:schemeClr val="tx1"/>
            </a:solidFill>
            <a:prstDash val="solid"/>
          </a:ln>
        </c:spPr>
        <c:txPr>
          <a:bodyPr rot="0" vert="horz"/>
          <a:lstStyle/>
          <a:p>
            <a:pPr>
              <a:defRPr sz="1200" b="0" i="0" u="none" strike="noStrike" baseline="0">
                <a:solidFill>
                  <a:schemeClr val="tx1"/>
                </a:solidFill>
                <a:latin typeface="+mn-lt"/>
                <a:ea typeface="Arial"/>
                <a:cs typeface="Arial"/>
              </a:defRPr>
            </a:pPr>
            <a:endParaRPr lang="cs-CZ"/>
          </a:p>
        </c:txPr>
        <c:crossAx val="1204271776"/>
        <c:crosses val="autoZero"/>
        <c:crossBetween val="midCat"/>
        <c:majorUnit val="1000"/>
      </c:valAx>
      <c:spPr>
        <a:noFill/>
        <a:ln w="25400">
          <a:noFill/>
        </a:ln>
      </c:spPr>
    </c:plotArea>
    <c:plotVisOnly val="1"/>
    <c:dispBlanksAs val="gap"/>
    <c:showDLblsOverMax val="0"/>
  </c:chart>
  <c:spPr>
    <a:noFill/>
    <a:ln>
      <a:noFill/>
    </a:ln>
  </c:spPr>
  <c:txPr>
    <a:bodyPr/>
    <a:lstStyle/>
    <a:p>
      <a:pPr>
        <a:defRPr sz="1050" b="1" i="0" u="none" strike="noStrike" baseline="0">
          <a:solidFill>
            <a:schemeClr val="tx1"/>
          </a:solidFill>
          <a:latin typeface="Arial"/>
          <a:ea typeface="Arial"/>
          <a:cs typeface="Arial"/>
        </a:defRPr>
      </a:pPr>
      <a:endParaRPr lang="cs-CZ"/>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78287081799427"/>
          <c:y val="4.2808651269046899E-2"/>
          <c:w val="0.87182532297716875"/>
          <c:h val="0.80043188534949328"/>
        </c:manualLayout>
      </c:layout>
      <c:areaChart>
        <c:grouping val="stacked"/>
        <c:varyColors val="0"/>
        <c:ser>
          <c:idx val="0"/>
          <c:order val="0"/>
          <c:tx>
            <c:strRef>
              <c:f>List1!$B$1</c:f>
              <c:strCache>
                <c:ptCount val="1"/>
                <c:pt idx="0">
                  <c:v>1 onemocnění</c:v>
                </c:pt>
              </c:strCache>
            </c:strRef>
          </c:tx>
          <c:spPr>
            <a:solidFill>
              <a:srgbClr val="2E5980"/>
            </a:solidFill>
            <a:ln>
              <a:noFill/>
            </a:ln>
            <a:effectLst/>
          </c:spPr>
          <c:cat>
            <c:numRef>
              <c:f>List1!$A$2:$A$47</c:f>
              <c:numCache>
                <c:formatCode>General</c:formatCode>
                <c:ptCount val="46"/>
                <c:pt idx="0">
                  <c:v>40</c:v>
                </c:pt>
                <c:pt idx="1">
                  <c:v>41</c:v>
                </c:pt>
                <c:pt idx="2">
                  <c:v>42</c:v>
                </c:pt>
                <c:pt idx="3">
                  <c:v>43</c:v>
                </c:pt>
                <c:pt idx="4">
                  <c:v>44</c:v>
                </c:pt>
                <c:pt idx="5">
                  <c:v>45</c:v>
                </c:pt>
                <c:pt idx="6">
                  <c:v>46</c:v>
                </c:pt>
                <c:pt idx="7">
                  <c:v>47</c:v>
                </c:pt>
                <c:pt idx="8">
                  <c:v>48</c:v>
                </c:pt>
                <c:pt idx="9">
                  <c:v>49</c:v>
                </c:pt>
                <c:pt idx="10">
                  <c:v>50</c:v>
                </c:pt>
                <c:pt idx="11">
                  <c:v>51</c:v>
                </c:pt>
                <c:pt idx="12">
                  <c:v>52</c:v>
                </c:pt>
                <c:pt idx="13">
                  <c:v>53</c:v>
                </c:pt>
                <c:pt idx="14">
                  <c:v>54</c:v>
                </c:pt>
                <c:pt idx="15">
                  <c:v>55</c:v>
                </c:pt>
                <c:pt idx="16">
                  <c:v>56</c:v>
                </c:pt>
                <c:pt idx="17">
                  <c:v>57</c:v>
                </c:pt>
                <c:pt idx="18">
                  <c:v>58</c:v>
                </c:pt>
                <c:pt idx="19">
                  <c:v>59</c:v>
                </c:pt>
                <c:pt idx="20">
                  <c:v>60</c:v>
                </c:pt>
                <c:pt idx="21">
                  <c:v>61</c:v>
                </c:pt>
                <c:pt idx="22">
                  <c:v>62</c:v>
                </c:pt>
                <c:pt idx="23">
                  <c:v>63</c:v>
                </c:pt>
                <c:pt idx="24">
                  <c:v>64</c:v>
                </c:pt>
                <c:pt idx="25">
                  <c:v>65</c:v>
                </c:pt>
                <c:pt idx="26">
                  <c:v>66</c:v>
                </c:pt>
                <c:pt idx="27">
                  <c:v>67</c:v>
                </c:pt>
                <c:pt idx="28">
                  <c:v>68</c:v>
                </c:pt>
                <c:pt idx="29">
                  <c:v>69</c:v>
                </c:pt>
                <c:pt idx="30">
                  <c:v>70</c:v>
                </c:pt>
                <c:pt idx="31">
                  <c:v>71</c:v>
                </c:pt>
                <c:pt idx="32">
                  <c:v>72</c:v>
                </c:pt>
                <c:pt idx="33">
                  <c:v>73</c:v>
                </c:pt>
                <c:pt idx="34">
                  <c:v>74</c:v>
                </c:pt>
                <c:pt idx="35">
                  <c:v>75</c:v>
                </c:pt>
                <c:pt idx="36">
                  <c:v>76</c:v>
                </c:pt>
                <c:pt idx="37">
                  <c:v>77</c:v>
                </c:pt>
                <c:pt idx="38">
                  <c:v>78</c:v>
                </c:pt>
                <c:pt idx="39">
                  <c:v>79</c:v>
                </c:pt>
                <c:pt idx="40">
                  <c:v>80</c:v>
                </c:pt>
                <c:pt idx="41">
                  <c:v>81</c:v>
                </c:pt>
                <c:pt idx="42">
                  <c:v>82</c:v>
                </c:pt>
                <c:pt idx="43">
                  <c:v>83</c:v>
                </c:pt>
                <c:pt idx="44">
                  <c:v>84</c:v>
                </c:pt>
                <c:pt idx="45">
                  <c:v>85</c:v>
                </c:pt>
              </c:numCache>
            </c:numRef>
          </c:cat>
          <c:val>
            <c:numRef>
              <c:f>List1!$B$2:$B$47</c:f>
              <c:numCache>
                <c:formatCode>0.0%</c:formatCode>
                <c:ptCount val="46"/>
                <c:pt idx="0">
                  <c:v>5.5492638731596829E-2</c:v>
                </c:pt>
                <c:pt idx="1">
                  <c:v>5.1669085631349781E-2</c:v>
                </c:pt>
                <c:pt idx="2">
                  <c:v>6.2989997296566638E-2</c:v>
                </c:pt>
                <c:pt idx="3">
                  <c:v>6.8057861038653064E-2</c:v>
                </c:pt>
                <c:pt idx="4">
                  <c:v>7.4759945130315503E-2</c:v>
                </c:pt>
                <c:pt idx="5">
                  <c:v>8.2721814543028682E-2</c:v>
                </c:pt>
                <c:pt idx="6">
                  <c:v>9.3633732947498965E-2</c:v>
                </c:pt>
                <c:pt idx="7">
                  <c:v>9.0212264150943397E-2</c:v>
                </c:pt>
                <c:pt idx="8">
                  <c:v>0.10103576314246629</c:v>
                </c:pt>
                <c:pt idx="9">
                  <c:v>0.1176712610573956</c:v>
                </c:pt>
                <c:pt idx="10">
                  <c:v>0.12497180239115722</c:v>
                </c:pt>
                <c:pt idx="11">
                  <c:v>0.13514827418570735</c:v>
                </c:pt>
                <c:pt idx="12">
                  <c:v>0.13506105158235734</c:v>
                </c:pt>
                <c:pt idx="13">
                  <c:v>0.15030060120240482</c:v>
                </c:pt>
                <c:pt idx="14">
                  <c:v>0.15718522512806687</c:v>
                </c:pt>
                <c:pt idx="15">
                  <c:v>0.17048481619605754</c:v>
                </c:pt>
                <c:pt idx="16">
                  <c:v>0.17252481888918703</c:v>
                </c:pt>
                <c:pt idx="17">
                  <c:v>0.19933892702771422</c:v>
                </c:pt>
                <c:pt idx="18">
                  <c:v>0.18593593593593594</c:v>
                </c:pt>
                <c:pt idx="19">
                  <c:v>0.20503688628847622</c:v>
                </c:pt>
                <c:pt idx="20">
                  <c:v>0.22711670480549198</c:v>
                </c:pt>
                <c:pt idx="21">
                  <c:v>0.24177482644129189</c:v>
                </c:pt>
                <c:pt idx="22">
                  <c:v>0.26169590643274854</c:v>
                </c:pt>
                <c:pt idx="23">
                  <c:v>0.2509863429438543</c:v>
                </c:pt>
                <c:pt idx="24">
                  <c:v>0.26762145464757092</c:v>
                </c:pt>
                <c:pt idx="25">
                  <c:v>0.2765844603553434</c:v>
                </c:pt>
                <c:pt idx="26">
                  <c:v>0.30276414363213638</c:v>
                </c:pt>
                <c:pt idx="27">
                  <c:v>0.30076984337669233</c:v>
                </c:pt>
                <c:pt idx="28">
                  <c:v>0.31925006601531553</c:v>
                </c:pt>
                <c:pt idx="29">
                  <c:v>0.30771188597607535</c:v>
                </c:pt>
                <c:pt idx="30">
                  <c:v>0.33744517543859648</c:v>
                </c:pt>
                <c:pt idx="31">
                  <c:v>0.33368064600156289</c:v>
                </c:pt>
                <c:pt idx="32">
                  <c:v>0.34227467811158796</c:v>
                </c:pt>
                <c:pt idx="33">
                  <c:v>0.3650014438348253</c:v>
                </c:pt>
                <c:pt idx="34">
                  <c:v>0.36409966024915064</c:v>
                </c:pt>
                <c:pt idx="35">
                  <c:v>0.37298387096774194</c:v>
                </c:pt>
                <c:pt idx="36">
                  <c:v>0.37033230558410413</c:v>
                </c:pt>
                <c:pt idx="37">
                  <c:v>0.39751000444642065</c:v>
                </c:pt>
                <c:pt idx="38">
                  <c:v>0.4013245033112583</c:v>
                </c:pt>
                <c:pt idx="39">
                  <c:v>0.37144235407621806</c:v>
                </c:pt>
                <c:pt idx="40">
                  <c:v>0.41235392320534225</c:v>
                </c:pt>
                <c:pt idx="41">
                  <c:v>0.37147786083956297</c:v>
                </c:pt>
                <c:pt idx="42">
                  <c:v>0.40149339460080413</c:v>
                </c:pt>
                <c:pt idx="43">
                  <c:v>0.39570339570339569</c:v>
                </c:pt>
                <c:pt idx="44">
                  <c:v>0.37197664720600498</c:v>
                </c:pt>
                <c:pt idx="45">
                  <c:v>0.40161453077699294</c:v>
                </c:pt>
              </c:numCache>
            </c:numRef>
          </c:val>
          <c:extLst>
            <c:ext xmlns:c16="http://schemas.microsoft.com/office/drawing/2014/chart" uri="{C3380CC4-5D6E-409C-BE32-E72D297353CC}">
              <c16:uniqueId val="{00000002-4F82-4C30-96DB-D8C6689B79BD}"/>
            </c:ext>
          </c:extLst>
        </c:ser>
        <c:ser>
          <c:idx val="1"/>
          <c:order val="1"/>
          <c:tx>
            <c:strRef>
              <c:f>List1!$C$1</c:f>
              <c:strCache>
                <c:ptCount val="1"/>
                <c:pt idx="0">
                  <c:v>2 onemocnění</c:v>
                </c:pt>
              </c:strCache>
            </c:strRef>
          </c:tx>
          <c:spPr>
            <a:solidFill>
              <a:schemeClr val="accent1">
                <a:lumMod val="60000"/>
                <a:lumOff val="40000"/>
              </a:schemeClr>
            </a:solidFill>
            <a:ln>
              <a:noFill/>
            </a:ln>
            <a:effectLst/>
          </c:spPr>
          <c:cat>
            <c:numRef>
              <c:f>List1!$A$2:$A$47</c:f>
              <c:numCache>
                <c:formatCode>General</c:formatCode>
                <c:ptCount val="46"/>
                <c:pt idx="0">
                  <c:v>40</c:v>
                </c:pt>
                <c:pt idx="1">
                  <c:v>41</c:v>
                </c:pt>
                <c:pt idx="2">
                  <c:v>42</c:v>
                </c:pt>
                <c:pt idx="3">
                  <c:v>43</c:v>
                </c:pt>
                <c:pt idx="4">
                  <c:v>44</c:v>
                </c:pt>
                <c:pt idx="5">
                  <c:v>45</c:v>
                </c:pt>
                <c:pt idx="6">
                  <c:v>46</c:v>
                </c:pt>
                <c:pt idx="7">
                  <c:v>47</c:v>
                </c:pt>
                <c:pt idx="8">
                  <c:v>48</c:v>
                </c:pt>
                <c:pt idx="9">
                  <c:v>49</c:v>
                </c:pt>
                <c:pt idx="10">
                  <c:v>50</c:v>
                </c:pt>
                <c:pt idx="11">
                  <c:v>51</c:v>
                </c:pt>
                <c:pt idx="12">
                  <c:v>52</c:v>
                </c:pt>
                <c:pt idx="13">
                  <c:v>53</c:v>
                </c:pt>
                <c:pt idx="14">
                  <c:v>54</c:v>
                </c:pt>
                <c:pt idx="15">
                  <c:v>55</c:v>
                </c:pt>
                <c:pt idx="16">
                  <c:v>56</c:v>
                </c:pt>
                <c:pt idx="17">
                  <c:v>57</c:v>
                </c:pt>
                <c:pt idx="18">
                  <c:v>58</c:v>
                </c:pt>
                <c:pt idx="19">
                  <c:v>59</c:v>
                </c:pt>
                <c:pt idx="20">
                  <c:v>60</c:v>
                </c:pt>
                <c:pt idx="21">
                  <c:v>61</c:v>
                </c:pt>
                <c:pt idx="22">
                  <c:v>62</c:v>
                </c:pt>
                <c:pt idx="23">
                  <c:v>63</c:v>
                </c:pt>
                <c:pt idx="24">
                  <c:v>64</c:v>
                </c:pt>
                <c:pt idx="25">
                  <c:v>65</c:v>
                </c:pt>
                <c:pt idx="26">
                  <c:v>66</c:v>
                </c:pt>
                <c:pt idx="27">
                  <c:v>67</c:v>
                </c:pt>
                <c:pt idx="28">
                  <c:v>68</c:v>
                </c:pt>
                <c:pt idx="29">
                  <c:v>69</c:v>
                </c:pt>
                <c:pt idx="30">
                  <c:v>70</c:v>
                </c:pt>
                <c:pt idx="31">
                  <c:v>71</c:v>
                </c:pt>
                <c:pt idx="32">
                  <c:v>72</c:v>
                </c:pt>
                <c:pt idx="33">
                  <c:v>73</c:v>
                </c:pt>
                <c:pt idx="34">
                  <c:v>74</c:v>
                </c:pt>
                <c:pt idx="35">
                  <c:v>75</c:v>
                </c:pt>
                <c:pt idx="36">
                  <c:v>76</c:v>
                </c:pt>
                <c:pt idx="37">
                  <c:v>77</c:v>
                </c:pt>
                <c:pt idx="38">
                  <c:v>78</c:v>
                </c:pt>
                <c:pt idx="39">
                  <c:v>79</c:v>
                </c:pt>
                <c:pt idx="40">
                  <c:v>80</c:v>
                </c:pt>
                <c:pt idx="41">
                  <c:v>81</c:v>
                </c:pt>
                <c:pt idx="42">
                  <c:v>82</c:v>
                </c:pt>
                <c:pt idx="43">
                  <c:v>83</c:v>
                </c:pt>
                <c:pt idx="44">
                  <c:v>84</c:v>
                </c:pt>
                <c:pt idx="45">
                  <c:v>85</c:v>
                </c:pt>
              </c:numCache>
            </c:numRef>
          </c:cat>
          <c:val>
            <c:numRef>
              <c:f>List1!$C$2:$C$47</c:f>
              <c:numCache>
                <c:formatCode>0.0%</c:formatCode>
                <c:ptCount val="46"/>
                <c:pt idx="0">
                  <c:v>3.114382785956965E-3</c:v>
                </c:pt>
                <c:pt idx="1">
                  <c:v>2.6124818577648768E-3</c:v>
                </c:pt>
                <c:pt idx="2">
                  <c:v>3.2441200324412004E-3</c:v>
                </c:pt>
                <c:pt idx="3">
                  <c:v>3.7941664690538299E-3</c:v>
                </c:pt>
                <c:pt idx="4">
                  <c:v>3.200731595793324E-3</c:v>
                </c:pt>
                <c:pt idx="5">
                  <c:v>4.8921503224371807E-3</c:v>
                </c:pt>
                <c:pt idx="6">
                  <c:v>5.9942124844977263E-3</c:v>
                </c:pt>
                <c:pt idx="7">
                  <c:v>8.2547169811320754E-3</c:v>
                </c:pt>
                <c:pt idx="8">
                  <c:v>7.8170803205002935E-3</c:v>
                </c:pt>
                <c:pt idx="9">
                  <c:v>9.4630734416786665E-3</c:v>
                </c:pt>
                <c:pt idx="10">
                  <c:v>1.0827881795623731E-2</c:v>
                </c:pt>
                <c:pt idx="11">
                  <c:v>1.434127369956247E-2</c:v>
                </c:pt>
                <c:pt idx="12">
                  <c:v>1.544978818838774E-2</c:v>
                </c:pt>
                <c:pt idx="13">
                  <c:v>1.7535070140280561E-2</c:v>
                </c:pt>
                <c:pt idx="14">
                  <c:v>1.8603397142086815E-2</c:v>
                </c:pt>
                <c:pt idx="15">
                  <c:v>2.4773574853489612E-2</c:v>
                </c:pt>
                <c:pt idx="16">
                  <c:v>2.6026294606922459E-2</c:v>
                </c:pt>
                <c:pt idx="17">
                  <c:v>2.5171624713958809E-2</c:v>
                </c:pt>
                <c:pt idx="18">
                  <c:v>3.4784784784784785E-2</c:v>
                </c:pt>
                <c:pt idx="19">
                  <c:v>2.6710760620707198E-2</c:v>
                </c:pt>
                <c:pt idx="20">
                  <c:v>3.2322654462242563E-2</c:v>
                </c:pt>
                <c:pt idx="21">
                  <c:v>4.0144883791125865E-2</c:v>
                </c:pt>
                <c:pt idx="22">
                  <c:v>4.912280701754386E-2</c:v>
                </c:pt>
                <c:pt idx="23">
                  <c:v>5.007587253414264E-2</c:v>
                </c:pt>
                <c:pt idx="24">
                  <c:v>5.2513338949733222E-2</c:v>
                </c:pt>
                <c:pt idx="25">
                  <c:v>6.231768761601697E-2</c:v>
                </c:pt>
                <c:pt idx="26">
                  <c:v>7.0266081115990697E-2</c:v>
                </c:pt>
                <c:pt idx="27">
                  <c:v>7.3798778869126627E-2</c:v>
                </c:pt>
                <c:pt idx="28">
                  <c:v>7.7369949828360179E-2</c:v>
                </c:pt>
                <c:pt idx="29">
                  <c:v>8.6536014252990581E-2</c:v>
                </c:pt>
                <c:pt idx="30">
                  <c:v>8.6622807017543865E-2</c:v>
                </c:pt>
                <c:pt idx="31">
                  <c:v>9.4555873925501438E-2</c:v>
                </c:pt>
                <c:pt idx="32">
                  <c:v>9.8980686695278972E-2</c:v>
                </c:pt>
                <c:pt idx="33">
                  <c:v>0.11233034940802772</c:v>
                </c:pt>
                <c:pt idx="34">
                  <c:v>0.12089467723669309</c:v>
                </c:pt>
                <c:pt idx="35">
                  <c:v>0.12701612903225806</c:v>
                </c:pt>
                <c:pt idx="36">
                  <c:v>0.13497773210003425</c:v>
                </c:pt>
                <c:pt idx="37">
                  <c:v>0.13917296576256113</c:v>
                </c:pt>
                <c:pt idx="38">
                  <c:v>0.12803532008830021</c:v>
                </c:pt>
                <c:pt idx="39">
                  <c:v>0.15484804630969609</c:v>
                </c:pt>
                <c:pt idx="40">
                  <c:v>0.11797440178074568</c:v>
                </c:pt>
                <c:pt idx="41">
                  <c:v>0.14663599769982749</c:v>
                </c:pt>
                <c:pt idx="42">
                  <c:v>0.14187248707639288</c:v>
                </c:pt>
                <c:pt idx="43">
                  <c:v>0.15038115038115038</c:v>
                </c:pt>
                <c:pt idx="44">
                  <c:v>0.1451209341117598</c:v>
                </c:pt>
                <c:pt idx="45">
                  <c:v>0.16851664984863773</c:v>
                </c:pt>
              </c:numCache>
            </c:numRef>
          </c:val>
          <c:extLst>
            <c:ext xmlns:c16="http://schemas.microsoft.com/office/drawing/2014/chart" uri="{C3380CC4-5D6E-409C-BE32-E72D297353CC}">
              <c16:uniqueId val="{00000000-B8DD-4B5A-B620-3BF7E186FDC1}"/>
            </c:ext>
          </c:extLst>
        </c:ser>
        <c:ser>
          <c:idx val="2"/>
          <c:order val="2"/>
          <c:tx>
            <c:strRef>
              <c:f>List1!$D$1</c:f>
              <c:strCache>
                <c:ptCount val="1"/>
                <c:pt idx="0">
                  <c:v>3 onemocnění</c:v>
                </c:pt>
              </c:strCache>
            </c:strRef>
          </c:tx>
          <c:spPr>
            <a:solidFill>
              <a:srgbClr val="F6A0B2"/>
            </a:solidFill>
            <a:ln>
              <a:noFill/>
            </a:ln>
            <a:effectLst/>
          </c:spPr>
          <c:cat>
            <c:numRef>
              <c:f>List1!$A$2:$A$47</c:f>
              <c:numCache>
                <c:formatCode>General</c:formatCode>
                <c:ptCount val="46"/>
                <c:pt idx="0">
                  <c:v>40</c:v>
                </c:pt>
                <c:pt idx="1">
                  <c:v>41</c:v>
                </c:pt>
                <c:pt idx="2">
                  <c:v>42</c:v>
                </c:pt>
                <c:pt idx="3">
                  <c:v>43</c:v>
                </c:pt>
                <c:pt idx="4">
                  <c:v>44</c:v>
                </c:pt>
                <c:pt idx="5">
                  <c:v>45</c:v>
                </c:pt>
                <c:pt idx="6">
                  <c:v>46</c:v>
                </c:pt>
                <c:pt idx="7">
                  <c:v>47</c:v>
                </c:pt>
                <c:pt idx="8">
                  <c:v>48</c:v>
                </c:pt>
                <c:pt idx="9">
                  <c:v>49</c:v>
                </c:pt>
                <c:pt idx="10">
                  <c:v>50</c:v>
                </c:pt>
                <c:pt idx="11">
                  <c:v>51</c:v>
                </c:pt>
                <c:pt idx="12">
                  <c:v>52</c:v>
                </c:pt>
                <c:pt idx="13">
                  <c:v>53</c:v>
                </c:pt>
                <c:pt idx="14">
                  <c:v>54</c:v>
                </c:pt>
                <c:pt idx="15">
                  <c:v>55</c:v>
                </c:pt>
                <c:pt idx="16">
                  <c:v>56</c:v>
                </c:pt>
                <c:pt idx="17">
                  <c:v>57</c:v>
                </c:pt>
                <c:pt idx="18">
                  <c:v>58</c:v>
                </c:pt>
                <c:pt idx="19">
                  <c:v>59</c:v>
                </c:pt>
                <c:pt idx="20">
                  <c:v>60</c:v>
                </c:pt>
                <c:pt idx="21">
                  <c:v>61</c:v>
                </c:pt>
                <c:pt idx="22">
                  <c:v>62</c:v>
                </c:pt>
                <c:pt idx="23">
                  <c:v>63</c:v>
                </c:pt>
                <c:pt idx="24">
                  <c:v>64</c:v>
                </c:pt>
                <c:pt idx="25">
                  <c:v>65</c:v>
                </c:pt>
                <c:pt idx="26">
                  <c:v>66</c:v>
                </c:pt>
                <c:pt idx="27">
                  <c:v>67</c:v>
                </c:pt>
                <c:pt idx="28">
                  <c:v>68</c:v>
                </c:pt>
                <c:pt idx="29">
                  <c:v>69</c:v>
                </c:pt>
                <c:pt idx="30">
                  <c:v>70</c:v>
                </c:pt>
                <c:pt idx="31">
                  <c:v>71</c:v>
                </c:pt>
                <c:pt idx="32">
                  <c:v>72</c:v>
                </c:pt>
                <c:pt idx="33">
                  <c:v>73</c:v>
                </c:pt>
                <c:pt idx="34">
                  <c:v>74</c:v>
                </c:pt>
                <c:pt idx="35">
                  <c:v>75</c:v>
                </c:pt>
                <c:pt idx="36">
                  <c:v>76</c:v>
                </c:pt>
                <c:pt idx="37">
                  <c:v>77</c:v>
                </c:pt>
                <c:pt idx="38">
                  <c:v>78</c:v>
                </c:pt>
                <c:pt idx="39">
                  <c:v>79</c:v>
                </c:pt>
                <c:pt idx="40">
                  <c:v>80</c:v>
                </c:pt>
                <c:pt idx="41">
                  <c:v>81</c:v>
                </c:pt>
                <c:pt idx="42">
                  <c:v>82</c:v>
                </c:pt>
                <c:pt idx="43">
                  <c:v>83</c:v>
                </c:pt>
                <c:pt idx="44">
                  <c:v>84</c:v>
                </c:pt>
                <c:pt idx="45">
                  <c:v>85</c:v>
                </c:pt>
              </c:numCache>
            </c:numRef>
          </c:cat>
          <c:val>
            <c:numRef>
              <c:f>List1!$D$2:$D$47</c:f>
              <c:numCache>
                <c:formatCode>0.0%</c:formatCode>
                <c:ptCount val="46"/>
                <c:pt idx="0">
                  <c:v>0</c:v>
                </c:pt>
                <c:pt idx="1">
                  <c:v>0</c:v>
                </c:pt>
                <c:pt idx="2">
                  <c:v>0</c:v>
                </c:pt>
                <c:pt idx="3">
                  <c:v>0</c:v>
                </c:pt>
                <c:pt idx="4">
                  <c:v>6.8587105624142656E-4</c:v>
                </c:pt>
                <c:pt idx="5">
                  <c:v>0</c:v>
                </c:pt>
                <c:pt idx="6">
                  <c:v>2.0669698222405952E-4</c:v>
                </c:pt>
                <c:pt idx="7">
                  <c:v>1.1792452830188679E-3</c:v>
                </c:pt>
                <c:pt idx="8">
                  <c:v>3.9085401602501464E-4</c:v>
                </c:pt>
                <c:pt idx="9">
                  <c:v>2.0571898786257971E-4</c:v>
                </c:pt>
                <c:pt idx="10">
                  <c:v>0</c:v>
                </c:pt>
                <c:pt idx="11">
                  <c:v>4.8614487117160912E-4</c:v>
                </c:pt>
                <c:pt idx="12">
                  <c:v>7.4757039621230995E-4</c:v>
                </c:pt>
                <c:pt idx="13">
                  <c:v>5.0100200400801599E-4</c:v>
                </c:pt>
                <c:pt idx="14">
                  <c:v>1.0784578053383662E-3</c:v>
                </c:pt>
                <c:pt idx="15">
                  <c:v>1.0655301012253596E-3</c:v>
                </c:pt>
                <c:pt idx="16">
                  <c:v>2.1464985242822645E-3</c:v>
                </c:pt>
                <c:pt idx="17">
                  <c:v>1.2712941774726673E-3</c:v>
                </c:pt>
                <c:pt idx="18">
                  <c:v>2.2522522522522522E-3</c:v>
                </c:pt>
                <c:pt idx="19">
                  <c:v>1.7807173747138134E-3</c:v>
                </c:pt>
                <c:pt idx="20">
                  <c:v>4.0045766590389017E-3</c:v>
                </c:pt>
                <c:pt idx="21">
                  <c:v>2.1128886205855719E-3</c:v>
                </c:pt>
                <c:pt idx="22">
                  <c:v>6.1403508771929825E-3</c:v>
                </c:pt>
                <c:pt idx="23">
                  <c:v>4.8558421851289833E-3</c:v>
                </c:pt>
                <c:pt idx="24">
                  <c:v>7.8629598427408035E-3</c:v>
                </c:pt>
                <c:pt idx="25">
                  <c:v>5.8339962874569083E-3</c:v>
                </c:pt>
                <c:pt idx="26">
                  <c:v>9.5582536812193232E-3</c:v>
                </c:pt>
                <c:pt idx="27">
                  <c:v>8.7602867002920092E-3</c:v>
                </c:pt>
                <c:pt idx="28">
                  <c:v>9.7702667018748357E-3</c:v>
                </c:pt>
                <c:pt idx="29">
                  <c:v>1.0944260626113514E-2</c:v>
                </c:pt>
                <c:pt idx="30">
                  <c:v>9.5942982456140354E-3</c:v>
                </c:pt>
                <c:pt idx="31">
                  <c:v>1.3545194060953373E-2</c:v>
                </c:pt>
                <c:pt idx="32">
                  <c:v>1.4753218884120171E-2</c:v>
                </c:pt>
                <c:pt idx="33">
                  <c:v>1.4149581287900665E-2</c:v>
                </c:pt>
                <c:pt idx="34">
                  <c:v>1.5855039637599093E-2</c:v>
                </c:pt>
                <c:pt idx="35">
                  <c:v>1.5552995391705069E-2</c:v>
                </c:pt>
                <c:pt idx="36">
                  <c:v>2.4323398424117848E-2</c:v>
                </c:pt>
                <c:pt idx="37">
                  <c:v>2.4899955535793685E-2</c:v>
                </c:pt>
                <c:pt idx="38">
                  <c:v>1.9867549668874173E-2</c:v>
                </c:pt>
                <c:pt idx="39">
                  <c:v>2.4119633381572601E-2</c:v>
                </c:pt>
                <c:pt idx="40">
                  <c:v>2.1702838063439065E-2</c:v>
                </c:pt>
                <c:pt idx="41">
                  <c:v>2.1276595744680851E-2</c:v>
                </c:pt>
                <c:pt idx="42">
                  <c:v>3.0442274554853533E-2</c:v>
                </c:pt>
                <c:pt idx="43">
                  <c:v>2.4255024255024255E-2</c:v>
                </c:pt>
                <c:pt idx="44">
                  <c:v>2.3352793994995829E-2</c:v>
                </c:pt>
                <c:pt idx="45">
                  <c:v>2.6236125126135216E-2</c:v>
                </c:pt>
              </c:numCache>
            </c:numRef>
          </c:val>
          <c:extLst>
            <c:ext xmlns:c16="http://schemas.microsoft.com/office/drawing/2014/chart" uri="{C3380CC4-5D6E-409C-BE32-E72D297353CC}">
              <c16:uniqueId val="{00000001-B8DD-4B5A-B620-3BF7E186FDC1}"/>
            </c:ext>
          </c:extLst>
        </c:ser>
        <c:ser>
          <c:idx val="3"/>
          <c:order val="3"/>
          <c:tx>
            <c:strRef>
              <c:f>List1!$E$1</c:f>
              <c:strCache>
                <c:ptCount val="1"/>
                <c:pt idx="0">
                  <c:v>4 onemocnění</c:v>
                </c:pt>
              </c:strCache>
            </c:strRef>
          </c:tx>
          <c:spPr>
            <a:solidFill>
              <a:srgbClr val="C00000"/>
            </a:solidFill>
            <a:ln>
              <a:noFill/>
            </a:ln>
            <a:effectLst/>
          </c:spPr>
          <c:cat>
            <c:numRef>
              <c:f>List1!$A$2:$A$47</c:f>
              <c:numCache>
                <c:formatCode>General</c:formatCode>
                <c:ptCount val="46"/>
                <c:pt idx="0">
                  <c:v>40</c:v>
                </c:pt>
                <c:pt idx="1">
                  <c:v>41</c:v>
                </c:pt>
                <c:pt idx="2">
                  <c:v>42</c:v>
                </c:pt>
                <c:pt idx="3">
                  <c:v>43</c:v>
                </c:pt>
                <c:pt idx="4">
                  <c:v>44</c:v>
                </c:pt>
                <c:pt idx="5">
                  <c:v>45</c:v>
                </c:pt>
                <c:pt idx="6">
                  <c:v>46</c:v>
                </c:pt>
                <c:pt idx="7">
                  <c:v>47</c:v>
                </c:pt>
                <c:pt idx="8">
                  <c:v>48</c:v>
                </c:pt>
                <c:pt idx="9">
                  <c:v>49</c:v>
                </c:pt>
                <c:pt idx="10">
                  <c:v>50</c:v>
                </c:pt>
                <c:pt idx="11">
                  <c:v>51</c:v>
                </c:pt>
                <c:pt idx="12">
                  <c:v>52</c:v>
                </c:pt>
                <c:pt idx="13">
                  <c:v>53</c:v>
                </c:pt>
                <c:pt idx="14">
                  <c:v>54</c:v>
                </c:pt>
                <c:pt idx="15">
                  <c:v>55</c:v>
                </c:pt>
                <c:pt idx="16">
                  <c:v>56</c:v>
                </c:pt>
                <c:pt idx="17">
                  <c:v>57</c:v>
                </c:pt>
                <c:pt idx="18">
                  <c:v>58</c:v>
                </c:pt>
                <c:pt idx="19">
                  <c:v>59</c:v>
                </c:pt>
                <c:pt idx="20">
                  <c:v>60</c:v>
                </c:pt>
                <c:pt idx="21">
                  <c:v>61</c:v>
                </c:pt>
                <c:pt idx="22">
                  <c:v>62</c:v>
                </c:pt>
                <c:pt idx="23">
                  <c:v>63</c:v>
                </c:pt>
                <c:pt idx="24">
                  <c:v>64</c:v>
                </c:pt>
                <c:pt idx="25">
                  <c:v>65</c:v>
                </c:pt>
                <c:pt idx="26">
                  <c:v>66</c:v>
                </c:pt>
                <c:pt idx="27">
                  <c:v>67</c:v>
                </c:pt>
                <c:pt idx="28">
                  <c:v>68</c:v>
                </c:pt>
                <c:pt idx="29">
                  <c:v>69</c:v>
                </c:pt>
                <c:pt idx="30">
                  <c:v>70</c:v>
                </c:pt>
                <c:pt idx="31">
                  <c:v>71</c:v>
                </c:pt>
                <c:pt idx="32">
                  <c:v>72</c:v>
                </c:pt>
                <c:pt idx="33">
                  <c:v>73</c:v>
                </c:pt>
                <c:pt idx="34">
                  <c:v>74</c:v>
                </c:pt>
                <c:pt idx="35">
                  <c:v>75</c:v>
                </c:pt>
                <c:pt idx="36">
                  <c:v>76</c:v>
                </c:pt>
                <c:pt idx="37">
                  <c:v>77</c:v>
                </c:pt>
                <c:pt idx="38">
                  <c:v>78</c:v>
                </c:pt>
                <c:pt idx="39">
                  <c:v>79</c:v>
                </c:pt>
                <c:pt idx="40">
                  <c:v>80</c:v>
                </c:pt>
                <c:pt idx="41">
                  <c:v>81</c:v>
                </c:pt>
                <c:pt idx="42">
                  <c:v>82</c:v>
                </c:pt>
                <c:pt idx="43">
                  <c:v>83</c:v>
                </c:pt>
                <c:pt idx="44">
                  <c:v>84</c:v>
                </c:pt>
                <c:pt idx="45">
                  <c:v>85</c:v>
                </c:pt>
              </c:numCache>
            </c:numRef>
          </c:cat>
          <c:val>
            <c:numRef>
              <c:f>List1!$E$2:$E$47</c:f>
              <c:numCache>
                <c:formatCode>0.0%</c:formatCode>
                <c:ptCount val="4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2.5438819638768761E-4</c:v>
                </c:pt>
                <c:pt idx="20">
                  <c:v>0</c:v>
                </c:pt>
                <c:pt idx="21">
                  <c:v>3.0184123151222455E-4</c:v>
                </c:pt>
                <c:pt idx="22">
                  <c:v>0</c:v>
                </c:pt>
                <c:pt idx="23">
                  <c:v>0</c:v>
                </c:pt>
                <c:pt idx="24">
                  <c:v>0</c:v>
                </c:pt>
                <c:pt idx="25">
                  <c:v>0</c:v>
                </c:pt>
                <c:pt idx="26">
                  <c:v>2.5833118057349522E-4</c:v>
                </c:pt>
                <c:pt idx="27">
                  <c:v>2.6546323334218213E-4</c:v>
                </c:pt>
                <c:pt idx="28">
                  <c:v>2.6406126221283337E-4</c:v>
                </c:pt>
                <c:pt idx="29">
                  <c:v>1.0180707559175363E-3</c:v>
                </c:pt>
                <c:pt idx="30">
                  <c:v>2.7412280701754384E-4</c:v>
                </c:pt>
                <c:pt idx="31">
                  <c:v>1.041938004688721E-3</c:v>
                </c:pt>
                <c:pt idx="32">
                  <c:v>8.0472103004291845E-4</c:v>
                </c:pt>
                <c:pt idx="33">
                  <c:v>5.775339301183945E-4</c:v>
                </c:pt>
                <c:pt idx="34">
                  <c:v>8.4937712344280861E-4</c:v>
                </c:pt>
                <c:pt idx="35">
                  <c:v>0</c:v>
                </c:pt>
                <c:pt idx="36">
                  <c:v>3.4258307639602604E-4</c:v>
                </c:pt>
                <c:pt idx="37">
                  <c:v>1.7785682525566918E-3</c:v>
                </c:pt>
                <c:pt idx="38">
                  <c:v>8.8300220750551876E-4</c:v>
                </c:pt>
                <c:pt idx="39">
                  <c:v>4.8239266763145202E-4</c:v>
                </c:pt>
                <c:pt idx="40">
                  <c:v>1.1129660545353367E-3</c:v>
                </c:pt>
                <c:pt idx="41">
                  <c:v>1.7251293847038527E-3</c:v>
                </c:pt>
                <c:pt idx="42">
                  <c:v>1.1487650775416428E-3</c:v>
                </c:pt>
                <c:pt idx="43">
                  <c:v>0</c:v>
                </c:pt>
                <c:pt idx="44">
                  <c:v>8.3402835696413675E-4</c:v>
                </c:pt>
                <c:pt idx="45">
                  <c:v>0</c:v>
                </c:pt>
              </c:numCache>
            </c:numRef>
          </c:val>
          <c:extLst>
            <c:ext xmlns:c16="http://schemas.microsoft.com/office/drawing/2014/chart" uri="{C3380CC4-5D6E-409C-BE32-E72D297353CC}">
              <c16:uniqueId val="{00000002-B8DD-4B5A-B620-3BF7E186FDC1}"/>
            </c:ext>
          </c:extLst>
        </c:ser>
        <c:dLbls>
          <c:showLegendKey val="0"/>
          <c:showVal val="0"/>
          <c:showCatName val="0"/>
          <c:showSerName val="0"/>
          <c:showPercent val="0"/>
          <c:showBubbleSize val="0"/>
        </c:dLbls>
        <c:axId val="301044240"/>
        <c:axId val="1172760512"/>
      </c:areaChart>
      <c:lineChart>
        <c:grouping val="standard"/>
        <c:varyColors val="0"/>
        <c:ser>
          <c:idx val="4"/>
          <c:order val="4"/>
          <c:tx>
            <c:strRef>
              <c:f>List1!$F$1</c:f>
              <c:strCache>
                <c:ptCount val="1"/>
                <c:pt idx="0">
                  <c:v>DM</c:v>
                </c:pt>
              </c:strCache>
            </c:strRef>
          </c:tx>
          <c:spPr>
            <a:ln w="28575" cap="rnd">
              <a:solidFill>
                <a:srgbClr val="00FF00"/>
              </a:solidFill>
              <a:round/>
            </a:ln>
            <a:effectLst/>
          </c:spPr>
          <c:marker>
            <c:symbol val="none"/>
          </c:marker>
          <c:cat>
            <c:numRef>
              <c:f>List1!$A$2:$A$47</c:f>
              <c:numCache>
                <c:formatCode>General</c:formatCode>
                <c:ptCount val="46"/>
                <c:pt idx="0">
                  <c:v>40</c:v>
                </c:pt>
                <c:pt idx="1">
                  <c:v>41</c:v>
                </c:pt>
                <c:pt idx="2">
                  <c:v>42</c:v>
                </c:pt>
                <c:pt idx="3">
                  <c:v>43</c:v>
                </c:pt>
                <c:pt idx="4">
                  <c:v>44</c:v>
                </c:pt>
                <c:pt idx="5">
                  <c:v>45</c:v>
                </c:pt>
                <c:pt idx="6">
                  <c:v>46</c:v>
                </c:pt>
                <c:pt idx="7">
                  <c:v>47</c:v>
                </c:pt>
                <c:pt idx="8">
                  <c:v>48</c:v>
                </c:pt>
                <c:pt idx="9">
                  <c:v>49</c:v>
                </c:pt>
                <c:pt idx="10">
                  <c:v>50</c:v>
                </c:pt>
                <c:pt idx="11">
                  <c:v>51</c:v>
                </c:pt>
                <c:pt idx="12">
                  <c:v>52</c:v>
                </c:pt>
                <c:pt idx="13">
                  <c:v>53</c:v>
                </c:pt>
                <c:pt idx="14">
                  <c:v>54</c:v>
                </c:pt>
                <c:pt idx="15">
                  <c:v>55</c:v>
                </c:pt>
                <c:pt idx="16">
                  <c:v>56</c:v>
                </c:pt>
                <c:pt idx="17">
                  <c:v>57</c:v>
                </c:pt>
                <c:pt idx="18">
                  <c:v>58</c:v>
                </c:pt>
                <c:pt idx="19">
                  <c:v>59</c:v>
                </c:pt>
                <c:pt idx="20">
                  <c:v>60</c:v>
                </c:pt>
                <c:pt idx="21">
                  <c:v>61</c:v>
                </c:pt>
                <c:pt idx="22">
                  <c:v>62</c:v>
                </c:pt>
                <c:pt idx="23">
                  <c:v>63</c:v>
                </c:pt>
                <c:pt idx="24">
                  <c:v>64</c:v>
                </c:pt>
                <c:pt idx="25">
                  <c:v>65</c:v>
                </c:pt>
                <c:pt idx="26">
                  <c:v>66</c:v>
                </c:pt>
                <c:pt idx="27">
                  <c:v>67</c:v>
                </c:pt>
                <c:pt idx="28">
                  <c:v>68</c:v>
                </c:pt>
                <c:pt idx="29">
                  <c:v>69</c:v>
                </c:pt>
                <c:pt idx="30">
                  <c:v>70</c:v>
                </c:pt>
                <c:pt idx="31">
                  <c:v>71</c:v>
                </c:pt>
                <c:pt idx="32">
                  <c:v>72</c:v>
                </c:pt>
                <c:pt idx="33">
                  <c:v>73</c:v>
                </c:pt>
                <c:pt idx="34">
                  <c:v>74</c:v>
                </c:pt>
                <c:pt idx="35">
                  <c:v>75</c:v>
                </c:pt>
                <c:pt idx="36">
                  <c:v>76</c:v>
                </c:pt>
                <c:pt idx="37">
                  <c:v>77</c:v>
                </c:pt>
                <c:pt idx="38">
                  <c:v>78</c:v>
                </c:pt>
                <c:pt idx="39">
                  <c:v>79</c:v>
                </c:pt>
                <c:pt idx="40">
                  <c:v>80</c:v>
                </c:pt>
                <c:pt idx="41">
                  <c:v>81</c:v>
                </c:pt>
                <c:pt idx="42">
                  <c:v>82</c:v>
                </c:pt>
                <c:pt idx="43">
                  <c:v>83</c:v>
                </c:pt>
                <c:pt idx="44">
                  <c:v>84</c:v>
                </c:pt>
                <c:pt idx="45">
                  <c:v>85</c:v>
                </c:pt>
              </c:numCache>
            </c:numRef>
          </c:cat>
          <c:val>
            <c:numRef>
              <c:f>List1!$F$2:$F$47</c:f>
              <c:numCache>
                <c:formatCode>0.00%</c:formatCode>
                <c:ptCount val="46"/>
                <c:pt idx="0">
                  <c:v>2.7E-2</c:v>
                </c:pt>
                <c:pt idx="1">
                  <c:v>2.9000000000000001E-2</c:v>
                </c:pt>
                <c:pt idx="2">
                  <c:v>3.1E-2</c:v>
                </c:pt>
                <c:pt idx="3">
                  <c:v>3.1E-2</c:v>
                </c:pt>
                <c:pt idx="4">
                  <c:v>3.5999999999999997E-2</c:v>
                </c:pt>
                <c:pt idx="5">
                  <c:v>0.04</c:v>
                </c:pt>
                <c:pt idx="6">
                  <c:v>4.9000000000000002E-2</c:v>
                </c:pt>
                <c:pt idx="7">
                  <c:v>5.3999999999999999E-2</c:v>
                </c:pt>
                <c:pt idx="8">
                  <c:v>5.7000000000000002E-2</c:v>
                </c:pt>
                <c:pt idx="9">
                  <c:v>6.8000000000000005E-2</c:v>
                </c:pt>
                <c:pt idx="10">
                  <c:v>7.3999999999999996E-2</c:v>
                </c:pt>
                <c:pt idx="11">
                  <c:v>8.1000000000000003E-2</c:v>
                </c:pt>
                <c:pt idx="12">
                  <c:v>0.09</c:v>
                </c:pt>
                <c:pt idx="13">
                  <c:v>9.6000000000000002E-2</c:v>
                </c:pt>
                <c:pt idx="14">
                  <c:v>0.11</c:v>
                </c:pt>
                <c:pt idx="15">
                  <c:v>0.111</c:v>
                </c:pt>
                <c:pt idx="16">
                  <c:v>0.11899999999999999</c:v>
                </c:pt>
                <c:pt idx="17">
                  <c:v>0.128</c:v>
                </c:pt>
                <c:pt idx="18">
                  <c:v>0.13600000000000001</c:v>
                </c:pt>
                <c:pt idx="19">
                  <c:v>0.14499999999999999</c:v>
                </c:pt>
                <c:pt idx="20">
                  <c:v>0.14399999999999999</c:v>
                </c:pt>
                <c:pt idx="21">
                  <c:v>0.16900000000000001</c:v>
                </c:pt>
                <c:pt idx="22">
                  <c:v>0.182</c:v>
                </c:pt>
                <c:pt idx="23">
                  <c:v>0.20100000000000001</c:v>
                </c:pt>
                <c:pt idx="24">
                  <c:v>0.20699999999999999</c:v>
                </c:pt>
                <c:pt idx="25">
                  <c:v>0.215</c:v>
                </c:pt>
                <c:pt idx="26">
                  <c:v>0.224</c:v>
                </c:pt>
                <c:pt idx="27">
                  <c:v>0.255</c:v>
                </c:pt>
                <c:pt idx="28">
                  <c:v>0.249</c:v>
                </c:pt>
                <c:pt idx="29">
                  <c:v>0.26400000000000001</c:v>
                </c:pt>
                <c:pt idx="30">
                  <c:v>0.26100000000000001</c:v>
                </c:pt>
                <c:pt idx="31">
                  <c:v>0.28000000000000003</c:v>
                </c:pt>
                <c:pt idx="32">
                  <c:v>0.28599999999999998</c:v>
                </c:pt>
                <c:pt idx="33">
                  <c:v>0.29299999999999998</c:v>
                </c:pt>
                <c:pt idx="34">
                  <c:v>0.31</c:v>
                </c:pt>
                <c:pt idx="35">
                  <c:v>0.316</c:v>
                </c:pt>
                <c:pt idx="36">
                  <c:v>0.32900000000000001</c:v>
                </c:pt>
                <c:pt idx="37">
                  <c:v>0.33500000000000002</c:v>
                </c:pt>
                <c:pt idx="38">
                  <c:v>0.34300000000000003</c:v>
                </c:pt>
                <c:pt idx="39">
                  <c:v>0.33600000000000002</c:v>
                </c:pt>
                <c:pt idx="40">
                  <c:v>0.35599999999999998</c:v>
                </c:pt>
                <c:pt idx="41">
                  <c:v>0.318</c:v>
                </c:pt>
                <c:pt idx="42">
                  <c:v>0.315</c:v>
                </c:pt>
                <c:pt idx="43">
                  <c:v>0.308</c:v>
                </c:pt>
                <c:pt idx="44">
                  <c:v>0.32600000000000001</c:v>
                </c:pt>
                <c:pt idx="45">
                  <c:v>0.27600000000000002</c:v>
                </c:pt>
              </c:numCache>
            </c:numRef>
          </c:val>
          <c:smooth val="0"/>
          <c:extLst>
            <c:ext xmlns:c16="http://schemas.microsoft.com/office/drawing/2014/chart" uri="{C3380CC4-5D6E-409C-BE32-E72D297353CC}">
              <c16:uniqueId val="{00000000-E399-4D2A-AA7F-637023A6DFEE}"/>
            </c:ext>
          </c:extLst>
        </c:ser>
        <c:dLbls>
          <c:showLegendKey val="0"/>
          <c:showVal val="0"/>
          <c:showCatName val="0"/>
          <c:showSerName val="0"/>
          <c:showPercent val="0"/>
          <c:showBubbleSize val="0"/>
        </c:dLbls>
        <c:marker val="1"/>
        <c:smooth val="0"/>
        <c:axId val="301044240"/>
        <c:axId val="1172760512"/>
      </c:lineChart>
      <c:catAx>
        <c:axId val="301044240"/>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cs-CZ" b="1" dirty="0"/>
                  <a:t>Věk</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cs-CZ"/>
            </a:p>
          </c:txPr>
        </c:title>
        <c:numFmt formatCode="General" sourceLinked="1"/>
        <c:majorTickMark val="out"/>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400" b="0" i="0" u="none" strike="noStrike" kern="1200" baseline="0">
                <a:solidFill>
                  <a:schemeClr val="tx1"/>
                </a:solidFill>
                <a:latin typeface="+mn-lt"/>
                <a:ea typeface="+mn-ea"/>
                <a:cs typeface="+mn-cs"/>
              </a:defRPr>
            </a:pPr>
            <a:endParaRPr lang="cs-CZ"/>
          </a:p>
        </c:txPr>
        <c:crossAx val="1172760512"/>
        <c:crosses val="autoZero"/>
        <c:auto val="1"/>
        <c:lblAlgn val="ctr"/>
        <c:lblOffset val="100"/>
        <c:tickLblSkip val="5"/>
        <c:tickMarkSkip val="1"/>
        <c:noMultiLvlLbl val="0"/>
      </c:catAx>
      <c:valAx>
        <c:axId val="1172760512"/>
        <c:scaling>
          <c:orientation val="minMax"/>
          <c:max val="0.60000000000000009"/>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cs-CZ" sz="1400" b="1" dirty="0"/>
                  <a:t>Podíl populace KVK</a:t>
                </a:r>
              </a:p>
            </c:rich>
          </c:tx>
          <c:layout>
            <c:manualLayout>
              <c:xMode val="edge"/>
              <c:yMode val="edge"/>
              <c:x val="1.2694682103124589E-2"/>
              <c:y val="0.1935490469700232"/>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cs-CZ"/>
            </a:p>
          </c:txPr>
        </c:title>
        <c:numFmt formatCode="0\ %"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cs-CZ"/>
          </a:p>
        </c:txPr>
        <c:crossAx val="3010442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cs-CZ"/>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61946902654868"/>
          <c:y val="6.5268065268065265E-2"/>
          <c:w val="0.86283185840707965"/>
          <c:h val="0.81585081585081587"/>
        </c:manualLayout>
      </c:layout>
      <c:lineChart>
        <c:grouping val="standard"/>
        <c:varyColors val="0"/>
        <c:ser>
          <c:idx val="0"/>
          <c:order val="0"/>
          <c:tx>
            <c:strRef>
              <c:f>Sheet1!$A$2</c:f>
              <c:strCache>
                <c:ptCount val="1"/>
                <c:pt idx="0">
                  <c:v>i</c:v>
                </c:pt>
              </c:strCache>
            </c:strRef>
          </c:tx>
          <c:spPr>
            <a:ln w="28575">
              <a:solidFill>
                <a:srgbClr val="0000FF"/>
              </a:solidFill>
              <a:prstDash val="solid"/>
            </a:ln>
          </c:spPr>
          <c:marker>
            <c:symbol val="diamond"/>
            <c:size val="4"/>
            <c:spPr>
              <a:solidFill>
                <a:srgbClr val="0000FF"/>
              </a:solidFill>
              <a:ln w="15875">
                <a:solidFill>
                  <a:srgbClr val="0000FF"/>
                </a:solidFill>
                <a:prstDash val="solid"/>
              </a:ln>
            </c:spPr>
          </c:marker>
          <c:cat>
            <c:numRef>
              <c:f>Sheet1!$C$1:$AS$1</c:f>
              <c:numCache>
                <c:formatCode>General</c:formatCode>
                <c:ptCount val="43"/>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pt idx="34">
                  <c:v>2015</c:v>
                </c:pt>
                <c:pt idx="35">
                  <c:v>2016</c:v>
                </c:pt>
                <c:pt idx="36">
                  <c:v>2017</c:v>
                </c:pt>
                <c:pt idx="37">
                  <c:v>2018</c:v>
                </c:pt>
                <c:pt idx="38">
                  <c:v>2019</c:v>
                </c:pt>
                <c:pt idx="39">
                  <c:v>2020</c:v>
                </c:pt>
                <c:pt idx="40">
                  <c:v>2021</c:v>
                </c:pt>
                <c:pt idx="41">
                  <c:v>2022</c:v>
                </c:pt>
                <c:pt idx="42">
                  <c:v>2023</c:v>
                </c:pt>
              </c:numCache>
            </c:numRef>
          </c:cat>
          <c:val>
            <c:numRef>
              <c:f>Sheet1!$C$2:$AS$2</c:f>
              <c:numCache>
                <c:formatCode>General</c:formatCode>
                <c:ptCount val="43"/>
                <c:pt idx="0">
                  <c:v>36.797040000000003</c:v>
                </c:pt>
                <c:pt idx="1">
                  <c:v>23.668050000000001</c:v>
                </c:pt>
                <c:pt idx="2">
                  <c:v>36.143149999999999</c:v>
                </c:pt>
                <c:pt idx="3">
                  <c:v>34.861759999999997</c:v>
                </c:pt>
                <c:pt idx="4">
                  <c:v>29.207090000000001</c:v>
                </c:pt>
                <c:pt idx="5">
                  <c:v>31.164339999999999</c:v>
                </c:pt>
                <c:pt idx="6">
                  <c:v>31.841660000000001</c:v>
                </c:pt>
                <c:pt idx="7">
                  <c:v>31.892230000000001</c:v>
                </c:pt>
                <c:pt idx="8">
                  <c:v>21.765149999999998</c:v>
                </c:pt>
                <c:pt idx="9">
                  <c:v>28.8371</c:v>
                </c:pt>
                <c:pt idx="10">
                  <c:v>28.264009999999999</c:v>
                </c:pt>
                <c:pt idx="11">
                  <c:v>36.590769999999999</c:v>
                </c:pt>
                <c:pt idx="12">
                  <c:v>39.136679999999998</c:v>
                </c:pt>
                <c:pt idx="13">
                  <c:v>40.849409999999999</c:v>
                </c:pt>
                <c:pt idx="14">
                  <c:v>26.494689999999999</c:v>
                </c:pt>
                <c:pt idx="15">
                  <c:v>27.067260000000001</c:v>
                </c:pt>
                <c:pt idx="16">
                  <c:v>32.796579999999999</c:v>
                </c:pt>
                <c:pt idx="17">
                  <c:v>37.276739999999997</c:v>
                </c:pt>
                <c:pt idx="18">
                  <c:v>40.46425</c:v>
                </c:pt>
                <c:pt idx="19">
                  <c:v>37.270510000000002</c:v>
                </c:pt>
                <c:pt idx="20">
                  <c:v>41.098880000000001</c:v>
                </c:pt>
                <c:pt idx="21">
                  <c:v>28.906189999999999</c:v>
                </c:pt>
                <c:pt idx="22">
                  <c:v>23.127179999999999</c:v>
                </c:pt>
                <c:pt idx="23">
                  <c:v>29.027950000000001</c:v>
                </c:pt>
                <c:pt idx="24">
                  <c:v>25.139880000000002</c:v>
                </c:pt>
                <c:pt idx="25">
                  <c:v>25.12255</c:v>
                </c:pt>
                <c:pt idx="26">
                  <c:v>27.072150000000001</c:v>
                </c:pt>
                <c:pt idx="27">
                  <c:v>21.864809999999999</c:v>
                </c:pt>
                <c:pt idx="28">
                  <c:v>30.89678</c:v>
                </c:pt>
                <c:pt idx="29">
                  <c:v>26.969760000000001</c:v>
                </c:pt>
                <c:pt idx="30">
                  <c:v>27.383649999999999</c:v>
                </c:pt>
                <c:pt idx="31">
                  <c:v>26.79392</c:v>
                </c:pt>
                <c:pt idx="32">
                  <c:v>20.435140000000001</c:v>
                </c:pt>
                <c:pt idx="33">
                  <c:v>24.035029999999999</c:v>
                </c:pt>
                <c:pt idx="34">
                  <c:v>18.910990000000002</c:v>
                </c:pt>
                <c:pt idx="35">
                  <c:v>18.350069999999999</c:v>
                </c:pt>
                <c:pt idx="36">
                  <c:v>20.416360000000001</c:v>
                </c:pt>
                <c:pt idx="37">
                  <c:v>21.842880000000001</c:v>
                </c:pt>
                <c:pt idx="38">
                  <c:v>13.95247</c:v>
                </c:pt>
                <c:pt idx="39">
                  <c:v>18.681740000000001</c:v>
                </c:pt>
                <c:pt idx="40">
                  <c:v>19.402670000000001</c:v>
                </c:pt>
                <c:pt idx="41">
                  <c:v>14.079029999999999</c:v>
                </c:pt>
                <c:pt idx="42">
                  <c:v>20.828150000000001</c:v>
                </c:pt>
              </c:numCache>
            </c:numRef>
          </c:val>
          <c:smooth val="0"/>
          <c:extLst>
            <c:ext xmlns:c16="http://schemas.microsoft.com/office/drawing/2014/chart" uri="{C3380CC4-5D6E-409C-BE32-E72D297353CC}">
              <c16:uniqueId val="{00000000-1982-46C2-88CF-20D6153B9EB4}"/>
            </c:ext>
          </c:extLst>
        </c:ser>
        <c:ser>
          <c:idx val="1"/>
          <c:order val="1"/>
          <c:tx>
            <c:strRef>
              <c:f>Sheet1!$A$3</c:f>
              <c:strCache>
                <c:ptCount val="1"/>
                <c:pt idx="0">
                  <c:v>m</c:v>
                </c:pt>
              </c:strCache>
            </c:strRef>
          </c:tx>
          <c:spPr>
            <a:ln w="28575">
              <a:solidFill>
                <a:srgbClr val="000000"/>
              </a:solidFill>
              <a:prstDash val="solid"/>
            </a:ln>
          </c:spPr>
          <c:marker>
            <c:symbol val="diamond"/>
            <c:size val="4"/>
            <c:spPr>
              <a:solidFill>
                <a:srgbClr val="000000"/>
              </a:solidFill>
              <a:ln w="15875">
                <a:solidFill>
                  <a:srgbClr val="000000"/>
                </a:solidFill>
                <a:prstDash val="solid"/>
              </a:ln>
            </c:spPr>
          </c:marker>
          <c:cat>
            <c:numRef>
              <c:f>Sheet1!$C$1:$AS$1</c:f>
              <c:numCache>
                <c:formatCode>General</c:formatCode>
                <c:ptCount val="43"/>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pt idx="34">
                  <c:v>2015</c:v>
                </c:pt>
                <c:pt idx="35">
                  <c:v>2016</c:v>
                </c:pt>
                <c:pt idx="36">
                  <c:v>2017</c:v>
                </c:pt>
                <c:pt idx="37">
                  <c:v>2018</c:v>
                </c:pt>
                <c:pt idx="38">
                  <c:v>2019</c:v>
                </c:pt>
                <c:pt idx="39">
                  <c:v>2020</c:v>
                </c:pt>
                <c:pt idx="40">
                  <c:v>2021</c:v>
                </c:pt>
                <c:pt idx="41">
                  <c:v>2022</c:v>
                </c:pt>
                <c:pt idx="42">
                  <c:v>2023</c:v>
                </c:pt>
              </c:numCache>
            </c:numRef>
          </c:cat>
          <c:val>
            <c:numRef>
              <c:f>Sheet1!$C$3:$AS$3</c:f>
              <c:numCache>
                <c:formatCode>General</c:formatCode>
                <c:ptCount val="43"/>
                <c:pt idx="0">
                  <c:v>4.3657500000000002</c:v>
                </c:pt>
                <c:pt idx="1">
                  <c:v>9.9654939999999996</c:v>
                </c:pt>
                <c:pt idx="2">
                  <c:v>14.33263</c:v>
                </c:pt>
                <c:pt idx="3">
                  <c:v>12.677</c:v>
                </c:pt>
                <c:pt idx="4">
                  <c:v>12.063800000000001</c:v>
                </c:pt>
                <c:pt idx="5">
                  <c:v>15.26417</c:v>
                </c:pt>
                <c:pt idx="6">
                  <c:v>14.64716</c:v>
                </c:pt>
                <c:pt idx="7">
                  <c:v>5.7406009999999998</c:v>
                </c:pt>
                <c:pt idx="8">
                  <c:v>9.6022739999999995</c:v>
                </c:pt>
                <c:pt idx="9">
                  <c:v>14.738960000000001</c:v>
                </c:pt>
                <c:pt idx="10">
                  <c:v>12.84728</c:v>
                </c:pt>
                <c:pt idx="11">
                  <c:v>16.048580000000001</c:v>
                </c:pt>
                <c:pt idx="12">
                  <c:v>11.54853</c:v>
                </c:pt>
                <c:pt idx="13">
                  <c:v>14.26487</c:v>
                </c:pt>
                <c:pt idx="14">
                  <c:v>10.33939</c:v>
                </c:pt>
                <c:pt idx="15">
                  <c:v>6.4445860000000001</c:v>
                </c:pt>
                <c:pt idx="16">
                  <c:v>9.6460539999999995</c:v>
                </c:pt>
                <c:pt idx="17">
                  <c:v>12.211349999999999</c:v>
                </c:pt>
                <c:pt idx="18">
                  <c:v>7.0651859999999997</c:v>
                </c:pt>
                <c:pt idx="19">
                  <c:v>13.4945</c:v>
                </c:pt>
                <c:pt idx="20">
                  <c:v>8.3482099999999999</c:v>
                </c:pt>
                <c:pt idx="21">
                  <c:v>8.3506769999999992</c:v>
                </c:pt>
                <c:pt idx="22">
                  <c:v>8.9939029999999995</c:v>
                </c:pt>
                <c:pt idx="23">
                  <c:v>7.0957210000000002</c:v>
                </c:pt>
                <c:pt idx="24">
                  <c:v>9.0245730000000002</c:v>
                </c:pt>
                <c:pt idx="25">
                  <c:v>10.30669</c:v>
                </c:pt>
                <c:pt idx="26">
                  <c:v>8.3794740000000001</c:v>
                </c:pt>
                <c:pt idx="27">
                  <c:v>7.0739089999999996</c:v>
                </c:pt>
                <c:pt idx="28">
                  <c:v>7.0805119999999997</c:v>
                </c:pt>
                <c:pt idx="29">
                  <c:v>9.6320549999999994</c:v>
                </c:pt>
                <c:pt idx="30">
                  <c:v>13.37341</c:v>
                </c:pt>
                <c:pt idx="31">
                  <c:v>18.50056</c:v>
                </c:pt>
                <c:pt idx="32">
                  <c:v>12.77196</c:v>
                </c:pt>
                <c:pt idx="33">
                  <c:v>5.8463580000000004</c:v>
                </c:pt>
                <c:pt idx="34">
                  <c:v>11.085750000000001</c:v>
                </c:pt>
                <c:pt idx="35">
                  <c:v>9.8303930000000008</c:v>
                </c:pt>
                <c:pt idx="36">
                  <c:v>9.2202929999999999</c:v>
                </c:pt>
                <c:pt idx="37">
                  <c:v>15.22382</c:v>
                </c:pt>
                <c:pt idx="38">
                  <c:v>7.3084360000000004</c:v>
                </c:pt>
                <c:pt idx="39">
                  <c:v>8.0064589999999995</c:v>
                </c:pt>
                <c:pt idx="40">
                  <c:v>8.6977469999999997</c:v>
                </c:pt>
                <c:pt idx="41">
                  <c:v>6.7042999999999999</c:v>
                </c:pt>
                <c:pt idx="42">
                  <c:v>4.031256</c:v>
                </c:pt>
              </c:numCache>
            </c:numRef>
          </c:val>
          <c:smooth val="0"/>
          <c:extLst>
            <c:ext xmlns:c16="http://schemas.microsoft.com/office/drawing/2014/chart" uri="{C3380CC4-5D6E-409C-BE32-E72D297353CC}">
              <c16:uniqueId val="{00000001-1982-46C2-88CF-20D6153B9EB4}"/>
            </c:ext>
          </c:extLst>
        </c:ser>
        <c:dLbls>
          <c:showLegendKey val="0"/>
          <c:showVal val="0"/>
          <c:showCatName val="0"/>
          <c:showSerName val="0"/>
          <c:showPercent val="0"/>
          <c:showBubbleSize val="0"/>
        </c:dLbls>
        <c:marker val="1"/>
        <c:smooth val="0"/>
        <c:axId val="400854576"/>
        <c:axId val="400856536"/>
      </c:lineChart>
      <c:catAx>
        <c:axId val="400854576"/>
        <c:scaling>
          <c:orientation val="minMax"/>
        </c:scaling>
        <c:delete val="0"/>
        <c:axPos val="b"/>
        <c:numFmt formatCode="General" sourceLinked="1"/>
        <c:majorTickMark val="out"/>
        <c:minorTickMark val="none"/>
        <c:tickLblPos val="nextTo"/>
        <c:spPr>
          <a:ln w="3002">
            <a:solidFill>
              <a:schemeClr val="tx1"/>
            </a:solidFill>
            <a:prstDash val="solid"/>
          </a:ln>
        </c:spPr>
        <c:txPr>
          <a:bodyPr rot="-2700000" vert="horz"/>
          <a:lstStyle/>
          <a:p>
            <a:pPr>
              <a:defRPr sz="900" b="1" i="0" u="none" strike="noStrike" baseline="0">
                <a:solidFill>
                  <a:schemeClr val="tx1"/>
                </a:solidFill>
                <a:latin typeface="+mn-lt"/>
                <a:ea typeface="Arial"/>
                <a:cs typeface="Arial"/>
              </a:defRPr>
            </a:pPr>
            <a:endParaRPr lang="cs-CZ"/>
          </a:p>
        </c:txPr>
        <c:crossAx val="400856536"/>
        <c:crosses val="autoZero"/>
        <c:auto val="1"/>
        <c:lblAlgn val="ctr"/>
        <c:lblOffset val="40"/>
        <c:tickLblSkip val="2"/>
        <c:tickMarkSkip val="1"/>
        <c:noMultiLvlLbl val="0"/>
      </c:catAx>
      <c:valAx>
        <c:axId val="400856536"/>
        <c:scaling>
          <c:orientation val="minMax"/>
        </c:scaling>
        <c:delete val="0"/>
        <c:axPos val="l"/>
        <c:majorGridlines>
          <c:spPr>
            <a:ln w="12009">
              <a:solidFill>
                <a:srgbClr val="969696"/>
              </a:solidFill>
              <a:prstDash val="sysDash"/>
            </a:ln>
          </c:spPr>
        </c:majorGridlines>
        <c:numFmt formatCode="0" sourceLinked="0"/>
        <c:majorTickMark val="out"/>
        <c:minorTickMark val="none"/>
        <c:tickLblPos val="nextTo"/>
        <c:spPr>
          <a:ln w="3002">
            <a:solidFill>
              <a:schemeClr val="tx1"/>
            </a:solidFill>
            <a:prstDash val="solid"/>
          </a:ln>
        </c:spPr>
        <c:txPr>
          <a:bodyPr rot="0" vert="horz"/>
          <a:lstStyle/>
          <a:p>
            <a:pPr>
              <a:defRPr sz="1100" b="1" i="0" u="none" strike="noStrike" baseline="0">
                <a:solidFill>
                  <a:schemeClr val="tx1"/>
                </a:solidFill>
                <a:latin typeface="+mn-lt"/>
                <a:ea typeface="Arial"/>
                <a:cs typeface="Arial"/>
              </a:defRPr>
            </a:pPr>
            <a:endParaRPr lang="cs-CZ"/>
          </a:p>
        </c:txPr>
        <c:crossAx val="400854576"/>
        <c:crosses val="autoZero"/>
        <c:crossBetween val="between"/>
      </c:valAx>
      <c:spPr>
        <a:noFill/>
        <a:ln w="24017">
          <a:noFill/>
        </a:ln>
      </c:spPr>
    </c:plotArea>
    <c:plotVisOnly val="1"/>
    <c:dispBlanksAs val="gap"/>
    <c:showDLblsOverMax val="0"/>
  </c:chart>
  <c:spPr>
    <a:noFill/>
    <a:ln>
      <a:noFill/>
    </a:ln>
  </c:spPr>
  <c:txPr>
    <a:bodyPr/>
    <a:lstStyle/>
    <a:p>
      <a:pPr>
        <a:defRPr sz="946" b="1" i="0" u="none" strike="noStrike" baseline="0">
          <a:solidFill>
            <a:schemeClr val="tx1"/>
          </a:solidFill>
          <a:latin typeface="Tahoma"/>
          <a:ea typeface="Tahoma"/>
          <a:cs typeface="Tahoma"/>
        </a:defRPr>
      </a:pPr>
      <a:endParaRPr lang="cs-CZ"/>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61946902654868"/>
          <c:y val="6.5268065268065265E-2"/>
          <c:w val="0.86283185840707965"/>
          <c:h val="0.81585081585081587"/>
        </c:manualLayout>
      </c:layout>
      <c:lineChart>
        <c:grouping val="standard"/>
        <c:varyColors val="0"/>
        <c:ser>
          <c:idx val="0"/>
          <c:order val="0"/>
          <c:tx>
            <c:strRef>
              <c:f>Sheet1!$A$2</c:f>
              <c:strCache>
                <c:ptCount val="1"/>
                <c:pt idx="0">
                  <c:v>i</c:v>
                </c:pt>
              </c:strCache>
            </c:strRef>
          </c:tx>
          <c:spPr>
            <a:ln w="28575">
              <a:solidFill>
                <a:srgbClr val="0000FF"/>
              </a:solidFill>
              <a:prstDash val="solid"/>
            </a:ln>
          </c:spPr>
          <c:marker>
            <c:symbol val="diamond"/>
            <c:size val="4"/>
            <c:spPr>
              <a:solidFill>
                <a:srgbClr val="0000FF"/>
              </a:solidFill>
              <a:ln w="15875">
                <a:solidFill>
                  <a:srgbClr val="0000FF"/>
                </a:solidFill>
                <a:prstDash val="solid"/>
              </a:ln>
            </c:spPr>
          </c:marker>
          <c:cat>
            <c:numRef>
              <c:f>Sheet1!$C$1:$AS$1</c:f>
              <c:numCache>
                <c:formatCode>General</c:formatCode>
                <c:ptCount val="43"/>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pt idx="34">
                  <c:v>2015</c:v>
                </c:pt>
                <c:pt idx="35">
                  <c:v>2016</c:v>
                </c:pt>
                <c:pt idx="36">
                  <c:v>2017</c:v>
                </c:pt>
                <c:pt idx="37">
                  <c:v>2018</c:v>
                </c:pt>
                <c:pt idx="38">
                  <c:v>2019</c:v>
                </c:pt>
                <c:pt idx="39">
                  <c:v>2020</c:v>
                </c:pt>
                <c:pt idx="40">
                  <c:v>2021</c:v>
                </c:pt>
                <c:pt idx="41">
                  <c:v>2022</c:v>
                </c:pt>
                <c:pt idx="42">
                  <c:v>2023</c:v>
                </c:pt>
              </c:numCache>
            </c:numRef>
          </c:cat>
          <c:val>
            <c:numRef>
              <c:f>Sheet1!$C$2:$AS$2</c:f>
              <c:numCache>
                <c:formatCode>General</c:formatCode>
                <c:ptCount val="43"/>
                <c:pt idx="0">
                  <c:v>31.81784</c:v>
                </c:pt>
                <c:pt idx="1">
                  <c:v>30.527239999999999</c:v>
                </c:pt>
                <c:pt idx="2">
                  <c:v>29.625710000000002</c:v>
                </c:pt>
                <c:pt idx="3">
                  <c:v>37.250770000000003</c:v>
                </c:pt>
                <c:pt idx="4">
                  <c:v>37.64237</c:v>
                </c:pt>
                <c:pt idx="5">
                  <c:v>41.946309999999997</c:v>
                </c:pt>
                <c:pt idx="6">
                  <c:v>41.689149999999998</c:v>
                </c:pt>
                <c:pt idx="7">
                  <c:v>43.077759999999998</c:v>
                </c:pt>
                <c:pt idx="8">
                  <c:v>41.292079999999999</c:v>
                </c:pt>
                <c:pt idx="9">
                  <c:v>37.426369999999999</c:v>
                </c:pt>
                <c:pt idx="10">
                  <c:v>55.78828</c:v>
                </c:pt>
                <c:pt idx="11">
                  <c:v>48.908369999999998</c:v>
                </c:pt>
                <c:pt idx="12">
                  <c:v>57.724670000000003</c:v>
                </c:pt>
                <c:pt idx="13">
                  <c:v>62.137259999999998</c:v>
                </c:pt>
                <c:pt idx="14">
                  <c:v>65.555629999999994</c:v>
                </c:pt>
                <c:pt idx="15">
                  <c:v>68.021619999999999</c:v>
                </c:pt>
                <c:pt idx="16">
                  <c:v>73.762990000000002</c:v>
                </c:pt>
                <c:pt idx="17">
                  <c:v>74.403300000000002</c:v>
                </c:pt>
                <c:pt idx="18">
                  <c:v>72.765889999999999</c:v>
                </c:pt>
                <c:pt idx="19">
                  <c:v>64.627250000000004</c:v>
                </c:pt>
                <c:pt idx="20">
                  <c:v>71.159210000000002</c:v>
                </c:pt>
                <c:pt idx="21">
                  <c:v>81.051900000000003</c:v>
                </c:pt>
                <c:pt idx="22">
                  <c:v>81.74682</c:v>
                </c:pt>
                <c:pt idx="23">
                  <c:v>83.254360000000005</c:v>
                </c:pt>
                <c:pt idx="24">
                  <c:v>81.643129999999999</c:v>
                </c:pt>
                <c:pt idx="25">
                  <c:v>80.571430000000007</c:v>
                </c:pt>
                <c:pt idx="26">
                  <c:v>78.031880000000001</c:v>
                </c:pt>
                <c:pt idx="27">
                  <c:v>84.048240000000007</c:v>
                </c:pt>
                <c:pt idx="28">
                  <c:v>91.275329999999997</c:v>
                </c:pt>
                <c:pt idx="29">
                  <c:v>72.312020000000004</c:v>
                </c:pt>
                <c:pt idx="30">
                  <c:v>80.692989999999995</c:v>
                </c:pt>
                <c:pt idx="31">
                  <c:v>79.879990000000006</c:v>
                </c:pt>
                <c:pt idx="32">
                  <c:v>78.018590000000003</c:v>
                </c:pt>
                <c:pt idx="33">
                  <c:v>87.309200000000004</c:v>
                </c:pt>
                <c:pt idx="34">
                  <c:v>84.963170000000005</c:v>
                </c:pt>
                <c:pt idx="35">
                  <c:v>81.727850000000004</c:v>
                </c:pt>
                <c:pt idx="36">
                  <c:v>69.361080000000001</c:v>
                </c:pt>
                <c:pt idx="37">
                  <c:v>81.740399999999994</c:v>
                </c:pt>
                <c:pt idx="38">
                  <c:v>76.685829999999996</c:v>
                </c:pt>
                <c:pt idx="39">
                  <c:v>74.297719999999998</c:v>
                </c:pt>
                <c:pt idx="40">
                  <c:v>66.037899999999993</c:v>
                </c:pt>
                <c:pt idx="41">
                  <c:v>74.964299999999994</c:v>
                </c:pt>
                <c:pt idx="42">
                  <c:v>64.584770000000006</c:v>
                </c:pt>
              </c:numCache>
            </c:numRef>
          </c:val>
          <c:smooth val="0"/>
          <c:extLst>
            <c:ext xmlns:c16="http://schemas.microsoft.com/office/drawing/2014/chart" uri="{C3380CC4-5D6E-409C-BE32-E72D297353CC}">
              <c16:uniqueId val="{00000000-EA1F-4E02-8752-4493D15936CB}"/>
            </c:ext>
          </c:extLst>
        </c:ser>
        <c:ser>
          <c:idx val="1"/>
          <c:order val="1"/>
          <c:tx>
            <c:strRef>
              <c:f>Sheet1!$A$3</c:f>
              <c:strCache>
                <c:ptCount val="1"/>
                <c:pt idx="0">
                  <c:v>m</c:v>
                </c:pt>
              </c:strCache>
            </c:strRef>
          </c:tx>
          <c:spPr>
            <a:ln w="28575">
              <a:solidFill>
                <a:srgbClr val="000000"/>
              </a:solidFill>
              <a:prstDash val="solid"/>
            </a:ln>
          </c:spPr>
          <c:marker>
            <c:symbol val="diamond"/>
            <c:size val="4"/>
            <c:spPr>
              <a:solidFill>
                <a:srgbClr val="000000"/>
              </a:solidFill>
              <a:ln w="15875">
                <a:solidFill>
                  <a:srgbClr val="000000"/>
                </a:solidFill>
                <a:prstDash val="solid"/>
              </a:ln>
            </c:spPr>
          </c:marker>
          <c:cat>
            <c:numRef>
              <c:f>Sheet1!$C$1:$AS$1</c:f>
              <c:numCache>
                <c:formatCode>General</c:formatCode>
                <c:ptCount val="43"/>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pt idx="34">
                  <c:v>2015</c:v>
                </c:pt>
                <c:pt idx="35">
                  <c:v>2016</c:v>
                </c:pt>
                <c:pt idx="36">
                  <c:v>2017</c:v>
                </c:pt>
                <c:pt idx="37">
                  <c:v>2018</c:v>
                </c:pt>
                <c:pt idx="38">
                  <c:v>2019</c:v>
                </c:pt>
                <c:pt idx="39">
                  <c:v>2020</c:v>
                </c:pt>
                <c:pt idx="40">
                  <c:v>2021</c:v>
                </c:pt>
                <c:pt idx="41">
                  <c:v>2022</c:v>
                </c:pt>
                <c:pt idx="42">
                  <c:v>2023</c:v>
                </c:pt>
              </c:numCache>
            </c:numRef>
          </c:cat>
          <c:val>
            <c:numRef>
              <c:f>Sheet1!$C$3:$AS$3</c:f>
              <c:numCache>
                <c:formatCode>General</c:formatCode>
                <c:ptCount val="43"/>
                <c:pt idx="0">
                  <c:v>20.161799999999999</c:v>
                </c:pt>
                <c:pt idx="1">
                  <c:v>24.232959999999999</c:v>
                </c:pt>
                <c:pt idx="2">
                  <c:v>21.74653</c:v>
                </c:pt>
                <c:pt idx="3">
                  <c:v>23.12116</c:v>
                </c:pt>
                <c:pt idx="4">
                  <c:v>27.668749999999999</c:v>
                </c:pt>
                <c:pt idx="5">
                  <c:v>28.39442</c:v>
                </c:pt>
                <c:pt idx="6">
                  <c:v>30.054970000000001</c:v>
                </c:pt>
                <c:pt idx="7">
                  <c:v>27.854790000000001</c:v>
                </c:pt>
                <c:pt idx="8">
                  <c:v>28.936969999999999</c:v>
                </c:pt>
                <c:pt idx="9">
                  <c:v>25.384840000000001</c:v>
                </c:pt>
                <c:pt idx="10">
                  <c:v>34.255960000000002</c:v>
                </c:pt>
                <c:pt idx="11">
                  <c:v>35.214019999999998</c:v>
                </c:pt>
                <c:pt idx="12">
                  <c:v>32.612810000000003</c:v>
                </c:pt>
                <c:pt idx="13">
                  <c:v>40.32311</c:v>
                </c:pt>
                <c:pt idx="14">
                  <c:v>39.531030000000001</c:v>
                </c:pt>
                <c:pt idx="15">
                  <c:v>44.361930000000001</c:v>
                </c:pt>
                <c:pt idx="16">
                  <c:v>42.61862</c:v>
                </c:pt>
                <c:pt idx="17">
                  <c:v>36.054459999999999</c:v>
                </c:pt>
                <c:pt idx="18">
                  <c:v>40.316240000000001</c:v>
                </c:pt>
                <c:pt idx="19">
                  <c:v>43.303530000000002</c:v>
                </c:pt>
                <c:pt idx="20">
                  <c:v>44.597470000000001</c:v>
                </c:pt>
                <c:pt idx="21">
                  <c:v>38.721150000000002</c:v>
                </c:pt>
                <c:pt idx="22">
                  <c:v>44.977170000000001</c:v>
                </c:pt>
                <c:pt idx="23">
                  <c:v>45.0824</c:v>
                </c:pt>
                <c:pt idx="24">
                  <c:v>38.846330000000002</c:v>
                </c:pt>
                <c:pt idx="25">
                  <c:v>34.859479999999998</c:v>
                </c:pt>
                <c:pt idx="26">
                  <c:v>32.595599999999997</c:v>
                </c:pt>
                <c:pt idx="27">
                  <c:v>43.994</c:v>
                </c:pt>
                <c:pt idx="28">
                  <c:v>40.712739999999997</c:v>
                </c:pt>
                <c:pt idx="29">
                  <c:v>42.863689999999998</c:v>
                </c:pt>
                <c:pt idx="30">
                  <c:v>34.351230000000001</c:v>
                </c:pt>
                <c:pt idx="31">
                  <c:v>33.12097</c:v>
                </c:pt>
                <c:pt idx="32">
                  <c:v>31.857589999999998</c:v>
                </c:pt>
                <c:pt idx="33">
                  <c:v>36.900489999999998</c:v>
                </c:pt>
                <c:pt idx="34">
                  <c:v>39.671520000000001</c:v>
                </c:pt>
                <c:pt idx="35">
                  <c:v>39.20279</c:v>
                </c:pt>
                <c:pt idx="36">
                  <c:v>34.680540000000001</c:v>
                </c:pt>
                <c:pt idx="37">
                  <c:v>39.195189999999997</c:v>
                </c:pt>
                <c:pt idx="38">
                  <c:v>32.625109999999999</c:v>
                </c:pt>
                <c:pt idx="39">
                  <c:v>35.460270000000001</c:v>
                </c:pt>
                <c:pt idx="40">
                  <c:v>34.204239999999999</c:v>
                </c:pt>
                <c:pt idx="41">
                  <c:v>31.206859999999999</c:v>
                </c:pt>
                <c:pt idx="42">
                  <c:v>35.351660000000003</c:v>
                </c:pt>
              </c:numCache>
            </c:numRef>
          </c:val>
          <c:smooth val="0"/>
          <c:extLst>
            <c:ext xmlns:c16="http://schemas.microsoft.com/office/drawing/2014/chart" uri="{C3380CC4-5D6E-409C-BE32-E72D297353CC}">
              <c16:uniqueId val="{00000001-EA1F-4E02-8752-4493D15936CB}"/>
            </c:ext>
          </c:extLst>
        </c:ser>
        <c:dLbls>
          <c:showLegendKey val="0"/>
          <c:showVal val="0"/>
          <c:showCatName val="0"/>
          <c:showSerName val="0"/>
          <c:showPercent val="0"/>
          <c:showBubbleSize val="0"/>
        </c:dLbls>
        <c:marker val="1"/>
        <c:smooth val="0"/>
        <c:axId val="400854576"/>
        <c:axId val="400856536"/>
      </c:lineChart>
      <c:catAx>
        <c:axId val="400854576"/>
        <c:scaling>
          <c:orientation val="minMax"/>
        </c:scaling>
        <c:delete val="0"/>
        <c:axPos val="b"/>
        <c:numFmt formatCode="General" sourceLinked="1"/>
        <c:majorTickMark val="out"/>
        <c:minorTickMark val="none"/>
        <c:tickLblPos val="nextTo"/>
        <c:spPr>
          <a:ln w="3002">
            <a:solidFill>
              <a:schemeClr val="tx1"/>
            </a:solidFill>
            <a:prstDash val="solid"/>
          </a:ln>
        </c:spPr>
        <c:txPr>
          <a:bodyPr rot="-2700000" vert="horz"/>
          <a:lstStyle/>
          <a:p>
            <a:pPr>
              <a:defRPr sz="900" b="1" i="0" u="none" strike="noStrike" baseline="0">
                <a:solidFill>
                  <a:schemeClr val="tx1"/>
                </a:solidFill>
                <a:latin typeface="+mn-lt"/>
                <a:ea typeface="Arial"/>
                <a:cs typeface="Arial"/>
              </a:defRPr>
            </a:pPr>
            <a:endParaRPr lang="cs-CZ"/>
          </a:p>
        </c:txPr>
        <c:crossAx val="400856536"/>
        <c:crosses val="autoZero"/>
        <c:auto val="1"/>
        <c:lblAlgn val="ctr"/>
        <c:lblOffset val="40"/>
        <c:tickLblSkip val="2"/>
        <c:tickMarkSkip val="1"/>
        <c:noMultiLvlLbl val="0"/>
      </c:catAx>
      <c:valAx>
        <c:axId val="400856536"/>
        <c:scaling>
          <c:orientation val="minMax"/>
        </c:scaling>
        <c:delete val="0"/>
        <c:axPos val="l"/>
        <c:majorGridlines>
          <c:spPr>
            <a:ln w="12009">
              <a:solidFill>
                <a:srgbClr val="969696"/>
              </a:solidFill>
              <a:prstDash val="sysDash"/>
            </a:ln>
          </c:spPr>
        </c:majorGridlines>
        <c:numFmt formatCode="0" sourceLinked="0"/>
        <c:majorTickMark val="out"/>
        <c:minorTickMark val="none"/>
        <c:tickLblPos val="nextTo"/>
        <c:spPr>
          <a:ln w="3002">
            <a:solidFill>
              <a:schemeClr val="tx1"/>
            </a:solidFill>
            <a:prstDash val="solid"/>
          </a:ln>
        </c:spPr>
        <c:txPr>
          <a:bodyPr rot="0" vert="horz"/>
          <a:lstStyle/>
          <a:p>
            <a:pPr>
              <a:defRPr sz="1100" b="1" i="0" u="none" strike="noStrike" baseline="0">
                <a:solidFill>
                  <a:schemeClr val="tx1"/>
                </a:solidFill>
                <a:latin typeface="+mn-lt"/>
                <a:ea typeface="Arial"/>
                <a:cs typeface="Arial"/>
              </a:defRPr>
            </a:pPr>
            <a:endParaRPr lang="cs-CZ"/>
          </a:p>
        </c:txPr>
        <c:crossAx val="400854576"/>
        <c:crosses val="autoZero"/>
        <c:crossBetween val="between"/>
      </c:valAx>
      <c:spPr>
        <a:noFill/>
        <a:ln w="24017">
          <a:noFill/>
        </a:ln>
      </c:spPr>
    </c:plotArea>
    <c:plotVisOnly val="1"/>
    <c:dispBlanksAs val="gap"/>
    <c:showDLblsOverMax val="0"/>
  </c:chart>
  <c:spPr>
    <a:noFill/>
    <a:ln>
      <a:noFill/>
    </a:ln>
  </c:spPr>
  <c:txPr>
    <a:bodyPr/>
    <a:lstStyle/>
    <a:p>
      <a:pPr>
        <a:defRPr sz="946" b="1" i="0" u="none" strike="noStrike" baseline="0">
          <a:solidFill>
            <a:schemeClr val="tx1"/>
          </a:solidFill>
          <a:latin typeface="Tahoma"/>
          <a:ea typeface="Tahoma"/>
          <a:cs typeface="Tahoma"/>
        </a:defRPr>
      </a:pPr>
      <a:endParaRPr lang="cs-CZ"/>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61946902654868"/>
          <c:y val="6.5268065268065265E-2"/>
          <c:w val="0.86283185840707965"/>
          <c:h val="0.81585081585081587"/>
        </c:manualLayout>
      </c:layout>
      <c:lineChart>
        <c:grouping val="standard"/>
        <c:varyColors val="0"/>
        <c:ser>
          <c:idx val="0"/>
          <c:order val="0"/>
          <c:tx>
            <c:strRef>
              <c:f>Sheet1!$A$2</c:f>
              <c:strCache>
                <c:ptCount val="1"/>
                <c:pt idx="0">
                  <c:v>i</c:v>
                </c:pt>
              </c:strCache>
            </c:strRef>
          </c:tx>
          <c:spPr>
            <a:ln w="28575">
              <a:solidFill>
                <a:srgbClr val="0000FF"/>
              </a:solidFill>
              <a:prstDash val="solid"/>
            </a:ln>
          </c:spPr>
          <c:marker>
            <c:symbol val="diamond"/>
            <c:size val="4"/>
            <c:spPr>
              <a:solidFill>
                <a:srgbClr val="0000FF"/>
              </a:solidFill>
              <a:ln w="15875">
                <a:solidFill>
                  <a:srgbClr val="0000FF"/>
                </a:solidFill>
                <a:prstDash val="solid"/>
              </a:ln>
            </c:spPr>
          </c:marker>
          <c:cat>
            <c:numRef>
              <c:f>Sheet1!$C$1:$AS$1</c:f>
              <c:numCache>
                <c:formatCode>General</c:formatCode>
                <c:ptCount val="43"/>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pt idx="34">
                  <c:v>2015</c:v>
                </c:pt>
                <c:pt idx="35">
                  <c:v>2016</c:v>
                </c:pt>
                <c:pt idx="36">
                  <c:v>2017</c:v>
                </c:pt>
                <c:pt idx="37">
                  <c:v>2018</c:v>
                </c:pt>
                <c:pt idx="38">
                  <c:v>2019</c:v>
                </c:pt>
                <c:pt idx="39">
                  <c:v>2020</c:v>
                </c:pt>
                <c:pt idx="40">
                  <c:v>2021</c:v>
                </c:pt>
                <c:pt idx="41">
                  <c:v>2022</c:v>
                </c:pt>
                <c:pt idx="42">
                  <c:v>2023</c:v>
                </c:pt>
              </c:numCache>
            </c:numRef>
          </c:cat>
          <c:val>
            <c:numRef>
              <c:f>Sheet1!$C$2:$AS$2</c:f>
              <c:numCache>
                <c:formatCode>General</c:formatCode>
                <c:ptCount val="43"/>
                <c:pt idx="0">
                  <c:v>39.915430000000001</c:v>
                </c:pt>
                <c:pt idx="1">
                  <c:v>42.353349999999999</c:v>
                </c:pt>
                <c:pt idx="2">
                  <c:v>41.128410000000002</c:v>
                </c:pt>
                <c:pt idx="3">
                  <c:v>41.20026</c:v>
                </c:pt>
                <c:pt idx="4">
                  <c:v>48.255189999999999</c:v>
                </c:pt>
                <c:pt idx="5">
                  <c:v>59.14864</c:v>
                </c:pt>
                <c:pt idx="6">
                  <c:v>59.862319999999997</c:v>
                </c:pt>
                <c:pt idx="7">
                  <c:v>56.768169999999998</c:v>
                </c:pt>
                <c:pt idx="8">
                  <c:v>67.215919999999997</c:v>
                </c:pt>
                <c:pt idx="9">
                  <c:v>59.596670000000003</c:v>
                </c:pt>
                <c:pt idx="10">
                  <c:v>68.09057</c:v>
                </c:pt>
                <c:pt idx="11">
                  <c:v>77.675139999999999</c:v>
                </c:pt>
                <c:pt idx="12">
                  <c:v>69.291179999999997</c:v>
                </c:pt>
                <c:pt idx="13">
                  <c:v>75.863190000000003</c:v>
                </c:pt>
                <c:pt idx="14">
                  <c:v>93.700729999999993</c:v>
                </c:pt>
                <c:pt idx="15">
                  <c:v>74.112740000000002</c:v>
                </c:pt>
                <c:pt idx="16">
                  <c:v>84.885279999999995</c:v>
                </c:pt>
                <c:pt idx="17">
                  <c:v>88.692939999999993</c:v>
                </c:pt>
                <c:pt idx="18">
                  <c:v>79.001620000000003</c:v>
                </c:pt>
                <c:pt idx="19">
                  <c:v>82.894760000000005</c:v>
                </c:pt>
                <c:pt idx="20">
                  <c:v>80.913420000000002</c:v>
                </c:pt>
                <c:pt idx="21">
                  <c:v>106.6317</c:v>
                </c:pt>
                <c:pt idx="22">
                  <c:v>100.2178</c:v>
                </c:pt>
                <c:pt idx="23">
                  <c:v>90.954250000000002</c:v>
                </c:pt>
                <c:pt idx="24">
                  <c:v>113.45180000000001</c:v>
                </c:pt>
                <c:pt idx="25">
                  <c:v>132.6986</c:v>
                </c:pt>
                <c:pt idx="26">
                  <c:v>124.40300000000001</c:v>
                </c:pt>
                <c:pt idx="27">
                  <c:v>138.2628</c:v>
                </c:pt>
                <c:pt idx="28">
                  <c:v>117.794</c:v>
                </c:pt>
                <c:pt idx="29">
                  <c:v>125.85890000000001</c:v>
                </c:pt>
                <c:pt idx="30">
                  <c:v>131.8236</c:v>
                </c:pt>
                <c:pt idx="31">
                  <c:v>146.7286</c:v>
                </c:pt>
                <c:pt idx="32">
                  <c:v>144.32320000000001</c:v>
                </c:pt>
                <c:pt idx="33">
                  <c:v>154.6037</c:v>
                </c:pt>
                <c:pt idx="34">
                  <c:v>131.0727</c:v>
                </c:pt>
                <c:pt idx="35">
                  <c:v>135.65940000000001</c:v>
                </c:pt>
                <c:pt idx="36">
                  <c:v>147.5247</c:v>
                </c:pt>
                <c:pt idx="37">
                  <c:v>132.3811</c:v>
                </c:pt>
                <c:pt idx="38">
                  <c:v>130.22300000000001</c:v>
                </c:pt>
                <c:pt idx="39">
                  <c:v>105.41840000000001</c:v>
                </c:pt>
                <c:pt idx="40">
                  <c:v>116.416</c:v>
                </c:pt>
                <c:pt idx="41">
                  <c:v>130.73390000000001</c:v>
                </c:pt>
                <c:pt idx="42">
                  <c:v>135.71889999999999</c:v>
                </c:pt>
              </c:numCache>
            </c:numRef>
          </c:val>
          <c:smooth val="0"/>
          <c:extLst>
            <c:ext xmlns:c16="http://schemas.microsoft.com/office/drawing/2014/chart" uri="{C3380CC4-5D6E-409C-BE32-E72D297353CC}">
              <c16:uniqueId val="{00000000-AE71-4220-BA4C-AD83380DCC40}"/>
            </c:ext>
          </c:extLst>
        </c:ser>
        <c:ser>
          <c:idx val="1"/>
          <c:order val="1"/>
          <c:tx>
            <c:strRef>
              <c:f>Sheet1!$A$3</c:f>
              <c:strCache>
                <c:ptCount val="1"/>
                <c:pt idx="0">
                  <c:v>m</c:v>
                </c:pt>
              </c:strCache>
            </c:strRef>
          </c:tx>
          <c:spPr>
            <a:ln w="28575">
              <a:solidFill>
                <a:srgbClr val="000000"/>
              </a:solidFill>
              <a:prstDash val="solid"/>
            </a:ln>
          </c:spPr>
          <c:marker>
            <c:symbol val="diamond"/>
            <c:size val="4"/>
            <c:spPr>
              <a:solidFill>
                <a:srgbClr val="000000"/>
              </a:solidFill>
              <a:ln w="15875">
                <a:solidFill>
                  <a:srgbClr val="000000"/>
                </a:solidFill>
                <a:prstDash val="solid"/>
              </a:ln>
            </c:spPr>
          </c:marker>
          <c:cat>
            <c:numRef>
              <c:f>Sheet1!$C$1:$AS$1</c:f>
              <c:numCache>
                <c:formatCode>General</c:formatCode>
                <c:ptCount val="43"/>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pt idx="34">
                  <c:v>2015</c:v>
                </c:pt>
                <c:pt idx="35">
                  <c:v>2016</c:v>
                </c:pt>
                <c:pt idx="36">
                  <c:v>2017</c:v>
                </c:pt>
                <c:pt idx="37">
                  <c:v>2018</c:v>
                </c:pt>
                <c:pt idx="38">
                  <c:v>2019</c:v>
                </c:pt>
                <c:pt idx="39">
                  <c:v>2020</c:v>
                </c:pt>
                <c:pt idx="40">
                  <c:v>2021</c:v>
                </c:pt>
                <c:pt idx="41">
                  <c:v>2022</c:v>
                </c:pt>
                <c:pt idx="42">
                  <c:v>2023</c:v>
                </c:pt>
              </c:numCache>
            </c:numRef>
          </c:cat>
          <c:val>
            <c:numRef>
              <c:f>Sheet1!$C$3:$AS$3</c:f>
              <c:numCache>
                <c:formatCode>General</c:formatCode>
                <c:ptCount val="43"/>
                <c:pt idx="0">
                  <c:v>13.097250000000001</c:v>
                </c:pt>
                <c:pt idx="1">
                  <c:v>20.553830000000001</c:v>
                </c:pt>
                <c:pt idx="2">
                  <c:v>20.564209999999999</c:v>
                </c:pt>
                <c:pt idx="3">
                  <c:v>31.692509999999999</c:v>
                </c:pt>
                <c:pt idx="4">
                  <c:v>23.492660000000001</c:v>
                </c:pt>
                <c:pt idx="5">
                  <c:v>28.62031</c:v>
                </c:pt>
                <c:pt idx="6">
                  <c:v>20.37866</c:v>
                </c:pt>
                <c:pt idx="7">
                  <c:v>34.44361</c:v>
                </c:pt>
                <c:pt idx="8">
                  <c:v>25.606059999999999</c:v>
                </c:pt>
                <c:pt idx="9">
                  <c:v>28.8371</c:v>
                </c:pt>
                <c:pt idx="10">
                  <c:v>34.045290000000001</c:v>
                </c:pt>
                <c:pt idx="11">
                  <c:v>32.739109999999997</c:v>
                </c:pt>
                <c:pt idx="12">
                  <c:v>36.570340000000002</c:v>
                </c:pt>
                <c:pt idx="13">
                  <c:v>36.95899</c:v>
                </c:pt>
                <c:pt idx="14">
                  <c:v>43.296199999999999</c:v>
                </c:pt>
                <c:pt idx="15">
                  <c:v>32.86739</c:v>
                </c:pt>
                <c:pt idx="16">
                  <c:v>28.93816</c:v>
                </c:pt>
                <c:pt idx="17">
                  <c:v>36.634039999999999</c:v>
                </c:pt>
                <c:pt idx="18">
                  <c:v>34.683639999999997</c:v>
                </c:pt>
                <c:pt idx="19">
                  <c:v>34.700130000000001</c:v>
                </c:pt>
                <c:pt idx="20">
                  <c:v>34.03501</c:v>
                </c:pt>
                <c:pt idx="21">
                  <c:v>39.183950000000003</c:v>
                </c:pt>
                <c:pt idx="22">
                  <c:v>35.333190000000002</c:v>
                </c:pt>
                <c:pt idx="23">
                  <c:v>33.543410000000002</c:v>
                </c:pt>
                <c:pt idx="24">
                  <c:v>37.387520000000002</c:v>
                </c:pt>
                <c:pt idx="25">
                  <c:v>30.920069999999999</c:v>
                </c:pt>
                <c:pt idx="26">
                  <c:v>26.427569999999999</c:v>
                </c:pt>
                <c:pt idx="27">
                  <c:v>27.00947</c:v>
                </c:pt>
                <c:pt idx="28">
                  <c:v>32.184139999999999</c:v>
                </c:pt>
                <c:pt idx="29">
                  <c:v>34.675400000000003</c:v>
                </c:pt>
                <c:pt idx="30">
                  <c:v>25.47316</c:v>
                </c:pt>
                <c:pt idx="31">
                  <c:v>37.00112</c:v>
                </c:pt>
                <c:pt idx="32">
                  <c:v>27.459720000000001</c:v>
                </c:pt>
                <c:pt idx="33">
                  <c:v>34.428550000000001</c:v>
                </c:pt>
                <c:pt idx="34">
                  <c:v>29.996739999999999</c:v>
                </c:pt>
                <c:pt idx="35">
                  <c:v>28.18046</c:v>
                </c:pt>
                <c:pt idx="36">
                  <c:v>30.295249999999999</c:v>
                </c:pt>
                <c:pt idx="37">
                  <c:v>31.109549999999999</c:v>
                </c:pt>
                <c:pt idx="38">
                  <c:v>37.206580000000002</c:v>
                </c:pt>
                <c:pt idx="39">
                  <c:v>34.027450000000002</c:v>
                </c:pt>
                <c:pt idx="40">
                  <c:v>30.107579999999999</c:v>
                </c:pt>
                <c:pt idx="41">
                  <c:v>37.544080000000001</c:v>
                </c:pt>
                <c:pt idx="42">
                  <c:v>26.20316</c:v>
                </c:pt>
              </c:numCache>
            </c:numRef>
          </c:val>
          <c:smooth val="0"/>
          <c:extLst>
            <c:ext xmlns:c16="http://schemas.microsoft.com/office/drawing/2014/chart" uri="{C3380CC4-5D6E-409C-BE32-E72D297353CC}">
              <c16:uniqueId val="{00000001-AE71-4220-BA4C-AD83380DCC40}"/>
            </c:ext>
          </c:extLst>
        </c:ser>
        <c:dLbls>
          <c:showLegendKey val="0"/>
          <c:showVal val="0"/>
          <c:showCatName val="0"/>
          <c:showSerName val="0"/>
          <c:showPercent val="0"/>
          <c:showBubbleSize val="0"/>
        </c:dLbls>
        <c:marker val="1"/>
        <c:smooth val="0"/>
        <c:axId val="400854576"/>
        <c:axId val="400856536"/>
      </c:lineChart>
      <c:catAx>
        <c:axId val="400854576"/>
        <c:scaling>
          <c:orientation val="minMax"/>
        </c:scaling>
        <c:delete val="0"/>
        <c:axPos val="b"/>
        <c:numFmt formatCode="General" sourceLinked="1"/>
        <c:majorTickMark val="out"/>
        <c:minorTickMark val="none"/>
        <c:tickLblPos val="nextTo"/>
        <c:spPr>
          <a:ln w="3002">
            <a:solidFill>
              <a:schemeClr val="tx1"/>
            </a:solidFill>
            <a:prstDash val="solid"/>
          </a:ln>
        </c:spPr>
        <c:txPr>
          <a:bodyPr rot="-2700000" vert="horz"/>
          <a:lstStyle/>
          <a:p>
            <a:pPr>
              <a:defRPr sz="900" b="1" i="0" u="none" strike="noStrike" baseline="0">
                <a:solidFill>
                  <a:schemeClr val="tx1"/>
                </a:solidFill>
                <a:latin typeface="+mn-lt"/>
                <a:ea typeface="Arial"/>
                <a:cs typeface="Arial"/>
              </a:defRPr>
            </a:pPr>
            <a:endParaRPr lang="cs-CZ"/>
          </a:p>
        </c:txPr>
        <c:crossAx val="400856536"/>
        <c:crosses val="autoZero"/>
        <c:auto val="1"/>
        <c:lblAlgn val="ctr"/>
        <c:lblOffset val="40"/>
        <c:tickLblSkip val="2"/>
        <c:tickMarkSkip val="1"/>
        <c:noMultiLvlLbl val="0"/>
      </c:catAx>
      <c:valAx>
        <c:axId val="400856536"/>
        <c:scaling>
          <c:orientation val="minMax"/>
        </c:scaling>
        <c:delete val="0"/>
        <c:axPos val="l"/>
        <c:majorGridlines>
          <c:spPr>
            <a:ln w="12009">
              <a:solidFill>
                <a:srgbClr val="969696"/>
              </a:solidFill>
              <a:prstDash val="sysDash"/>
            </a:ln>
          </c:spPr>
        </c:majorGridlines>
        <c:numFmt formatCode="0" sourceLinked="0"/>
        <c:majorTickMark val="out"/>
        <c:minorTickMark val="none"/>
        <c:tickLblPos val="nextTo"/>
        <c:spPr>
          <a:ln w="3002">
            <a:solidFill>
              <a:schemeClr val="tx1"/>
            </a:solidFill>
            <a:prstDash val="solid"/>
          </a:ln>
        </c:spPr>
        <c:txPr>
          <a:bodyPr rot="0" vert="horz"/>
          <a:lstStyle/>
          <a:p>
            <a:pPr>
              <a:defRPr sz="1100" b="1" i="0" u="none" strike="noStrike" baseline="0">
                <a:solidFill>
                  <a:schemeClr val="tx1"/>
                </a:solidFill>
                <a:latin typeface="+mn-lt"/>
                <a:ea typeface="Arial"/>
                <a:cs typeface="Arial"/>
              </a:defRPr>
            </a:pPr>
            <a:endParaRPr lang="cs-CZ"/>
          </a:p>
        </c:txPr>
        <c:crossAx val="400854576"/>
        <c:crosses val="autoZero"/>
        <c:crossBetween val="between"/>
      </c:valAx>
      <c:spPr>
        <a:noFill/>
        <a:ln w="24017">
          <a:noFill/>
        </a:ln>
      </c:spPr>
    </c:plotArea>
    <c:plotVisOnly val="1"/>
    <c:dispBlanksAs val="gap"/>
    <c:showDLblsOverMax val="0"/>
  </c:chart>
  <c:spPr>
    <a:noFill/>
    <a:ln>
      <a:noFill/>
    </a:ln>
  </c:spPr>
  <c:txPr>
    <a:bodyPr/>
    <a:lstStyle/>
    <a:p>
      <a:pPr>
        <a:defRPr sz="946" b="1" i="0" u="none" strike="noStrike" baseline="0">
          <a:solidFill>
            <a:schemeClr val="tx1"/>
          </a:solidFill>
          <a:latin typeface="Tahoma"/>
          <a:ea typeface="Tahoma"/>
          <a:cs typeface="Tahoma"/>
        </a:defRPr>
      </a:pPr>
      <a:endParaRPr lang="cs-CZ"/>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266959194468845E-2"/>
          <c:y val="7.131897832510338E-2"/>
          <c:w val="0.8745461197344413"/>
          <c:h val="0.60224853264784184"/>
        </c:manualLayout>
      </c:layout>
      <c:barChart>
        <c:barDir val="col"/>
        <c:grouping val="clustered"/>
        <c:varyColors val="0"/>
        <c:ser>
          <c:idx val="3"/>
          <c:order val="0"/>
          <c:tx>
            <c:strRef>
              <c:f>Sheet1!$B$1</c:f>
              <c:strCache>
                <c:ptCount val="1"/>
                <c:pt idx="0">
                  <c:v>počet</c:v>
                </c:pt>
              </c:strCache>
            </c:strRef>
          </c:tx>
          <c:spPr>
            <a:solidFill>
              <a:schemeClr val="accent1"/>
            </a:solidFill>
          </c:spPr>
          <c:invertIfNegative val="0"/>
          <c:dPt>
            <c:idx val="13"/>
            <c:invertIfNegative val="0"/>
            <c:bubble3D val="0"/>
            <c:spPr>
              <a:solidFill>
                <a:srgbClr val="DA2B47"/>
              </a:solidFill>
            </c:spPr>
            <c:extLst>
              <c:ext xmlns:c16="http://schemas.microsoft.com/office/drawing/2014/chart" uri="{C3380CC4-5D6E-409C-BE32-E72D297353CC}">
                <c16:uniqueId val="{00000000-2A7C-41C5-8557-4D891083D290}"/>
              </c:ext>
            </c:extLst>
          </c:dPt>
          <c:dLbls>
            <c:numFmt formatCode="0.0\ %" sourceLinked="0"/>
            <c:spPr>
              <a:noFill/>
              <a:ln>
                <a:noFill/>
              </a:ln>
              <a:effectLst/>
            </c:spPr>
            <c:txPr>
              <a:bodyPr wrap="square" lIns="38100" tIns="19050" rIns="38100" bIns="19050" anchor="ctr">
                <a:spAutoFit/>
              </a:bodyPr>
              <a:lstStyle/>
              <a:p>
                <a:pPr>
                  <a:defRPr sz="1200"/>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Kraj Vysočina</c:v>
                </c:pt>
                <c:pt idx="1">
                  <c:v>Olomoucký kraj</c:v>
                </c:pt>
                <c:pt idx="2">
                  <c:v>Jihočeský kraj</c:v>
                </c:pt>
                <c:pt idx="3">
                  <c:v>Pardubický kraj</c:v>
                </c:pt>
                <c:pt idx="4">
                  <c:v>Zlínský kraj</c:v>
                </c:pt>
                <c:pt idx="5">
                  <c:v>Ústecký kraj</c:v>
                </c:pt>
                <c:pt idx="6">
                  <c:v>Středočeský kraj</c:v>
                </c:pt>
                <c:pt idx="7">
                  <c:v>Jihomoravský kraj</c:v>
                </c:pt>
                <c:pt idx="8">
                  <c:v>Moravskoslezský kraj</c:v>
                </c:pt>
                <c:pt idx="9">
                  <c:v>Královéhradecký kraj</c:v>
                </c:pt>
                <c:pt idx="10">
                  <c:v>Liberecký kraj</c:v>
                </c:pt>
                <c:pt idx="11">
                  <c:v>Plzeňský kraj</c:v>
                </c:pt>
                <c:pt idx="12">
                  <c:v>Hlavní město Praha</c:v>
                </c:pt>
                <c:pt idx="13">
                  <c:v>Karlovarský kraj</c:v>
                </c:pt>
              </c:strCache>
            </c:strRef>
          </c:cat>
          <c:val>
            <c:numRef>
              <c:f>Sheet1!$B$2:$B$15</c:f>
              <c:numCache>
                <c:formatCode>0.0%</c:formatCode>
                <c:ptCount val="14"/>
                <c:pt idx="0">
                  <c:v>0.66718385467394503</c:v>
                </c:pt>
                <c:pt idx="1">
                  <c:v>0.64812456797758944</c:v>
                </c:pt>
                <c:pt idx="2">
                  <c:v>0.6363941255383746</c:v>
                </c:pt>
                <c:pt idx="3">
                  <c:v>0.62580200375843698</c:v>
                </c:pt>
                <c:pt idx="4">
                  <c:v>0.62102970180448025</c:v>
                </c:pt>
                <c:pt idx="5">
                  <c:v>0.60803715382310553</c:v>
                </c:pt>
                <c:pt idx="6">
                  <c:v>0.60388439607490407</c:v>
                </c:pt>
                <c:pt idx="7">
                  <c:v>0.60268548552058676</c:v>
                </c:pt>
                <c:pt idx="8">
                  <c:v>0.59327755971310969</c:v>
                </c:pt>
                <c:pt idx="9">
                  <c:v>0.59304087904685721</c:v>
                </c:pt>
                <c:pt idx="10">
                  <c:v>0.57016878189192721</c:v>
                </c:pt>
                <c:pt idx="11">
                  <c:v>0.5635017090770984</c:v>
                </c:pt>
                <c:pt idx="12">
                  <c:v>0.541108814403509</c:v>
                </c:pt>
                <c:pt idx="13">
                  <c:v>0.52909097747188683</c:v>
                </c:pt>
              </c:numCache>
            </c:numRef>
          </c:val>
          <c:extLst>
            <c:ext xmlns:c16="http://schemas.microsoft.com/office/drawing/2014/chart" uri="{C3380CC4-5D6E-409C-BE32-E72D297353CC}">
              <c16:uniqueId val="{00000000-F975-442C-9DC4-FE6F1A8529A9}"/>
            </c:ext>
          </c:extLst>
        </c:ser>
        <c:dLbls>
          <c:showLegendKey val="0"/>
          <c:showVal val="0"/>
          <c:showCatName val="0"/>
          <c:showSerName val="0"/>
          <c:showPercent val="0"/>
          <c:showBubbleSize val="0"/>
        </c:dLbls>
        <c:gapWidth val="100"/>
        <c:overlap val="100"/>
        <c:axId val="328231464"/>
        <c:axId val="328226368"/>
      </c:barChart>
      <c:catAx>
        <c:axId val="328231464"/>
        <c:scaling>
          <c:orientation val="minMax"/>
        </c:scaling>
        <c:delete val="0"/>
        <c:axPos val="b"/>
        <c:title>
          <c:tx>
            <c:rich>
              <a:bodyPr/>
              <a:lstStyle/>
              <a:p>
                <a:pPr>
                  <a:defRPr>
                    <a:solidFill>
                      <a:schemeClr val="tx1"/>
                    </a:solidFill>
                  </a:defRPr>
                </a:pPr>
                <a:r>
                  <a:rPr lang="cs-CZ" b="0" dirty="0">
                    <a:solidFill>
                      <a:schemeClr val="tx1"/>
                    </a:solidFill>
                  </a:rPr>
                  <a:t>Kraj</a:t>
                </a:r>
              </a:p>
            </c:rich>
          </c:tx>
          <c:layout>
            <c:manualLayout>
              <c:xMode val="edge"/>
              <c:yMode val="edge"/>
              <c:x val="0.92035765135750458"/>
              <c:y val="0.86884454099687991"/>
            </c:manualLayout>
          </c:layout>
          <c:overlay val="0"/>
        </c:title>
        <c:numFmt formatCode="General" sourceLinked="1"/>
        <c:majorTickMark val="out"/>
        <c:minorTickMark val="none"/>
        <c:tickLblPos val="nextTo"/>
        <c:spPr>
          <a:ln w="3163">
            <a:solidFill>
              <a:schemeClr val="tx1"/>
            </a:solidFill>
            <a:prstDash val="solid"/>
          </a:ln>
        </c:spPr>
        <c:txPr>
          <a:bodyPr rot="-2700000" vert="horz"/>
          <a:lstStyle/>
          <a:p>
            <a:pPr>
              <a:defRPr sz="900"/>
            </a:pPr>
            <a:endParaRPr lang="cs-CZ"/>
          </a:p>
        </c:txPr>
        <c:crossAx val="328226368"/>
        <c:crosses val="autoZero"/>
        <c:auto val="1"/>
        <c:lblAlgn val="ctr"/>
        <c:lblOffset val="240"/>
        <c:tickLblSkip val="1"/>
        <c:tickMarkSkip val="1"/>
        <c:noMultiLvlLbl val="0"/>
      </c:catAx>
      <c:valAx>
        <c:axId val="328226368"/>
        <c:scaling>
          <c:orientation val="minMax"/>
          <c:max val="0.70000000000000007"/>
        </c:scaling>
        <c:delete val="0"/>
        <c:axPos val="l"/>
        <c:title>
          <c:tx>
            <c:rich>
              <a:bodyPr/>
              <a:lstStyle/>
              <a:p>
                <a:pPr>
                  <a:defRPr>
                    <a:solidFill>
                      <a:schemeClr val="tx1"/>
                    </a:solidFill>
                  </a:defRPr>
                </a:pPr>
                <a:r>
                  <a:rPr lang="cs-CZ" b="0" dirty="0">
                    <a:solidFill>
                      <a:schemeClr val="tx1"/>
                    </a:solidFill>
                  </a:rPr>
                  <a:t>Pokrytí</a:t>
                </a:r>
                <a:r>
                  <a:rPr lang="cs-CZ" b="0" baseline="0" dirty="0">
                    <a:solidFill>
                      <a:schemeClr val="tx1"/>
                    </a:solidFill>
                  </a:rPr>
                  <a:t> ve skupině</a:t>
                </a:r>
                <a:endParaRPr lang="cs-CZ" b="0" dirty="0">
                  <a:solidFill>
                    <a:schemeClr val="tx1"/>
                  </a:solidFill>
                </a:endParaRPr>
              </a:p>
            </c:rich>
          </c:tx>
          <c:layout>
            <c:manualLayout>
              <c:xMode val="edge"/>
              <c:yMode val="edge"/>
              <c:x val="1.5185501930636889E-2"/>
              <c:y val="0.16183215458168157"/>
            </c:manualLayout>
          </c:layout>
          <c:overlay val="0"/>
        </c:title>
        <c:numFmt formatCode="0\ %" sourceLinked="0"/>
        <c:majorTickMark val="out"/>
        <c:minorTickMark val="none"/>
        <c:tickLblPos val="nextTo"/>
        <c:spPr>
          <a:ln w="3163">
            <a:solidFill>
              <a:schemeClr val="tx1"/>
            </a:solidFill>
            <a:prstDash val="solid"/>
          </a:ln>
        </c:spPr>
        <c:txPr>
          <a:bodyPr rot="0" vert="horz"/>
          <a:lstStyle/>
          <a:p>
            <a:pPr>
              <a:defRPr/>
            </a:pPr>
            <a:endParaRPr lang="cs-CZ"/>
          </a:p>
        </c:txPr>
        <c:crossAx val="328231464"/>
        <c:crosses val="autoZero"/>
        <c:crossBetween val="between"/>
      </c:valAx>
      <c:spPr>
        <a:noFill/>
        <a:ln w="25400">
          <a:noFill/>
        </a:ln>
      </c:spPr>
    </c:plotArea>
    <c:plotVisOnly val="1"/>
    <c:dispBlanksAs val="gap"/>
    <c:showDLblsOverMax val="0"/>
  </c:chart>
  <c:spPr>
    <a:noFill/>
    <a:ln>
      <a:noFill/>
    </a:ln>
  </c:spPr>
  <c:txPr>
    <a:bodyPr/>
    <a:lstStyle/>
    <a:p>
      <a:pPr algn="ctr">
        <a:defRPr lang="en-US" sz="1197" b="1" i="0" u="none" strike="noStrike" kern="1200" baseline="0">
          <a:solidFill>
            <a:schemeClr val="tx1"/>
          </a:solidFill>
          <a:latin typeface="+mn-lt"/>
          <a:ea typeface="+mn-ea"/>
          <a:cs typeface="+mn-cs"/>
        </a:defRPr>
      </a:pPr>
      <a:endParaRPr lang="cs-CZ"/>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266959194468845E-2"/>
          <c:y val="7.1318953650543221E-2"/>
          <c:w val="0.8745461197344413"/>
          <c:h val="0.60224853264784184"/>
        </c:manualLayout>
      </c:layout>
      <c:barChart>
        <c:barDir val="col"/>
        <c:grouping val="clustered"/>
        <c:varyColors val="0"/>
        <c:ser>
          <c:idx val="3"/>
          <c:order val="0"/>
          <c:tx>
            <c:strRef>
              <c:f>Sheet1!$B$1</c:f>
              <c:strCache>
                <c:ptCount val="1"/>
                <c:pt idx="0">
                  <c:v>průměrná objednávací doba </c:v>
                </c:pt>
              </c:strCache>
            </c:strRef>
          </c:tx>
          <c:spPr>
            <a:solidFill>
              <a:schemeClr val="accent1"/>
            </a:solidFill>
          </c:spPr>
          <c:invertIfNegative val="0"/>
          <c:dPt>
            <c:idx val="0"/>
            <c:invertIfNegative val="0"/>
            <c:bubble3D val="0"/>
            <c:spPr>
              <a:solidFill>
                <a:srgbClr val="D71440"/>
              </a:solidFill>
            </c:spPr>
            <c:extLst>
              <c:ext xmlns:c16="http://schemas.microsoft.com/office/drawing/2014/chart" uri="{C3380CC4-5D6E-409C-BE32-E72D297353CC}">
                <c16:uniqueId val="{00000006-E0D0-4AFE-A58E-409F1632C7F9}"/>
              </c:ext>
            </c:extLst>
          </c:dPt>
          <c:dPt>
            <c:idx val="1"/>
            <c:invertIfNegative val="0"/>
            <c:bubble3D val="0"/>
            <c:spPr>
              <a:solidFill>
                <a:srgbClr val="2C2F7A"/>
              </a:solidFill>
            </c:spPr>
            <c:extLst>
              <c:ext xmlns:c16="http://schemas.microsoft.com/office/drawing/2014/chart" uri="{C3380CC4-5D6E-409C-BE32-E72D297353CC}">
                <c16:uniqueId val="{00000000-B449-4A4F-8020-B9B1065E8D3D}"/>
              </c:ext>
            </c:extLst>
          </c:dPt>
          <c:dPt>
            <c:idx val="2"/>
            <c:invertIfNegative val="0"/>
            <c:bubble3D val="0"/>
            <c:spPr>
              <a:solidFill>
                <a:srgbClr val="2C2F7A"/>
              </a:solidFill>
            </c:spPr>
            <c:extLst>
              <c:ext xmlns:c16="http://schemas.microsoft.com/office/drawing/2014/chart" uri="{C3380CC4-5D6E-409C-BE32-E72D297353CC}">
                <c16:uniqueId val="{00000004-E8A4-41A7-8D65-C665D9725951}"/>
              </c:ext>
            </c:extLst>
          </c:dPt>
          <c:dPt>
            <c:idx val="10"/>
            <c:invertIfNegative val="0"/>
            <c:bubble3D val="0"/>
            <c:spPr>
              <a:solidFill>
                <a:srgbClr val="2C2F79"/>
              </a:solidFill>
            </c:spPr>
            <c:extLst>
              <c:ext xmlns:c16="http://schemas.microsoft.com/office/drawing/2014/chart" uri="{C3380CC4-5D6E-409C-BE32-E72D297353CC}">
                <c16:uniqueId val="{00000002-8BB7-4C5C-B110-BDA315A94C56}"/>
              </c:ext>
            </c:extLst>
          </c:dPt>
          <c:dLbls>
            <c:numFmt formatCode="#,##0" sourceLinked="0"/>
            <c:spPr>
              <a:noFill/>
              <a:ln>
                <a:noFill/>
              </a:ln>
              <a:effectLst/>
            </c:spPr>
            <c:txPr>
              <a:bodyPr wrap="square" lIns="38100" tIns="19050" rIns="38100" bIns="19050" anchor="ctr">
                <a:spAutoFit/>
              </a:bodyPr>
              <a:lstStyle/>
              <a:p>
                <a:pPr>
                  <a:defRPr sz="1200">
                    <a:solidFill>
                      <a:schemeClr val="tx1"/>
                    </a:solidFill>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Karlovarský kraj</c:v>
                </c:pt>
                <c:pt idx="1">
                  <c:v>Moravskoslezský kraj</c:v>
                </c:pt>
                <c:pt idx="2">
                  <c:v>Ústecký kraj</c:v>
                </c:pt>
                <c:pt idx="3">
                  <c:v>Zlínský kraj</c:v>
                </c:pt>
                <c:pt idx="4">
                  <c:v>Pardubický kraj</c:v>
                </c:pt>
                <c:pt idx="5">
                  <c:v>Hlavní město Praha</c:v>
                </c:pt>
                <c:pt idx="6">
                  <c:v>Jihočeský kraj</c:v>
                </c:pt>
                <c:pt idx="7">
                  <c:v>Liberecký kraj</c:v>
                </c:pt>
                <c:pt idx="8">
                  <c:v>Jihomoravský kraj</c:v>
                </c:pt>
                <c:pt idx="9">
                  <c:v>Plzeňský kraj</c:v>
                </c:pt>
                <c:pt idx="10">
                  <c:v>Středočeský kraj</c:v>
                </c:pt>
                <c:pt idx="11">
                  <c:v>Královéhradecký kraj</c:v>
                </c:pt>
                <c:pt idx="12">
                  <c:v>Olomoucký kraj</c:v>
                </c:pt>
                <c:pt idx="13">
                  <c:v>Kraj Vysočina</c:v>
                </c:pt>
              </c:strCache>
            </c:strRef>
          </c:cat>
          <c:val>
            <c:numRef>
              <c:f>Sheet1!$B$2:$B$15</c:f>
              <c:numCache>
                <c:formatCode>General</c:formatCode>
                <c:ptCount val="14"/>
                <c:pt idx="0">
                  <c:v>42.5</c:v>
                </c:pt>
                <c:pt idx="1">
                  <c:v>35.333333333333336</c:v>
                </c:pt>
                <c:pt idx="2">
                  <c:v>31.75</c:v>
                </c:pt>
                <c:pt idx="3">
                  <c:v>27.75</c:v>
                </c:pt>
                <c:pt idx="4">
                  <c:v>22.666666666666668</c:v>
                </c:pt>
                <c:pt idx="5">
                  <c:v>21.727272727272727</c:v>
                </c:pt>
                <c:pt idx="6">
                  <c:v>20.5</c:v>
                </c:pt>
                <c:pt idx="7">
                  <c:v>20.333333333333332</c:v>
                </c:pt>
                <c:pt idx="8">
                  <c:v>16.875</c:v>
                </c:pt>
                <c:pt idx="9">
                  <c:v>16</c:v>
                </c:pt>
                <c:pt idx="10">
                  <c:v>15.2</c:v>
                </c:pt>
                <c:pt idx="11">
                  <c:v>14.666666666666666</c:v>
                </c:pt>
                <c:pt idx="12">
                  <c:v>12.666666666666666</c:v>
                </c:pt>
                <c:pt idx="13">
                  <c:v>12.4</c:v>
                </c:pt>
              </c:numCache>
            </c:numRef>
          </c:val>
          <c:extLst>
            <c:ext xmlns:c16="http://schemas.microsoft.com/office/drawing/2014/chart" uri="{C3380CC4-5D6E-409C-BE32-E72D297353CC}">
              <c16:uniqueId val="{00000000-8CD5-4B00-BF0A-25604D019E54}"/>
            </c:ext>
          </c:extLst>
        </c:ser>
        <c:dLbls>
          <c:showLegendKey val="0"/>
          <c:showVal val="0"/>
          <c:showCatName val="0"/>
          <c:showSerName val="0"/>
          <c:showPercent val="0"/>
          <c:showBubbleSize val="0"/>
        </c:dLbls>
        <c:gapWidth val="100"/>
        <c:overlap val="100"/>
        <c:axId val="328231464"/>
        <c:axId val="328226368"/>
      </c:barChart>
      <c:catAx>
        <c:axId val="328231464"/>
        <c:scaling>
          <c:orientation val="minMax"/>
        </c:scaling>
        <c:delete val="0"/>
        <c:axPos val="b"/>
        <c:title>
          <c:tx>
            <c:rich>
              <a:bodyPr/>
              <a:lstStyle/>
              <a:p>
                <a:pPr>
                  <a:defRPr>
                    <a:solidFill>
                      <a:schemeClr val="tx1"/>
                    </a:solidFill>
                  </a:defRPr>
                </a:pPr>
                <a:r>
                  <a:rPr lang="cs-CZ" b="0" dirty="0">
                    <a:solidFill>
                      <a:schemeClr val="tx1"/>
                    </a:solidFill>
                  </a:rPr>
                  <a:t>Kraj</a:t>
                </a:r>
              </a:p>
            </c:rich>
          </c:tx>
          <c:layout>
            <c:manualLayout>
              <c:xMode val="edge"/>
              <c:yMode val="edge"/>
              <c:x val="0.92035765135750458"/>
              <c:y val="0.86884454099687991"/>
            </c:manualLayout>
          </c:layout>
          <c:overlay val="0"/>
        </c:title>
        <c:numFmt formatCode="General" sourceLinked="1"/>
        <c:majorTickMark val="out"/>
        <c:minorTickMark val="none"/>
        <c:tickLblPos val="nextTo"/>
        <c:spPr>
          <a:ln w="3163">
            <a:solidFill>
              <a:schemeClr val="tx1"/>
            </a:solidFill>
            <a:prstDash val="solid"/>
          </a:ln>
        </c:spPr>
        <c:txPr>
          <a:bodyPr rot="-2700000" vert="horz"/>
          <a:lstStyle/>
          <a:p>
            <a:pPr>
              <a:defRPr sz="900">
                <a:solidFill>
                  <a:schemeClr val="tx1"/>
                </a:solidFill>
              </a:defRPr>
            </a:pPr>
            <a:endParaRPr lang="cs-CZ"/>
          </a:p>
        </c:txPr>
        <c:crossAx val="328226368"/>
        <c:crosses val="autoZero"/>
        <c:auto val="1"/>
        <c:lblAlgn val="ctr"/>
        <c:lblOffset val="240"/>
        <c:tickLblSkip val="1"/>
        <c:tickMarkSkip val="1"/>
        <c:noMultiLvlLbl val="0"/>
      </c:catAx>
      <c:valAx>
        <c:axId val="328226368"/>
        <c:scaling>
          <c:orientation val="minMax"/>
          <c:max val="70"/>
        </c:scaling>
        <c:delete val="0"/>
        <c:axPos val="l"/>
        <c:title>
          <c:tx>
            <c:rich>
              <a:bodyPr/>
              <a:lstStyle/>
              <a:p>
                <a:pPr>
                  <a:defRPr>
                    <a:solidFill>
                      <a:schemeClr val="tx1"/>
                    </a:solidFill>
                  </a:defRPr>
                </a:pPr>
                <a:r>
                  <a:rPr lang="cs-CZ" b="0" dirty="0">
                    <a:solidFill>
                      <a:schemeClr val="tx1"/>
                    </a:solidFill>
                  </a:rPr>
                  <a:t>Průměrná objednávací doba v regionu ve dnech</a:t>
                </a:r>
              </a:p>
            </c:rich>
          </c:tx>
          <c:layout>
            <c:manualLayout>
              <c:xMode val="edge"/>
              <c:yMode val="edge"/>
              <c:x val="1.4001719746558762E-2"/>
              <c:y val="2.5085105575116472E-2"/>
            </c:manualLayout>
          </c:layout>
          <c:overlay val="0"/>
        </c:title>
        <c:numFmt formatCode="#,##0" sourceLinked="0"/>
        <c:majorTickMark val="out"/>
        <c:minorTickMark val="none"/>
        <c:tickLblPos val="nextTo"/>
        <c:spPr>
          <a:ln w="3163">
            <a:solidFill>
              <a:schemeClr val="tx1"/>
            </a:solidFill>
            <a:prstDash val="solid"/>
          </a:ln>
        </c:spPr>
        <c:txPr>
          <a:bodyPr rot="0" vert="horz"/>
          <a:lstStyle/>
          <a:p>
            <a:pPr>
              <a:defRPr/>
            </a:pPr>
            <a:endParaRPr lang="cs-CZ"/>
          </a:p>
        </c:txPr>
        <c:crossAx val="328231464"/>
        <c:crosses val="autoZero"/>
        <c:crossBetween val="between"/>
        <c:minorUnit val="2"/>
      </c:valAx>
      <c:spPr>
        <a:noFill/>
        <a:ln w="25400">
          <a:noFill/>
        </a:ln>
      </c:spPr>
    </c:plotArea>
    <c:plotVisOnly val="1"/>
    <c:dispBlanksAs val="gap"/>
    <c:showDLblsOverMax val="0"/>
  </c:chart>
  <c:spPr>
    <a:noFill/>
    <a:ln>
      <a:noFill/>
    </a:ln>
  </c:spPr>
  <c:txPr>
    <a:bodyPr/>
    <a:lstStyle/>
    <a:p>
      <a:pPr algn="ctr">
        <a:defRPr lang="en-US" sz="1197" b="1" i="0" u="none" strike="noStrike" kern="1200" baseline="0">
          <a:solidFill>
            <a:schemeClr val="tx1"/>
          </a:solidFill>
          <a:latin typeface="+mn-lt"/>
          <a:ea typeface="+mn-ea"/>
          <a:cs typeface="+mn-cs"/>
        </a:defRPr>
      </a:pPr>
      <a:endParaRPr lang="cs-CZ"/>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90579C-6DE3-496B-9D80-7999EE5E9C1C}" type="doc">
      <dgm:prSet loTypeId="urn:microsoft.com/office/officeart/2005/8/layout/bProcess3" loCatId="process" qsTypeId="urn:microsoft.com/office/officeart/2005/8/quickstyle/simple1" qsCatId="simple" csTypeId="urn:microsoft.com/office/officeart/2005/8/colors/accent1_3" csCatId="accent1" phldr="1"/>
      <dgm:spPr/>
    </dgm:pt>
    <dgm:pt modelId="{E6665852-FD37-421B-AF43-6540533BBEF2}">
      <dgm:prSet phldrT="[Text]"/>
      <dgm:spPr>
        <a:xfrm>
          <a:off x="1737" y="254737"/>
          <a:ext cx="1861660" cy="1116996"/>
        </a:xfrm>
        <a:prstGeom prst="rect">
          <a:avLst/>
        </a:prstGeom>
        <a:solidFill>
          <a:srgbClr val="FFCC66"/>
        </a:solidFill>
        <a:ln w="12700" cap="flat" cmpd="sng" algn="ctr">
          <a:solidFill>
            <a:srgbClr val="FFFFFF">
              <a:hueOff val="0"/>
              <a:satOff val="0"/>
              <a:lumOff val="0"/>
              <a:alphaOff val="0"/>
            </a:srgbClr>
          </a:solidFill>
          <a:prstDash val="solid"/>
          <a:miter lim="800000"/>
        </a:ln>
        <a:effectLst/>
      </dgm:spPr>
      <dgm:t>
        <a:bodyPr/>
        <a:lstStyle/>
        <a:p>
          <a:pPr>
            <a:buNone/>
          </a:pPr>
          <a:r>
            <a:rPr lang="cs-CZ" b="1">
              <a:solidFill>
                <a:srgbClr val="44546A"/>
              </a:solidFill>
              <a:latin typeface="Arial" panose="020B0604020202020204"/>
              <a:ea typeface="+mn-ea"/>
              <a:cs typeface="+mn-cs"/>
            </a:rPr>
            <a:t>Asymptomatický muž </a:t>
          </a:r>
        </a:p>
        <a:p>
          <a:pPr rtl="0">
            <a:buNone/>
          </a:pPr>
          <a:r>
            <a:rPr lang="cs-CZ" b="1">
              <a:solidFill>
                <a:srgbClr val="44546A"/>
              </a:solidFill>
              <a:latin typeface="Arial" panose="020B0604020202020204"/>
              <a:ea typeface="+mn-ea"/>
              <a:cs typeface="+mn-cs"/>
            </a:rPr>
            <a:t>50-69 let včetně</a:t>
          </a:r>
        </a:p>
      </dgm:t>
    </dgm:pt>
    <dgm:pt modelId="{D19F9ABC-50A2-4E1F-A119-00B678918B3B}" type="parTrans" cxnId="{93C744B7-3559-452F-950A-CFBB3B9673D9}">
      <dgm:prSet/>
      <dgm:spPr/>
      <dgm:t>
        <a:bodyPr/>
        <a:lstStyle/>
        <a:p>
          <a:endParaRPr lang="cs-CZ"/>
        </a:p>
      </dgm:t>
    </dgm:pt>
    <dgm:pt modelId="{445A8B4E-9067-4781-8F3B-D81D9C9D89A9}" type="sibTrans" cxnId="{93C744B7-3559-452F-950A-CFBB3B9673D9}">
      <dgm:prSet/>
      <dgm:spPr>
        <a:xfrm>
          <a:off x="1861598" y="767515"/>
          <a:ext cx="397581" cy="91440"/>
        </a:xfrm>
        <a:custGeom>
          <a:avLst/>
          <a:gdLst/>
          <a:ahLst/>
          <a:cxnLst/>
          <a:rect l="0" t="0" r="0" b="0"/>
          <a:pathLst>
            <a:path>
              <a:moveTo>
                <a:pt x="0" y="45720"/>
              </a:moveTo>
              <a:lnTo>
                <a:pt x="397581" y="45720"/>
              </a:lnTo>
            </a:path>
          </a:pathLst>
        </a:custGeom>
        <a:noFill/>
        <a:ln w="6350" cap="flat" cmpd="sng" algn="ctr">
          <a:solidFill>
            <a:srgbClr val="2C2F79">
              <a:shade val="90000"/>
              <a:hueOff val="0"/>
              <a:satOff val="0"/>
              <a:lumOff val="0"/>
              <a:alphaOff val="0"/>
            </a:srgbClr>
          </a:solidFill>
          <a:prstDash val="solid"/>
          <a:miter lim="800000"/>
          <a:tailEnd type="arrow"/>
        </a:ln>
        <a:effectLst/>
      </dgm:spPr>
      <dgm:t>
        <a:bodyPr/>
        <a:lstStyle/>
        <a:p>
          <a:pPr>
            <a:buNone/>
          </a:pPr>
          <a:endParaRPr lang="cs-CZ">
            <a:solidFill>
              <a:srgbClr val="000000">
                <a:hueOff val="0"/>
                <a:satOff val="0"/>
                <a:lumOff val="0"/>
                <a:alphaOff val="0"/>
              </a:srgbClr>
            </a:solidFill>
            <a:latin typeface="Arial" panose="020B0604020202020204"/>
            <a:ea typeface="+mn-ea"/>
            <a:cs typeface="+mn-cs"/>
          </a:endParaRPr>
        </a:p>
      </dgm:t>
    </dgm:pt>
    <dgm:pt modelId="{4215C785-0A6C-4C19-B016-204B60A5D76E}">
      <dgm:prSet phldrT="[Text]"/>
      <dgm:spPr>
        <a:xfrm>
          <a:off x="2291580" y="254737"/>
          <a:ext cx="1861660" cy="1116996"/>
        </a:xfrm>
        <a:prstGeom prst="rect">
          <a:avLst/>
        </a:prstGeom>
        <a:solidFill>
          <a:srgbClr val="2C2F79">
            <a:shade val="80000"/>
            <a:hueOff val="10512"/>
            <a:satOff val="-5781"/>
            <a:lumOff val="5911"/>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cs-CZ">
              <a:solidFill>
                <a:srgbClr val="FFFFFF"/>
              </a:solidFill>
              <a:latin typeface="Arial" panose="020B0604020202020204"/>
              <a:ea typeface="+mn-ea"/>
              <a:cs typeface="+mn-cs"/>
            </a:rPr>
            <a:t>Praktický lékař / Urolog</a:t>
          </a:r>
        </a:p>
      </dgm:t>
    </dgm:pt>
    <dgm:pt modelId="{101F447D-0F8C-4317-B60B-827AF2B5B38D}" type="parTrans" cxnId="{D4194AA3-EB8C-4D79-B5EF-017D01263F90}">
      <dgm:prSet/>
      <dgm:spPr/>
      <dgm:t>
        <a:bodyPr/>
        <a:lstStyle/>
        <a:p>
          <a:endParaRPr lang="cs-CZ"/>
        </a:p>
      </dgm:t>
    </dgm:pt>
    <dgm:pt modelId="{661752A9-8E78-420D-BD7A-0B85617E044E}" type="sibTrans" cxnId="{D4194AA3-EB8C-4D79-B5EF-017D01263F90}">
      <dgm:prSet/>
      <dgm:spPr>
        <a:xfrm>
          <a:off x="4151441" y="767515"/>
          <a:ext cx="397581" cy="91440"/>
        </a:xfrm>
        <a:custGeom>
          <a:avLst/>
          <a:gdLst/>
          <a:ahLst/>
          <a:cxnLst/>
          <a:rect l="0" t="0" r="0" b="0"/>
          <a:pathLst>
            <a:path>
              <a:moveTo>
                <a:pt x="0" y="45720"/>
              </a:moveTo>
              <a:lnTo>
                <a:pt x="397581" y="45720"/>
              </a:lnTo>
            </a:path>
          </a:pathLst>
        </a:custGeom>
        <a:noFill/>
        <a:ln w="6350" cap="flat" cmpd="sng" algn="ctr">
          <a:solidFill>
            <a:srgbClr val="2C2F79">
              <a:shade val="90000"/>
              <a:hueOff val="12672"/>
              <a:satOff val="-6851"/>
              <a:lumOff val="6746"/>
              <a:alphaOff val="0"/>
            </a:srgbClr>
          </a:solidFill>
          <a:prstDash val="solid"/>
          <a:miter lim="800000"/>
          <a:tailEnd type="arrow"/>
        </a:ln>
        <a:effectLst/>
      </dgm:spPr>
      <dgm:t>
        <a:bodyPr/>
        <a:lstStyle/>
        <a:p>
          <a:pPr>
            <a:buNone/>
          </a:pPr>
          <a:endParaRPr lang="cs-CZ">
            <a:solidFill>
              <a:srgbClr val="000000">
                <a:hueOff val="0"/>
                <a:satOff val="0"/>
                <a:lumOff val="0"/>
                <a:alphaOff val="0"/>
              </a:srgbClr>
            </a:solidFill>
            <a:latin typeface="Arial" panose="020B0604020202020204"/>
            <a:ea typeface="+mn-ea"/>
            <a:cs typeface="+mn-cs"/>
          </a:endParaRPr>
        </a:p>
      </dgm:t>
    </dgm:pt>
    <dgm:pt modelId="{8BFC8821-038E-42D1-946A-6E37AE95F09F}">
      <dgm:prSet phldrT="[Text]"/>
      <dgm:spPr>
        <a:xfrm>
          <a:off x="4581423" y="254737"/>
          <a:ext cx="1861660" cy="1116996"/>
        </a:xfrm>
        <a:prstGeom prst="rect">
          <a:avLst/>
        </a:prstGeom>
        <a:solidFill>
          <a:srgbClr val="2C2F79">
            <a:shade val="80000"/>
            <a:hueOff val="21025"/>
            <a:satOff val="-11561"/>
            <a:lumOff val="11822"/>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cs-CZ">
              <a:solidFill>
                <a:srgbClr val="FFFFFF"/>
              </a:solidFill>
              <a:latin typeface="Arial" panose="020B0604020202020204"/>
              <a:ea typeface="+mn-ea"/>
              <a:cs typeface="+mn-cs"/>
            </a:rPr>
            <a:t>Vyšetření PSA</a:t>
          </a:r>
        </a:p>
      </dgm:t>
    </dgm:pt>
    <dgm:pt modelId="{849D5AC2-DD2E-4FC5-A118-D0CED747C351}" type="parTrans" cxnId="{9BFACCA4-6F63-4163-A82C-D5551EDE98E3}">
      <dgm:prSet/>
      <dgm:spPr/>
      <dgm:t>
        <a:bodyPr/>
        <a:lstStyle/>
        <a:p>
          <a:endParaRPr lang="cs-CZ"/>
        </a:p>
      </dgm:t>
    </dgm:pt>
    <dgm:pt modelId="{89B8F45C-3E4B-41E6-8633-173301D31230}" type="sibTrans" cxnId="{9BFACCA4-6F63-4163-A82C-D5551EDE98E3}">
      <dgm:prSet/>
      <dgm:spPr>
        <a:xfrm>
          <a:off x="6441284" y="767515"/>
          <a:ext cx="397581" cy="91440"/>
        </a:xfrm>
        <a:custGeom>
          <a:avLst/>
          <a:gdLst/>
          <a:ahLst/>
          <a:cxnLst/>
          <a:rect l="0" t="0" r="0" b="0"/>
          <a:pathLst>
            <a:path>
              <a:moveTo>
                <a:pt x="0" y="45720"/>
              </a:moveTo>
              <a:lnTo>
                <a:pt x="397581" y="45720"/>
              </a:lnTo>
            </a:path>
          </a:pathLst>
        </a:custGeom>
        <a:noFill/>
        <a:ln w="6350" cap="flat" cmpd="sng" algn="ctr">
          <a:solidFill>
            <a:srgbClr val="2C2F79">
              <a:shade val="90000"/>
              <a:hueOff val="25344"/>
              <a:satOff val="-13702"/>
              <a:lumOff val="13493"/>
              <a:alphaOff val="0"/>
            </a:srgbClr>
          </a:solidFill>
          <a:prstDash val="solid"/>
          <a:miter lim="800000"/>
          <a:tailEnd type="arrow"/>
        </a:ln>
        <a:effectLst/>
      </dgm:spPr>
      <dgm:t>
        <a:bodyPr/>
        <a:lstStyle/>
        <a:p>
          <a:pPr>
            <a:buNone/>
          </a:pPr>
          <a:endParaRPr lang="cs-CZ">
            <a:solidFill>
              <a:srgbClr val="000000">
                <a:hueOff val="0"/>
                <a:satOff val="0"/>
                <a:lumOff val="0"/>
                <a:alphaOff val="0"/>
              </a:srgbClr>
            </a:solidFill>
            <a:latin typeface="Arial" panose="020B0604020202020204"/>
            <a:ea typeface="+mn-ea"/>
            <a:cs typeface="+mn-cs"/>
          </a:endParaRPr>
        </a:p>
      </dgm:t>
    </dgm:pt>
    <dgm:pt modelId="{8B711999-5405-4D46-AE38-2726C21A2C55}">
      <dgm:prSet/>
      <dgm:spPr>
        <a:xfrm>
          <a:off x="6871266" y="254737"/>
          <a:ext cx="1861660" cy="1116996"/>
        </a:xfrm>
        <a:prstGeom prst="rect">
          <a:avLst/>
        </a:prstGeom>
        <a:solidFill>
          <a:srgbClr val="2C2F79">
            <a:shade val="80000"/>
            <a:hueOff val="31537"/>
            <a:satOff val="-17342"/>
            <a:lumOff val="17734"/>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cs-CZ">
              <a:solidFill>
                <a:srgbClr val="FFFFFF"/>
              </a:solidFill>
              <a:latin typeface="Arial" panose="020B0604020202020204"/>
              <a:ea typeface="+mn-ea"/>
              <a:cs typeface="+mn-cs"/>
            </a:rPr>
            <a:t>Komplexní vyšetření urologem</a:t>
          </a:r>
        </a:p>
      </dgm:t>
    </dgm:pt>
    <dgm:pt modelId="{B3BC756D-5B95-4C32-A0E3-158B3247197D}" type="parTrans" cxnId="{EFC587D7-D98E-4715-851A-76701440D65F}">
      <dgm:prSet/>
      <dgm:spPr/>
      <dgm:t>
        <a:bodyPr/>
        <a:lstStyle/>
        <a:p>
          <a:endParaRPr lang="cs-CZ"/>
        </a:p>
      </dgm:t>
    </dgm:pt>
    <dgm:pt modelId="{6E3220C2-E078-4ACF-B98D-D786DD701815}" type="sibTrans" cxnId="{EFC587D7-D98E-4715-851A-76701440D65F}">
      <dgm:prSet/>
      <dgm:spPr>
        <a:xfrm>
          <a:off x="932568" y="1369933"/>
          <a:ext cx="6869528" cy="397581"/>
        </a:xfrm>
        <a:custGeom>
          <a:avLst/>
          <a:gdLst/>
          <a:ahLst/>
          <a:cxnLst/>
          <a:rect l="0" t="0" r="0" b="0"/>
          <a:pathLst>
            <a:path>
              <a:moveTo>
                <a:pt x="6869528" y="0"/>
              </a:moveTo>
              <a:lnTo>
                <a:pt x="6869528" y="215890"/>
              </a:lnTo>
              <a:lnTo>
                <a:pt x="0" y="215890"/>
              </a:lnTo>
              <a:lnTo>
                <a:pt x="0" y="397581"/>
              </a:lnTo>
            </a:path>
          </a:pathLst>
        </a:custGeom>
        <a:noFill/>
        <a:ln w="6350" cap="flat" cmpd="sng" algn="ctr">
          <a:solidFill>
            <a:srgbClr val="2C2F79">
              <a:shade val="90000"/>
              <a:hueOff val="38017"/>
              <a:satOff val="-20554"/>
              <a:lumOff val="20239"/>
              <a:alphaOff val="0"/>
            </a:srgbClr>
          </a:solidFill>
          <a:prstDash val="solid"/>
          <a:miter lim="800000"/>
          <a:tailEnd type="arrow"/>
        </a:ln>
        <a:effectLst/>
      </dgm:spPr>
      <dgm:t>
        <a:bodyPr/>
        <a:lstStyle/>
        <a:p>
          <a:pPr>
            <a:buNone/>
          </a:pPr>
          <a:endParaRPr lang="cs-CZ">
            <a:solidFill>
              <a:srgbClr val="000000">
                <a:hueOff val="0"/>
                <a:satOff val="0"/>
                <a:lumOff val="0"/>
                <a:alphaOff val="0"/>
              </a:srgbClr>
            </a:solidFill>
            <a:latin typeface="Arial" panose="020B0604020202020204"/>
            <a:ea typeface="+mn-ea"/>
            <a:cs typeface="+mn-cs"/>
          </a:endParaRPr>
        </a:p>
      </dgm:t>
    </dgm:pt>
    <dgm:pt modelId="{AA7A61D8-B7C3-4A05-BD70-62F59D17D7F9}">
      <dgm:prSet/>
      <dgm:spPr>
        <a:xfrm>
          <a:off x="1737" y="1799915"/>
          <a:ext cx="1861660" cy="1116996"/>
        </a:xfrm>
        <a:prstGeom prst="rect">
          <a:avLst/>
        </a:prstGeom>
        <a:solidFill>
          <a:srgbClr val="2C2F79">
            <a:shade val="80000"/>
            <a:hueOff val="42050"/>
            <a:satOff val="-23123"/>
            <a:lumOff val="23645"/>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cs-CZ">
              <a:solidFill>
                <a:srgbClr val="FFFFFF"/>
              </a:solidFill>
              <a:latin typeface="Arial" panose="020B0604020202020204"/>
              <a:ea typeface="+mn-ea"/>
              <a:cs typeface="+mn-cs"/>
            </a:rPr>
            <a:t>Vyšetření MRI</a:t>
          </a:r>
        </a:p>
      </dgm:t>
    </dgm:pt>
    <dgm:pt modelId="{A81BAD6C-BC9E-4D03-946E-B1B7B8AF8997}" type="parTrans" cxnId="{DBBA3BCB-4EE9-4C1C-B748-3E8CA801962A}">
      <dgm:prSet/>
      <dgm:spPr/>
      <dgm:t>
        <a:bodyPr/>
        <a:lstStyle/>
        <a:p>
          <a:endParaRPr lang="cs-CZ"/>
        </a:p>
      </dgm:t>
    </dgm:pt>
    <dgm:pt modelId="{D466C713-83B0-4FE8-8A98-013DCCFD7018}" type="sibTrans" cxnId="{DBBA3BCB-4EE9-4C1C-B748-3E8CA801962A}">
      <dgm:prSet/>
      <dgm:spPr>
        <a:xfrm>
          <a:off x="1861598" y="2312693"/>
          <a:ext cx="397581" cy="91440"/>
        </a:xfrm>
        <a:custGeom>
          <a:avLst/>
          <a:gdLst/>
          <a:ahLst/>
          <a:cxnLst/>
          <a:rect l="0" t="0" r="0" b="0"/>
          <a:pathLst>
            <a:path>
              <a:moveTo>
                <a:pt x="0" y="45720"/>
              </a:moveTo>
              <a:lnTo>
                <a:pt x="397581" y="45720"/>
              </a:lnTo>
            </a:path>
          </a:pathLst>
        </a:custGeom>
        <a:noFill/>
        <a:ln w="6350" cap="flat" cmpd="sng" algn="ctr">
          <a:solidFill>
            <a:srgbClr val="2C2F79">
              <a:shade val="90000"/>
              <a:hueOff val="50689"/>
              <a:satOff val="-27405"/>
              <a:lumOff val="26986"/>
              <a:alphaOff val="0"/>
            </a:srgbClr>
          </a:solidFill>
          <a:prstDash val="solid"/>
          <a:miter lim="800000"/>
          <a:tailEnd type="arrow"/>
        </a:ln>
        <a:effectLst/>
      </dgm:spPr>
      <dgm:t>
        <a:bodyPr/>
        <a:lstStyle/>
        <a:p>
          <a:pPr>
            <a:buNone/>
          </a:pPr>
          <a:endParaRPr lang="cs-CZ">
            <a:solidFill>
              <a:srgbClr val="000000">
                <a:hueOff val="0"/>
                <a:satOff val="0"/>
                <a:lumOff val="0"/>
                <a:alphaOff val="0"/>
              </a:srgbClr>
            </a:solidFill>
            <a:latin typeface="Arial" panose="020B0604020202020204"/>
            <a:ea typeface="+mn-ea"/>
            <a:cs typeface="+mn-cs"/>
          </a:endParaRPr>
        </a:p>
      </dgm:t>
    </dgm:pt>
    <dgm:pt modelId="{731D07E6-6162-41FD-851F-DA6018E7614C}">
      <dgm:prSet/>
      <dgm:spPr>
        <a:xfrm>
          <a:off x="2291580" y="1799915"/>
          <a:ext cx="1861660" cy="1116996"/>
        </a:xfrm>
        <a:prstGeom prst="rect">
          <a:avLst/>
        </a:prstGeom>
        <a:solidFill>
          <a:srgbClr val="2C2F79">
            <a:shade val="80000"/>
            <a:hueOff val="52562"/>
            <a:satOff val="-28903"/>
            <a:lumOff val="29556"/>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cs-CZ">
              <a:solidFill>
                <a:srgbClr val="FFFFFF"/>
              </a:solidFill>
              <a:latin typeface="Arial" panose="020B0604020202020204"/>
              <a:ea typeface="+mn-ea"/>
              <a:cs typeface="+mn-cs"/>
            </a:rPr>
            <a:t>Fúzní biopsie s navigací</a:t>
          </a:r>
        </a:p>
      </dgm:t>
    </dgm:pt>
    <dgm:pt modelId="{6AAE6DC3-A98A-4015-9936-6BEE4764B5A0}" type="parTrans" cxnId="{37A1121E-5552-49F7-829E-B75963EBB507}">
      <dgm:prSet/>
      <dgm:spPr/>
      <dgm:t>
        <a:bodyPr/>
        <a:lstStyle/>
        <a:p>
          <a:endParaRPr lang="cs-CZ"/>
        </a:p>
      </dgm:t>
    </dgm:pt>
    <dgm:pt modelId="{E7CBB333-6F79-48AE-98E0-2A721A3D36B5}" type="sibTrans" cxnId="{37A1121E-5552-49F7-829E-B75963EBB507}">
      <dgm:prSet/>
      <dgm:spPr>
        <a:xfrm>
          <a:off x="4151441" y="2312693"/>
          <a:ext cx="397581" cy="91440"/>
        </a:xfrm>
        <a:custGeom>
          <a:avLst/>
          <a:gdLst/>
          <a:ahLst/>
          <a:cxnLst/>
          <a:rect l="0" t="0" r="0" b="0"/>
          <a:pathLst>
            <a:path>
              <a:moveTo>
                <a:pt x="0" y="45720"/>
              </a:moveTo>
              <a:lnTo>
                <a:pt x="397581" y="45720"/>
              </a:lnTo>
            </a:path>
          </a:pathLst>
        </a:custGeom>
        <a:noFill/>
        <a:ln w="6350" cap="flat" cmpd="sng" algn="ctr">
          <a:solidFill>
            <a:srgbClr val="2C2F79">
              <a:shade val="90000"/>
              <a:hueOff val="63361"/>
              <a:satOff val="-34256"/>
              <a:lumOff val="33732"/>
              <a:alphaOff val="0"/>
            </a:srgbClr>
          </a:solidFill>
          <a:prstDash val="solid"/>
          <a:miter lim="800000"/>
          <a:tailEnd type="arrow"/>
        </a:ln>
        <a:effectLst/>
      </dgm:spPr>
      <dgm:t>
        <a:bodyPr/>
        <a:lstStyle/>
        <a:p>
          <a:pPr>
            <a:buNone/>
          </a:pPr>
          <a:endParaRPr lang="cs-CZ">
            <a:solidFill>
              <a:srgbClr val="000000">
                <a:hueOff val="0"/>
                <a:satOff val="0"/>
                <a:lumOff val="0"/>
                <a:alphaOff val="0"/>
              </a:srgbClr>
            </a:solidFill>
            <a:latin typeface="Arial" panose="020B0604020202020204"/>
            <a:ea typeface="+mn-ea"/>
            <a:cs typeface="+mn-cs"/>
          </a:endParaRPr>
        </a:p>
      </dgm:t>
    </dgm:pt>
    <dgm:pt modelId="{03A86DC4-651D-480B-99F7-46299F2DD2B4}">
      <dgm:prSet/>
      <dgm:spPr>
        <a:xfrm>
          <a:off x="4581423" y="1799915"/>
          <a:ext cx="1861660" cy="1116996"/>
        </a:xfrm>
        <a:prstGeom prst="rect">
          <a:avLst/>
        </a:prstGeom>
        <a:solidFill>
          <a:srgbClr val="2C2F79">
            <a:shade val="80000"/>
            <a:hueOff val="63074"/>
            <a:satOff val="-34684"/>
            <a:lumOff val="35467"/>
            <a:alphaOff val="0"/>
          </a:srgbClr>
        </a:solidFill>
        <a:ln w="12700" cap="flat" cmpd="sng" algn="ctr">
          <a:solidFill>
            <a:srgbClr val="FFFFFF">
              <a:hueOff val="0"/>
              <a:satOff val="0"/>
              <a:lumOff val="0"/>
              <a:alphaOff val="0"/>
            </a:srgbClr>
          </a:solidFill>
          <a:prstDash val="solid"/>
          <a:miter lim="800000"/>
        </a:ln>
        <a:effectLst/>
      </dgm:spPr>
      <dgm:t>
        <a:bodyPr/>
        <a:lstStyle/>
        <a:p>
          <a:pPr>
            <a:buNone/>
          </a:pPr>
          <a:r>
            <a:rPr lang="cs-CZ">
              <a:solidFill>
                <a:srgbClr val="FFFFFF"/>
              </a:solidFill>
              <a:latin typeface="Arial" panose="020B0604020202020204"/>
              <a:ea typeface="+mn-ea"/>
              <a:cs typeface="+mn-cs"/>
            </a:rPr>
            <a:t>Multidisciplinární léčba zhoubného nádoru</a:t>
          </a:r>
        </a:p>
      </dgm:t>
    </dgm:pt>
    <dgm:pt modelId="{3EC3EA64-A869-4868-8DA4-093A18445927}" type="parTrans" cxnId="{A89D25C9-1EB8-40D7-8161-159033A1EDEC}">
      <dgm:prSet/>
      <dgm:spPr/>
      <dgm:t>
        <a:bodyPr/>
        <a:lstStyle/>
        <a:p>
          <a:endParaRPr lang="cs-CZ"/>
        </a:p>
      </dgm:t>
    </dgm:pt>
    <dgm:pt modelId="{DF9004D0-B161-4F73-95EE-A5C949CBA187}" type="sibTrans" cxnId="{A89D25C9-1EB8-40D7-8161-159033A1EDEC}">
      <dgm:prSet/>
      <dgm:spPr/>
      <dgm:t>
        <a:bodyPr/>
        <a:lstStyle/>
        <a:p>
          <a:endParaRPr lang="cs-CZ"/>
        </a:p>
      </dgm:t>
    </dgm:pt>
    <dgm:pt modelId="{D8F0D886-AF0D-432E-98C2-B4E58E357940}" type="pres">
      <dgm:prSet presAssocID="{6A90579C-6DE3-496B-9D80-7999EE5E9C1C}" presName="Name0" presStyleCnt="0">
        <dgm:presLayoutVars>
          <dgm:dir/>
          <dgm:resizeHandles val="exact"/>
        </dgm:presLayoutVars>
      </dgm:prSet>
      <dgm:spPr/>
    </dgm:pt>
    <dgm:pt modelId="{64982983-02E1-46F6-A1D8-265EAC92BDD4}" type="pres">
      <dgm:prSet presAssocID="{E6665852-FD37-421B-AF43-6540533BBEF2}" presName="node" presStyleLbl="node1" presStyleIdx="0" presStyleCnt="7">
        <dgm:presLayoutVars>
          <dgm:bulletEnabled val="1"/>
        </dgm:presLayoutVars>
      </dgm:prSet>
      <dgm:spPr/>
    </dgm:pt>
    <dgm:pt modelId="{2E68BAE9-DE98-4638-8CD8-A4654E217F8D}" type="pres">
      <dgm:prSet presAssocID="{445A8B4E-9067-4781-8F3B-D81D9C9D89A9}" presName="sibTrans" presStyleLbl="sibTrans1D1" presStyleIdx="0" presStyleCnt="6"/>
      <dgm:spPr/>
    </dgm:pt>
    <dgm:pt modelId="{100DBD1C-3C8C-4A65-B776-71A4096EAC73}" type="pres">
      <dgm:prSet presAssocID="{445A8B4E-9067-4781-8F3B-D81D9C9D89A9}" presName="connectorText" presStyleLbl="sibTrans1D1" presStyleIdx="0" presStyleCnt="6"/>
      <dgm:spPr/>
    </dgm:pt>
    <dgm:pt modelId="{85F53AB3-70EB-4AD7-8E57-CE2419591BAC}" type="pres">
      <dgm:prSet presAssocID="{4215C785-0A6C-4C19-B016-204B60A5D76E}" presName="node" presStyleLbl="node1" presStyleIdx="1" presStyleCnt="7">
        <dgm:presLayoutVars>
          <dgm:bulletEnabled val="1"/>
        </dgm:presLayoutVars>
      </dgm:prSet>
      <dgm:spPr/>
    </dgm:pt>
    <dgm:pt modelId="{50D70200-6301-4DD6-A5B1-4E6CE10BA552}" type="pres">
      <dgm:prSet presAssocID="{661752A9-8E78-420D-BD7A-0B85617E044E}" presName="sibTrans" presStyleLbl="sibTrans1D1" presStyleIdx="1" presStyleCnt="6"/>
      <dgm:spPr/>
    </dgm:pt>
    <dgm:pt modelId="{0BC5A92B-66FD-4FD8-805C-1E578ABC1709}" type="pres">
      <dgm:prSet presAssocID="{661752A9-8E78-420D-BD7A-0B85617E044E}" presName="connectorText" presStyleLbl="sibTrans1D1" presStyleIdx="1" presStyleCnt="6"/>
      <dgm:spPr/>
    </dgm:pt>
    <dgm:pt modelId="{1F603E0C-E822-4337-8717-E3A3F6D74299}" type="pres">
      <dgm:prSet presAssocID="{8BFC8821-038E-42D1-946A-6E37AE95F09F}" presName="node" presStyleLbl="node1" presStyleIdx="2" presStyleCnt="7">
        <dgm:presLayoutVars>
          <dgm:bulletEnabled val="1"/>
        </dgm:presLayoutVars>
      </dgm:prSet>
      <dgm:spPr/>
    </dgm:pt>
    <dgm:pt modelId="{52D63CAF-C5A9-4B08-8B3D-E16E84E41CDA}" type="pres">
      <dgm:prSet presAssocID="{89B8F45C-3E4B-41E6-8633-173301D31230}" presName="sibTrans" presStyleLbl="sibTrans1D1" presStyleIdx="2" presStyleCnt="6"/>
      <dgm:spPr/>
    </dgm:pt>
    <dgm:pt modelId="{794E9295-25DE-4A3B-9690-ABCA311E16AD}" type="pres">
      <dgm:prSet presAssocID="{89B8F45C-3E4B-41E6-8633-173301D31230}" presName="connectorText" presStyleLbl="sibTrans1D1" presStyleIdx="2" presStyleCnt="6"/>
      <dgm:spPr/>
    </dgm:pt>
    <dgm:pt modelId="{505820DD-CE8F-4257-9223-C7E6F801DE6E}" type="pres">
      <dgm:prSet presAssocID="{8B711999-5405-4D46-AE38-2726C21A2C55}" presName="node" presStyleLbl="node1" presStyleIdx="3" presStyleCnt="7">
        <dgm:presLayoutVars>
          <dgm:bulletEnabled val="1"/>
        </dgm:presLayoutVars>
      </dgm:prSet>
      <dgm:spPr/>
    </dgm:pt>
    <dgm:pt modelId="{B0DA2A5F-73CB-4120-94DC-DBE652B5EB61}" type="pres">
      <dgm:prSet presAssocID="{6E3220C2-E078-4ACF-B98D-D786DD701815}" presName="sibTrans" presStyleLbl="sibTrans1D1" presStyleIdx="3" presStyleCnt="6"/>
      <dgm:spPr/>
    </dgm:pt>
    <dgm:pt modelId="{7F009E46-665C-4DC4-B162-FD240AA18AC1}" type="pres">
      <dgm:prSet presAssocID="{6E3220C2-E078-4ACF-B98D-D786DD701815}" presName="connectorText" presStyleLbl="sibTrans1D1" presStyleIdx="3" presStyleCnt="6"/>
      <dgm:spPr/>
    </dgm:pt>
    <dgm:pt modelId="{E3BCF90A-3738-4D55-9A36-4A4728CD45ED}" type="pres">
      <dgm:prSet presAssocID="{AA7A61D8-B7C3-4A05-BD70-62F59D17D7F9}" presName="node" presStyleLbl="node1" presStyleIdx="4" presStyleCnt="7">
        <dgm:presLayoutVars>
          <dgm:bulletEnabled val="1"/>
        </dgm:presLayoutVars>
      </dgm:prSet>
      <dgm:spPr/>
    </dgm:pt>
    <dgm:pt modelId="{CFAAD3C9-2D86-452A-A754-F39FC7EEFA32}" type="pres">
      <dgm:prSet presAssocID="{D466C713-83B0-4FE8-8A98-013DCCFD7018}" presName="sibTrans" presStyleLbl="sibTrans1D1" presStyleIdx="4" presStyleCnt="6"/>
      <dgm:spPr/>
    </dgm:pt>
    <dgm:pt modelId="{D471E1A7-998F-44C4-9A09-EEB5ECBEAEC1}" type="pres">
      <dgm:prSet presAssocID="{D466C713-83B0-4FE8-8A98-013DCCFD7018}" presName="connectorText" presStyleLbl="sibTrans1D1" presStyleIdx="4" presStyleCnt="6"/>
      <dgm:spPr/>
    </dgm:pt>
    <dgm:pt modelId="{188FAFF7-49A8-41BE-BA58-A99848DB5717}" type="pres">
      <dgm:prSet presAssocID="{731D07E6-6162-41FD-851F-DA6018E7614C}" presName="node" presStyleLbl="node1" presStyleIdx="5" presStyleCnt="7">
        <dgm:presLayoutVars>
          <dgm:bulletEnabled val="1"/>
        </dgm:presLayoutVars>
      </dgm:prSet>
      <dgm:spPr/>
    </dgm:pt>
    <dgm:pt modelId="{936EBAEE-01B2-44B2-9C06-040995543730}" type="pres">
      <dgm:prSet presAssocID="{E7CBB333-6F79-48AE-98E0-2A721A3D36B5}" presName="sibTrans" presStyleLbl="sibTrans1D1" presStyleIdx="5" presStyleCnt="6"/>
      <dgm:spPr/>
    </dgm:pt>
    <dgm:pt modelId="{0B1ECD26-8860-454F-B0C6-A558E31661E7}" type="pres">
      <dgm:prSet presAssocID="{E7CBB333-6F79-48AE-98E0-2A721A3D36B5}" presName="connectorText" presStyleLbl="sibTrans1D1" presStyleIdx="5" presStyleCnt="6"/>
      <dgm:spPr/>
    </dgm:pt>
    <dgm:pt modelId="{96FBDE07-2AB1-4226-B314-C2A0479A280D}" type="pres">
      <dgm:prSet presAssocID="{03A86DC4-651D-480B-99F7-46299F2DD2B4}" presName="node" presStyleLbl="node1" presStyleIdx="6" presStyleCnt="7">
        <dgm:presLayoutVars>
          <dgm:bulletEnabled val="1"/>
        </dgm:presLayoutVars>
      </dgm:prSet>
      <dgm:spPr/>
    </dgm:pt>
  </dgm:ptLst>
  <dgm:cxnLst>
    <dgm:cxn modelId="{D4B1050F-4727-45D7-9093-A38113C5452F}" type="presOf" srcId="{E7CBB333-6F79-48AE-98E0-2A721A3D36B5}" destId="{936EBAEE-01B2-44B2-9C06-040995543730}" srcOrd="0" destOrd="0" presId="urn:microsoft.com/office/officeart/2005/8/layout/bProcess3"/>
    <dgm:cxn modelId="{7F1EBB1C-C0AB-4370-936E-329294B99B91}" type="presOf" srcId="{731D07E6-6162-41FD-851F-DA6018E7614C}" destId="{188FAFF7-49A8-41BE-BA58-A99848DB5717}" srcOrd="0" destOrd="0" presId="urn:microsoft.com/office/officeart/2005/8/layout/bProcess3"/>
    <dgm:cxn modelId="{37A1121E-5552-49F7-829E-B75963EBB507}" srcId="{6A90579C-6DE3-496B-9D80-7999EE5E9C1C}" destId="{731D07E6-6162-41FD-851F-DA6018E7614C}" srcOrd="5" destOrd="0" parTransId="{6AAE6DC3-A98A-4015-9936-6BEE4764B5A0}" sibTransId="{E7CBB333-6F79-48AE-98E0-2A721A3D36B5}"/>
    <dgm:cxn modelId="{D140C622-8FB7-4C4C-850A-5BA2F8165EE1}" type="presOf" srcId="{E6665852-FD37-421B-AF43-6540533BBEF2}" destId="{64982983-02E1-46F6-A1D8-265EAC92BDD4}" srcOrd="0" destOrd="0" presId="urn:microsoft.com/office/officeart/2005/8/layout/bProcess3"/>
    <dgm:cxn modelId="{36BA9D24-96C6-4EF7-8B58-40209373A8B0}" type="presOf" srcId="{6E3220C2-E078-4ACF-B98D-D786DD701815}" destId="{7F009E46-665C-4DC4-B162-FD240AA18AC1}" srcOrd="1" destOrd="0" presId="urn:microsoft.com/office/officeart/2005/8/layout/bProcess3"/>
    <dgm:cxn modelId="{30119460-C853-4D07-A5F6-9E9DC2D51B7D}" type="presOf" srcId="{661752A9-8E78-420D-BD7A-0B85617E044E}" destId="{0BC5A92B-66FD-4FD8-805C-1E578ABC1709}" srcOrd="1" destOrd="0" presId="urn:microsoft.com/office/officeart/2005/8/layout/bProcess3"/>
    <dgm:cxn modelId="{1DBBFB6C-F232-4827-9E39-795D73B23525}" type="presOf" srcId="{03A86DC4-651D-480B-99F7-46299F2DD2B4}" destId="{96FBDE07-2AB1-4226-B314-C2A0479A280D}" srcOrd="0" destOrd="0" presId="urn:microsoft.com/office/officeart/2005/8/layout/bProcess3"/>
    <dgm:cxn modelId="{420FD17E-9D15-4043-B6D9-70C0D5FD3412}" type="presOf" srcId="{6E3220C2-E078-4ACF-B98D-D786DD701815}" destId="{B0DA2A5F-73CB-4120-94DC-DBE652B5EB61}" srcOrd="0" destOrd="0" presId="urn:microsoft.com/office/officeart/2005/8/layout/bProcess3"/>
    <dgm:cxn modelId="{07A4F682-1D19-40A1-A096-FD74C01088F5}" type="presOf" srcId="{8BFC8821-038E-42D1-946A-6E37AE95F09F}" destId="{1F603E0C-E822-4337-8717-E3A3F6D74299}" srcOrd="0" destOrd="0" presId="urn:microsoft.com/office/officeart/2005/8/layout/bProcess3"/>
    <dgm:cxn modelId="{78E1F39B-28FC-4B10-BB26-7089A944FF5C}" type="presOf" srcId="{445A8B4E-9067-4781-8F3B-D81D9C9D89A9}" destId="{2E68BAE9-DE98-4638-8CD8-A4654E217F8D}" srcOrd="0" destOrd="0" presId="urn:microsoft.com/office/officeart/2005/8/layout/bProcess3"/>
    <dgm:cxn modelId="{F451D19D-5159-458B-94C4-B59B71B47DEC}" type="presOf" srcId="{89B8F45C-3E4B-41E6-8633-173301D31230}" destId="{52D63CAF-C5A9-4B08-8B3D-E16E84E41CDA}" srcOrd="0" destOrd="0" presId="urn:microsoft.com/office/officeart/2005/8/layout/bProcess3"/>
    <dgm:cxn modelId="{D4194AA3-EB8C-4D79-B5EF-017D01263F90}" srcId="{6A90579C-6DE3-496B-9D80-7999EE5E9C1C}" destId="{4215C785-0A6C-4C19-B016-204B60A5D76E}" srcOrd="1" destOrd="0" parTransId="{101F447D-0F8C-4317-B60B-827AF2B5B38D}" sibTransId="{661752A9-8E78-420D-BD7A-0B85617E044E}"/>
    <dgm:cxn modelId="{9BFACCA4-6F63-4163-A82C-D5551EDE98E3}" srcId="{6A90579C-6DE3-496B-9D80-7999EE5E9C1C}" destId="{8BFC8821-038E-42D1-946A-6E37AE95F09F}" srcOrd="2" destOrd="0" parTransId="{849D5AC2-DD2E-4FC5-A118-D0CED747C351}" sibTransId="{89B8F45C-3E4B-41E6-8633-173301D31230}"/>
    <dgm:cxn modelId="{68F4E4AD-0B6E-4E2F-B727-3D9D1E0D9898}" type="presOf" srcId="{661752A9-8E78-420D-BD7A-0B85617E044E}" destId="{50D70200-6301-4DD6-A5B1-4E6CE10BA552}" srcOrd="0" destOrd="0" presId="urn:microsoft.com/office/officeart/2005/8/layout/bProcess3"/>
    <dgm:cxn modelId="{C1E57DB1-0AC5-42B0-802B-4ABCE25EB949}" type="presOf" srcId="{E7CBB333-6F79-48AE-98E0-2A721A3D36B5}" destId="{0B1ECD26-8860-454F-B0C6-A558E31661E7}" srcOrd="1" destOrd="0" presId="urn:microsoft.com/office/officeart/2005/8/layout/bProcess3"/>
    <dgm:cxn modelId="{C42E14B2-63BF-41C1-8E28-FB42E4574D37}" type="presOf" srcId="{445A8B4E-9067-4781-8F3B-D81D9C9D89A9}" destId="{100DBD1C-3C8C-4A65-B776-71A4096EAC73}" srcOrd="1" destOrd="0" presId="urn:microsoft.com/office/officeart/2005/8/layout/bProcess3"/>
    <dgm:cxn modelId="{93C744B7-3559-452F-950A-CFBB3B9673D9}" srcId="{6A90579C-6DE3-496B-9D80-7999EE5E9C1C}" destId="{E6665852-FD37-421B-AF43-6540533BBEF2}" srcOrd="0" destOrd="0" parTransId="{D19F9ABC-50A2-4E1F-A119-00B678918B3B}" sibTransId="{445A8B4E-9067-4781-8F3B-D81D9C9D89A9}"/>
    <dgm:cxn modelId="{543B8BC8-7587-4541-B9E9-3FA51CDED9B5}" type="presOf" srcId="{D466C713-83B0-4FE8-8A98-013DCCFD7018}" destId="{D471E1A7-998F-44C4-9A09-EEB5ECBEAEC1}" srcOrd="1" destOrd="0" presId="urn:microsoft.com/office/officeart/2005/8/layout/bProcess3"/>
    <dgm:cxn modelId="{A89D25C9-1EB8-40D7-8161-159033A1EDEC}" srcId="{6A90579C-6DE3-496B-9D80-7999EE5E9C1C}" destId="{03A86DC4-651D-480B-99F7-46299F2DD2B4}" srcOrd="6" destOrd="0" parTransId="{3EC3EA64-A869-4868-8DA4-093A18445927}" sibTransId="{DF9004D0-B161-4F73-95EE-A5C949CBA187}"/>
    <dgm:cxn modelId="{DBBA3BCB-4EE9-4C1C-B748-3E8CA801962A}" srcId="{6A90579C-6DE3-496B-9D80-7999EE5E9C1C}" destId="{AA7A61D8-B7C3-4A05-BD70-62F59D17D7F9}" srcOrd="4" destOrd="0" parTransId="{A81BAD6C-BC9E-4D03-946E-B1B7B8AF8997}" sibTransId="{D466C713-83B0-4FE8-8A98-013DCCFD7018}"/>
    <dgm:cxn modelId="{EFC587D7-D98E-4715-851A-76701440D65F}" srcId="{6A90579C-6DE3-496B-9D80-7999EE5E9C1C}" destId="{8B711999-5405-4D46-AE38-2726C21A2C55}" srcOrd="3" destOrd="0" parTransId="{B3BC756D-5B95-4C32-A0E3-158B3247197D}" sibTransId="{6E3220C2-E078-4ACF-B98D-D786DD701815}"/>
    <dgm:cxn modelId="{E35AD7DA-58FD-4B11-A8EB-62B4337C29E4}" type="presOf" srcId="{89B8F45C-3E4B-41E6-8633-173301D31230}" destId="{794E9295-25DE-4A3B-9690-ABCA311E16AD}" srcOrd="1" destOrd="0" presId="urn:microsoft.com/office/officeart/2005/8/layout/bProcess3"/>
    <dgm:cxn modelId="{A787B9E1-8FAD-4426-AAA9-F564FDEB473B}" type="presOf" srcId="{6A90579C-6DE3-496B-9D80-7999EE5E9C1C}" destId="{D8F0D886-AF0D-432E-98C2-B4E58E357940}" srcOrd="0" destOrd="0" presId="urn:microsoft.com/office/officeart/2005/8/layout/bProcess3"/>
    <dgm:cxn modelId="{9EE7E4E5-4369-4EAA-987B-72C5B332390C}" type="presOf" srcId="{8B711999-5405-4D46-AE38-2726C21A2C55}" destId="{505820DD-CE8F-4257-9223-C7E6F801DE6E}" srcOrd="0" destOrd="0" presId="urn:microsoft.com/office/officeart/2005/8/layout/bProcess3"/>
    <dgm:cxn modelId="{BAB7BCEC-B362-4924-BA5A-CA0D055394D8}" type="presOf" srcId="{D466C713-83B0-4FE8-8A98-013DCCFD7018}" destId="{CFAAD3C9-2D86-452A-A754-F39FC7EEFA32}" srcOrd="0" destOrd="0" presId="urn:microsoft.com/office/officeart/2005/8/layout/bProcess3"/>
    <dgm:cxn modelId="{0AE2E5F2-66B0-4CC8-8764-C5646038D49D}" type="presOf" srcId="{4215C785-0A6C-4C19-B016-204B60A5D76E}" destId="{85F53AB3-70EB-4AD7-8E57-CE2419591BAC}" srcOrd="0" destOrd="0" presId="urn:microsoft.com/office/officeart/2005/8/layout/bProcess3"/>
    <dgm:cxn modelId="{C0C299FB-4267-4CB3-AF27-9B800BA911FD}" type="presOf" srcId="{AA7A61D8-B7C3-4A05-BD70-62F59D17D7F9}" destId="{E3BCF90A-3738-4D55-9A36-4A4728CD45ED}" srcOrd="0" destOrd="0" presId="urn:microsoft.com/office/officeart/2005/8/layout/bProcess3"/>
    <dgm:cxn modelId="{CDDB9FAE-0FA5-4DDE-8AE6-7F49DBB413A1}" type="presParOf" srcId="{D8F0D886-AF0D-432E-98C2-B4E58E357940}" destId="{64982983-02E1-46F6-A1D8-265EAC92BDD4}" srcOrd="0" destOrd="0" presId="urn:microsoft.com/office/officeart/2005/8/layout/bProcess3"/>
    <dgm:cxn modelId="{CC4A2EEB-A595-4D29-ADB0-A2220021947F}" type="presParOf" srcId="{D8F0D886-AF0D-432E-98C2-B4E58E357940}" destId="{2E68BAE9-DE98-4638-8CD8-A4654E217F8D}" srcOrd="1" destOrd="0" presId="urn:microsoft.com/office/officeart/2005/8/layout/bProcess3"/>
    <dgm:cxn modelId="{7268EC5C-883A-4280-97F4-FA424DE49577}" type="presParOf" srcId="{2E68BAE9-DE98-4638-8CD8-A4654E217F8D}" destId="{100DBD1C-3C8C-4A65-B776-71A4096EAC73}" srcOrd="0" destOrd="0" presId="urn:microsoft.com/office/officeart/2005/8/layout/bProcess3"/>
    <dgm:cxn modelId="{8FF81363-4422-4CB7-89D2-6D155C7D8691}" type="presParOf" srcId="{D8F0D886-AF0D-432E-98C2-B4E58E357940}" destId="{85F53AB3-70EB-4AD7-8E57-CE2419591BAC}" srcOrd="2" destOrd="0" presId="urn:microsoft.com/office/officeart/2005/8/layout/bProcess3"/>
    <dgm:cxn modelId="{7BC78691-F936-4394-8F6C-6DCE3108C505}" type="presParOf" srcId="{D8F0D886-AF0D-432E-98C2-B4E58E357940}" destId="{50D70200-6301-4DD6-A5B1-4E6CE10BA552}" srcOrd="3" destOrd="0" presId="urn:microsoft.com/office/officeart/2005/8/layout/bProcess3"/>
    <dgm:cxn modelId="{92B3B143-E264-4C65-ABB9-66AB497F1676}" type="presParOf" srcId="{50D70200-6301-4DD6-A5B1-4E6CE10BA552}" destId="{0BC5A92B-66FD-4FD8-805C-1E578ABC1709}" srcOrd="0" destOrd="0" presId="urn:microsoft.com/office/officeart/2005/8/layout/bProcess3"/>
    <dgm:cxn modelId="{0AD7725E-6784-45A5-8331-DF7A53C1AA91}" type="presParOf" srcId="{D8F0D886-AF0D-432E-98C2-B4E58E357940}" destId="{1F603E0C-E822-4337-8717-E3A3F6D74299}" srcOrd="4" destOrd="0" presId="urn:microsoft.com/office/officeart/2005/8/layout/bProcess3"/>
    <dgm:cxn modelId="{646FC6F3-9DDB-476E-B898-B9F57C7B7BEB}" type="presParOf" srcId="{D8F0D886-AF0D-432E-98C2-B4E58E357940}" destId="{52D63CAF-C5A9-4B08-8B3D-E16E84E41CDA}" srcOrd="5" destOrd="0" presId="urn:microsoft.com/office/officeart/2005/8/layout/bProcess3"/>
    <dgm:cxn modelId="{0CA57E1C-79DA-4F6F-87C0-4523C7CBCF78}" type="presParOf" srcId="{52D63CAF-C5A9-4B08-8B3D-E16E84E41CDA}" destId="{794E9295-25DE-4A3B-9690-ABCA311E16AD}" srcOrd="0" destOrd="0" presId="urn:microsoft.com/office/officeart/2005/8/layout/bProcess3"/>
    <dgm:cxn modelId="{830C1147-145D-4D78-9396-391C3ADA334F}" type="presParOf" srcId="{D8F0D886-AF0D-432E-98C2-B4E58E357940}" destId="{505820DD-CE8F-4257-9223-C7E6F801DE6E}" srcOrd="6" destOrd="0" presId="urn:microsoft.com/office/officeart/2005/8/layout/bProcess3"/>
    <dgm:cxn modelId="{DA5C5AC0-FE51-4D15-B7BE-F6E5556732C3}" type="presParOf" srcId="{D8F0D886-AF0D-432E-98C2-B4E58E357940}" destId="{B0DA2A5F-73CB-4120-94DC-DBE652B5EB61}" srcOrd="7" destOrd="0" presId="urn:microsoft.com/office/officeart/2005/8/layout/bProcess3"/>
    <dgm:cxn modelId="{E2BE06F0-77F8-451C-B43C-F459537E4321}" type="presParOf" srcId="{B0DA2A5F-73CB-4120-94DC-DBE652B5EB61}" destId="{7F009E46-665C-4DC4-B162-FD240AA18AC1}" srcOrd="0" destOrd="0" presId="urn:microsoft.com/office/officeart/2005/8/layout/bProcess3"/>
    <dgm:cxn modelId="{11546DF4-E062-4EFA-A4CA-D1A27EE1A992}" type="presParOf" srcId="{D8F0D886-AF0D-432E-98C2-B4E58E357940}" destId="{E3BCF90A-3738-4D55-9A36-4A4728CD45ED}" srcOrd="8" destOrd="0" presId="urn:microsoft.com/office/officeart/2005/8/layout/bProcess3"/>
    <dgm:cxn modelId="{A716F88A-2AEA-4732-AFE0-1BE0AD1783FF}" type="presParOf" srcId="{D8F0D886-AF0D-432E-98C2-B4E58E357940}" destId="{CFAAD3C9-2D86-452A-A754-F39FC7EEFA32}" srcOrd="9" destOrd="0" presId="urn:microsoft.com/office/officeart/2005/8/layout/bProcess3"/>
    <dgm:cxn modelId="{18A43497-CEC0-4158-9DDA-4FBAF546466F}" type="presParOf" srcId="{CFAAD3C9-2D86-452A-A754-F39FC7EEFA32}" destId="{D471E1A7-998F-44C4-9A09-EEB5ECBEAEC1}" srcOrd="0" destOrd="0" presId="urn:microsoft.com/office/officeart/2005/8/layout/bProcess3"/>
    <dgm:cxn modelId="{511360AA-6F00-4EC4-8C34-7B2ACA5EDE4F}" type="presParOf" srcId="{D8F0D886-AF0D-432E-98C2-B4E58E357940}" destId="{188FAFF7-49A8-41BE-BA58-A99848DB5717}" srcOrd="10" destOrd="0" presId="urn:microsoft.com/office/officeart/2005/8/layout/bProcess3"/>
    <dgm:cxn modelId="{A8D2C75C-9A7D-4005-BF8D-D15112F1FCEF}" type="presParOf" srcId="{D8F0D886-AF0D-432E-98C2-B4E58E357940}" destId="{936EBAEE-01B2-44B2-9C06-040995543730}" srcOrd="11" destOrd="0" presId="urn:microsoft.com/office/officeart/2005/8/layout/bProcess3"/>
    <dgm:cxn modelId="{0F170160-E116-407C-B695-3911A67010C6}" type="presParOf" srcId="{936EBAEE-01B2-44B2-9C06-040995543730}" destId="{0B1ECD26-8860-454F-B0C6-A558E31661E7}" srcOrd="0" destOrd="0" presId="urn:microsoft.com/office/officeart/2005/8/layout/bProcess3"/>
    <dgm:cxn modelId="{22BD285D-39CD-4180-ADC1-C4A91273D971}" type="presParOf" srcId="{D8F0D886-AF0D-432E-98C2-B4E58E357940}" destId="{96FBDE07-2AB1-4226-B314-C2A0479A280D}" srcOrd="12"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68BAE9-DE98-4638-8CD8-A4654E217F8D}">
      <dsp:nvSpPr>
        <dsp:cNvPr id="0" name=""/>
        <dsp:cNvSpPr/>
      </dsp:nvSpPr>
      <dsp:spPr>
        <a:xfrm>
          <a:off x="1861598" y="767515"/>
          <a:ext cx="397581" cy="91440"/>
        </a:xfrm>
        <a:custGeom>
          <a:avLst/>
          <a:gdLst/>
          <a:ahLst/>
          <a:cxnLst/>
          <a:rect l="0" t="0" r="0" b="0"/>
          <a:pathLst>
            <a:path>
              <a:moveTo>
                <a:pt x="0" y="45720"/>
              </a:moveTo>
              <a:lnTo>
                <a:pt x="397581" y="45720"/>
              </a:lnTo>
            </a:path>
          </a:pathLst>
        </a:custGeom>
        <a:noFill/>
        <a:ln w="6350" cap="flat" cmpd="sng" algn="ctr">
          <a:solidFill>
            <a:srgbClr val="2C2F79">
              <a:shade val="90000"/>
              <a:hueOff val="0"/>
              <a:satOff val="0"/>
              <a:lumOff val="0"/>
              <a:alphaOff val="0"/>
            </a:srgb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solidFill>
              <a:srgbClr val="000000">
                <a:hueOff val="0"/>
                <a:satOff val="0"/>
                <a:lumOff val="0"/>
                <a:alphaOff val="0"/>
              </a:srgbClr>
            </a:solidFill>
            <a:latin typeface="Arial" panose="020B0604020202020204"/>
            <a:ea typeface="+mn-ea"/>
            <a:cs typeface="+mn-cs"/>
          </a:endParaRPr>
        </a:p>
      </dsp:txBody>
      <dsp:txXfrm>
        <a:off x="2049685" y="811094"/>
        <a:ext cx="0" cy="0"/>
      </dsp:txXfrm>
    </dsp:sp>
    <dsp:sp modelId="{64982983-02E1-46F6-A1D8-265EAC92BDD4}">
      <dsp:nvSpPr>
        <dsp:cNvPr id="0" name=""/>
        <dsp:cNvSpPr/>
      </dsp:nvSpPr>
      <dsp:spPr>
        <a:xfrm>
          <a:off x="1737" y="254737"/>
          <a:ext cx="1861660" cy="1116996"/>
        </a:xfrm>
        <a:prstGeom prst="rect">
          <a:avLst/>
        </a:prstGeom>
        <a:solidFill>
          <a:srgbClr val="FFCC66"/>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cs-CZ" sz="1600" b="1" kern="1200">
              <a:solidFill>
                <a:srgbClr val="44546A"/>
              </a:solidFill>
              <a:latin typeface="Arial" panose="020B0604020202020204"/>
              <a:ea typeface="+mn-ea"/>
              <a:cs typeface="+mn-cs"/>
            </a:rPr>
            <a:t>Asymptomatický muž </a:t>
          </a:r>
        </a:p>
        <a:p>
          <a:pPr marL="0" lvl="0" indent="0" algn="ctr" defTabSz="711200" rtl="0">
            <a:lnSpc>
              <a:spcPct val="90000"/>
            </a:lnSpc>
            <a:spcBef>
              <a:spcPct val="0"/>
            </a:spcBef>
            <a:spcAft>
              <a:spcPct val="35000"/>
            </a:spcAft>
            <a:buNone/>
          </a:pPr>
          <a:r>
            <a:rPr lang="cs-CZ" sz="1600" b="1" kern="1200">
              <a:solidFill>
                <a:srgbClr val="44546A"/>
              </a:solidFill>
              <a:latin typeface="Arial" panose="020B0604020202020204"/>
              <a:ea typeface="+mn-ea"/>
              <a:cs typeface="+mn-cs"/>
            </a:rPr>
            <a:t>50-69 let včetně</a:t>
          </a:r>
        </a:p>
      </dsp:txBody>
      <dsp:txXfrm>
        <a:off x="1737" y="254737"/>
        <a:ext cx="1861660" cy="1116996"/>
      </dsp:txXfrm>
    </dsp:sp>
    <dsp:sp modelId="{50D70200-6301-4DD6-A5B1-4E6CE10BA552}">
      <dsp:nvSpPr>
        <dsp:cNvPr id="0" name=""/>
        <dsp:cNvSpPr/>
      </dsp:nvSpPr>
      <dsp:spPr>
        <a:xfrm>
          <a:off x="4151441" y="767515"/>
          <a:ext cx="397581" cy="91440"/>
        </a:xfrm>
        <a:custGeom>
          <a:avLst/>
          <a:gdLst/>
          <a:ahLst/>
          <a:cxnLst/>
          <a:rect l="0" t="0" r="0" b="0"/>
          <a:pathLst>
            <a:path>
              <a:moveTo>
                <a:pt x="0" y="45720"/>
              </a:moveTo>
              <a:lnTo>
                <a:pt x="397581" y="45720"/>
              </a:lnTo>
            </a:path>
          </a:pathLst>
        </a:custGeom>
        <a:noFill/>
        <a:ln w="6350" cap="flat" cmpd="sng" algn="ctr">
          <a:solidFill>
            <a:srgbClr val="2C2F79">
              <a:shade val="90000"/>
              <a:hueOff val="12672"/>
              <a:satOff val="-6851"/>
              <a:lumOff val="6746"/>
              <a:alphaOff val="0"/>
            </a:srgb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solidFill>
              <a:srgbClr val="000000">
                <a:hueOff val="0"/>
                <a:satOff val="0"/>
                <a:lumOff val="0"/>
                <a:alphaOff val="0"/>
              </a:srgbClr>
            </a:solidFill>
            <a:latin typeface="Arial" panose="020B0604020202020204"/>
            <a:ea typeface="+mn-ea"/>
            <a:cs typeface="+mn-cs"/>
          </a:endParaRPr>
        </a:p>
      </dsp:txBody>
      <dsp:txXfrm>
        <a:off x="4339527" y="811094"/>
        <a:ext cx="0" cy="0"/>
      </dsp:txXfrm>
    </dsp:sp>
    <dsp:sp modelId="{85F53AB3-70EB-4AD7-8E57-CE2419591BAC}">
      <dsp:nvSpPr>
        <dsp:cNvPr id="0" name=""/>
        <dsp:cNvSpPr/>
      </dsp:nvSpPr>
      <dsp:spPr>
        <a:xfrm>
          <a:off x="2291580" y="254737"/>
          <a:ext cx="1861660" cy="1116996"/>
        </a:xfrm>
        <a:prstGeom prst="rect">
          <a:avLst/>
        </a:prstGeom>
        <a:solidFill>
          <a:srgbClr val="2C2F79">
            <a:shade val="80000"/>
            <a:hueOff val="10512"/>
            <a:satOff val="-5781"/>
            <a:lumOff val="5911"/>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cs-CZ" sz="1600" kern="1200">
              <a:solidFill>
                <a:srgbClr val="FFFFFF"/>
              </a:solidFill>
              <a:latin typeface="Arial" panose="020B0604020202020204"/>
              <a:ea typeface="+mn-ea"/>
              <a:cs typeface="+mn-cs"/>
            </a:rPr>
            <a:t>Praktický lékař / Urolog</a:t>
          </a:r>
        </a:p>
      </dsp:txBody>
      <dsp:txXfrm>
        <a:off x="2291580" y="254737"/>
        <a:ext cx="1861660" cy="1116996"/>
      </dsp:txXfrm>
    </dsp:sp>
    <dsp:sp modelId="{52D63CAF-C5A9-4B08-8B3D-E16E84E41CDA}">
      <dsp:nvSpPr>
        <dsp:cNvPr id="0" name=""/>
        <dsp:cNvSpPr/>
      </dsp:nvSpPr>
      <dsp:spPr>
        <a:xfrm>
          <a:off x="6441284" y="767515"/>
          <a:ext cx="397581" cy="91440"/>
        </a:xfrm>
        <a:custGeom>
          <a:avLst/>
          <a:gdLst/>
          <a:ahLst/>
          <a:cxnLst/>
          <a:rect l="0" t="0" r="0" b="0"/>
          <a:pathLst>
            <a:path>
              <a:moveTo>
                <a:pt x="0" y="45720"/>
              </a:moveTo>
              <a:lnTo>
                <a:pt x="397581" y="45720"/>
              </a:lnTo>
            </a:path>
          </a:pathLst>
        </a:custGeom>
        <a:noFill/>
        <a:ln w="6350" cap="flat" cmpd="sng" algn="ctr">
          <a:solidFill>
            <a:srgbClr val="2C2F79">
              <a:shade val="90000"/>
              <a:hueOff val="25344"/>
              <a:satOff val="-13702"/>
              <a:lumOff val="13493"/>
              <a:alphaOff val="0"/>
            </a:srgb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solidFill>
              <a:srgbClr val="000000">
                <a:hueOff val="0"/>
                <a:satOff val="0"/>
                <a:lumOff val="0"/>
                <a:alphaOff val="0"/>
              </a:srgbClr>
            </a:solidFill>
            <a:latin typeface="Arial" panose="020B0604020202020204"/>
            <a:ea typeface="+mn-ea"/>
            <a:cs typeface="+mn-cs"/>
          </a:endParaRPr>
        </a:p>
      </dsp:txBody>
      <dsp:txXfrm>
        <a:off x="6629370" y="811094"/>
        <a:ext cx="0" cy="0"/>
      </dsp:txXfrm>
    </dsp:sp>
    <dsp:sp modelId="{1F603E0C-E822-4337-8717-E3A3F6D74299}">
      <dsp:nvSpPr>
        <dsp:cNvPr id="0" name=""/>
        <dsp:cNvSpPr/>
      </dsp:nvSpPr>
      <dsp:spPr>
        <a:xfrm>
          <a:off x="4581423" y="254737"/>
          <a:ext cx="1861660" cy="1116996"/>
        </a:xfrm>
        <a:prstGeom prst="rect">
          <a:avLst/>
        </a:prstGeom>
        <a:solidFill>
          <a:srgbClr val="2C2F79">
            <a:shade val="80000"/>
            <a:hueOff val="21025"/>
            <a:satOff val="-11561"/>
            <a:lumOff val="11822"/>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cs-CZ" sz="1600" kern="1200">
              <a:solidFill>
                <a:srgbClr val="FFFFFF"/>
              </a:solidFill>
              <a:latin typeface="Arial" panose="020B0604020202020204"/>
              <a:ea typeface="+mn-ea"/>
              <a:cs typeface="+mn-cs"/>
            </a:rPr>
            <a:t>Vyšetření PSA</a:t>
          </a:r>
        </a:p>
      </dsp:txBody>
      <dsp:txXfrm>
        <a:off x="4581423" y="254737"/>
        <a:ext cx="1861660" cy="1116996"/>
      </dsp:txXfrm>
    </dsp:sp>
    <dsp:sp modelId="{B0DA2A5F-73CB-4120-94DC-DBE652B5EB61}">
      <dsp:nvSpPr>
        <dsp:cNvPr id="0" name=""/>
        <dsp:cNvSpPr/>
      </dsp:nvSpPr>
      <dsp:spPr>
        <a:xfrm>
          <a:off x="932568" y="1369933"/>
          <a:ext cx="6869528" cy="397581"/>
        </a:xfrm>
        <a:custGeom>
          <a:avLst/>
          <a:gdLst/>
          <a:ahLst/>
          <a:cxnLst/>
          <a:rect l="0" t="0" r="0" b="0"/>
          <a:pathLst>
            <a:path>
              <a:moveTo>
                <a:pt x="6869528" y="0"/>
              </a:moveTo>
              <a:lnTo>
                <a:pt x="6869528" y="215890"/>
              </a:lnTo>
              <a:lnTo>
                <a:pt x="0" y="215890"/>
              </a:lnTo>
              <a:lnTo>
                <a:pt x="0" y="397581"/>
              </a:lnTo>
            </a:path>
          </a:pathLst>
        </a:custGeom>
        <a:noFill/>
        <a:ln w="6350" cap="flat" cmpd="sng" algn="ctr">
          <a:solidFill>
            <a:srgbClr val="2C2F79">
              <a:shade val="90000"/>
              <a:hueOff val="38017"/>
              <a:satOff val="-20554"/>
              <a:lumOff val="20239"/>
              <a:alphaOff val="0"/>
            </a:srgb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solidFill>
              <a:srgbClr val="000000">
                <a:hueOff val="0"/>
                <a:satOff val="0"/>
                <a:lumOff val="0"/>
                <a:alphaOff val="0"/>
              </a:srgbClr>
            </a:solidFill>
            <a:latin typeface="Arial" panose="020B0604020202020204"/>
            <a:ea typeface="+mn-ea"/>
            <a:cs typeface="+mn-cs"/>
          </a:endParaRPr>
        </a:p>
      </dsp:txBody>
      <dsp:txXfrm>
        <a:off x="4195261" y="1566583"/>
        <a:ext cx="0" cy="0"/>
      </dsp:txXfrm>
    </dsp:sp>
    <dsp:sp modelId="{505820DD-CE8F-4257-9223-C7E6F801DE6E}">
      <dsp:nvSpPr>
        <dsp:cNvPr id="0" name=""/>
        <dsp:cNvSpPr/>
      </dsp:nvSpPr>
      <dsp:spPr>
        <a:xfrm>
          <a:off x="6871266" y="254737"/>
          <a:ext cx="1861660" cy="1116996"/>
        </a:xfrm>
        <a:prstGeom prst="rect">
          <a:avLst/>
        </a:prstGeom>
        <a:solidFill>
          <a:srgbClr val="2C2F79">
            <a:shade val="80000"/>
            <a:hueOff val="31537"/>
            <a:satOff val="-17342"/>
            <a:lumOff val="17734"/>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cs-CZ" sz="1600" kern="1200">
              <a:solidFill>
                <a:srgbClr val="FFFFFF"/>
              </a:solidFill>
              <a:latin typeface="Arial" panose="020B0604020202020204"/>
              <a:ea typeface="+mn-ea"/>
              <a:cs typeface="+mn-cs"/>
            </a:rPr>
            <a:t>Komplexní vyšetření urologem</a:t>
          </a:r>
        </a:p>
      </dsp:txBody>
      <dsp:txXfrm>
        <a:off x="6871266" y="254737"/>
        <a:ext cx="1861660" cy="1116996"/>
      </dsp:txXfrm>
    </dsp:sp>
    <dsp:sp modelId="{CFAAD3C9-2D86-452A-A754-F39FC7EEFA32}">
      <dsp:nvSpPr>
        <dsp:cNvPr id="0" name=""/>
        <dsp:cNvSpPr/>
      </dsp:nvSpPr>
      <dsp:spPr>
        <a:xfrm>
          <a:off x="1861598" y="2312693"/>
          <a:ext cx="397581" cy="91440"/>
        </a:xfrm>
        <a:custGeom>
          <a:avLst/>
          <a:gdLst/>
          <a:ahLst/>
          <a:cxnLst/>
          <a:rect l="0" t="0" r="0" b="0"/>
          <a:pathLst>
            <a:path>
              <a:moveTo>
                <a:pt x="0" y="45720"/>
              </a:moveTo>
              <a:lnTo>
                <a:pt x="397581" y="45720"/>
              </a:lnTo>
            </a:path>
          </a:pathLst>
        </a:custGeom>
        <a:noFill/>
        <a:ln w="6350" cap="flat" cmpd="sng" algn="ctr">
          <a:solidFill>
            <a:srgbClr val="2C2F79">
              <a:shade val="90000"/>
              <a:hueOff val="50689"/>
              <a:satOff val="-27405"/>
              <a:lumOff val="26986"/>
              <a:alphaOff val="0"/>
            </a:srgb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solidFill>
              <a:srgbClr val="000000">
                <a:hueOff val="0"/>
                <a:satOff val="0"/>
                <a:lumOff val="0"/>
                <a:alphaOff val="0"/>
              </a:srgbClr>
            </a:solidFill>
            <a:latin typeface="Arial" panose="020B0604020202020204"/>
            <a:ea typeface="+mn-ea"/>
            <a:cs typeface="+mn-cs"/>
          </a:endParaRPr>
        </a:p>
      </dsp:txBody>
      <dsp:txXfrm>
        <a:off x="2049685" y="2356272"/>
        <a:ext cx="0" cy="0"/>
      </dsp:txXfrm>
    </dsp:sp>
    <dsp:sp modelId="{E3BCF90A-3738-4D55-9A36-4A4728CD45ED}">
      <dsp:nvSpPr>
        <dsp:cNvPr id="0" name=""/>
        <dsp:cNvSpPr/>
      </dsp:nvSpPr>
      <dsp:spPr>
        <a:xfrm>
          <a:off x="1737" y="1799915"/>
          <a:ext cx="1861660" cy="1116996"/>
        </a:xfrm>
        <a:prstGeom prst="rect">
          <a:avLst/>
        </a:prstGeom>
        <a:solidFill>
          <a:srgbClr val="2C2F79">
            <a:shade val="80000"/>
            <a:hueOff val="42050"/>
            <a:satOff val="-23123"/>
            <a:lumOff val="23645"/>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cs-CZ" sz="1600" kern="1200">
              <a:solidFill>
                <a:srgbClr val="FFFFFF"/>
              </a:solidFill>
              <a:latin typeface="Arial" panose="020B0604020202020204"/>
              <a:ea typeface="+mn-ea"/>
              <a:cs typeface="+mn-cs"/>
            </a:rPr>
            <a:t>Vyšetření MRI</a:t>
          </a:r>
        </a:p>
      </dsp:txBody>
      <dsp:txXfrm>
        <a:off x="1737" y="1799915"/>
        <a:ext cx="1861660" cy="1116996"/>
      </dsp:txXfrm>
    </dsp:sp>
    <dsp:sp modelId="{936EBAEE-01B2-44B2-9C06-040995543730}">
      <dsp:nvSpPr>
        <dsp:cNvPr id="0" name=""/>
        <dsp:cNvSpPr/>
      </dsp:nvSpPr>
      <dsp:spPr>
        <a:xfrm>
          <a:off x="4151441" y="2312693"/>
          <a:ext cx="397581" cy="91440"/>
        </a:xfrm>
        <a:custGeom>
          <a:avLst/>
          <a:gdLst/>
          <a:ahLst/>
          <a:cxnLst/>
          <a:rect l="0" t="0" r="0" b="0"/>
          <a:pathLst>
            <a:path>
              <a:moveTo>
                <a:pt x="0" y="45720"/>
              </a:moveTo>
              <a:lnTo>
                <a:pt x="397581" y="45720"/>
              </a:lnTo>
            </a:path>
          </a:pathLst>
        </a:custGeom>
        <a:noFill/>
        <a:ln w="6350" cap="flat" cmpd="sng" algn="ctr">
          <a:solidFill>
            <a:srgbClr val="2C2F79">
              <a:shade val="90000"/>
              <a:hueOff val="63361"/>
              <a:satOff val="-34256"/>
              <a:lumOff val="33732"/>
              <a:alphaOff val="0"/>
            </a:srgb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solidFill>
              <a:srgbClr val="000000">
                <a:hueOff val="0"/>
                <a:satOff val="0"/>
                <a:lumOff val="0"/>
                <a:alphaOff val="0"/>
              </a:srgbClr>
            </a:solidFill>
            <a:latin typeface="Arial" panose="020B0604020202020204"/>
            <a:ea typeface="+mn-ea"/>
            <a:cs typeface="+mn-cs"/>
          </a:endParaRPr>
        </a:p>
      </dsp:txBody>
      <dsp:txXfrm>
        <a:off x="4339527" y="2356272"/>
        <a:ext cx="0" cy="0"/>
      </dsp:txXfrm>
    </dsp:sp>
    <dsp:sp modelId="{188FAFF7-49A8-41BE-BA58-A99848DB5717}">
      <dsp:nvSpPr>
        <dsp:cNvPr id="0" name=""/>
        <dsp:cNvSpPr/>
      </dsp:nvSpPr>
      <dsp:spPr>
        <a:xfrm>
          <a:off x="2291580" y="1799915"/>
          <a:ext cx="1861660" cy="1116996"/>
        </a:xfrm>
        <a:prstGeom prst="rect">
          <a:avLst/>
        </a:prstGeom>
        <a:solidFill>
          <a:srgbClr val="2C2F79">
            <a:shade val="80000"/>
            <a:hueOff val="52562"/>
            <a:satOff val="-28903"/>
            <a:lumOff val="29556"/>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cs-CZ" sz="1600" kern="1200">
              <a:solidFill>
                <a:srgbClr val="FFFFFF"/>
              </a:solidFill>
              <a:latin typeface="Arial" panose="020B0604020202020204"/>
              <a:ea typeface="+mn-ea"/>
              <a:cs typeface="+mn-cs"/>
            </a:rPr>
            <a:t>Fúzní biopsie s navigací</a:t>
          </a:r>
        </a:p>
      </dsp:txBody>
      <dsp:txXfrm>
        <a:off x="2291580" y="1799915"/>
        <a:ext cx="1861660" cy="1116996"/>
      </dsp:txXfrm>
    </dsp:sp>
    <dsp:sp modelId="{96FBDE07-2AB1-4226-B314-C2A0479A280D}">
      <dsp:nvSpPr>
        <dsp:cNvPr id="0" name=""/>
        <dsp:cNvSpPr/>
      </dsp:nvSpPr>
      <dsp:spPr>
        <a:xfrm>
          <a:off x="4581423" y="1799915"/>
          <a:ext cx="1861660" cy="1116996"/>
        </a:xfrm>
        <a:prstGeom prst="rect">
          <a:avLst/>
        </a:prstGeom>
        <a:solidFill>
          <a:srgbClr val="2C2F79">
            <a:shade val="80000"/>
            <a:hueOff val="63074"/>
            <a:satOff val="-34684"/>
            <a:lumOff val="35467"/>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cs-CZ" sz="1600" kern="1200">
              <a:solidFill>
                <a:srgbClr val="FFFFFF"/>
              </a:solidFill>
              <a:latin typeface="Arial" panose="020B0604020202020204"/>
              <a:ea typeface="+mn-ea"/>
              <a:cs typeface="+mn-cs"/>
            </a:rPr>
            <a:t>Multidisciplinární léčba zhoubného nádoru</a:t>
          </a:r>
        </a:p>
      </dsp:txBody>
      <dsp:txXfrm>
        <a:off x="4581423" y="1799915"/>
        <a:ext cx="1861660" cy="1116996"/>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0.14384</cdr:x>
      <cdr:y>0.48987</cdr:y>
    </cdr:from>
    <cdr:to>
      <cdr:x>0.26287</cdr:x>
      <cdr:y>0.53293</cdr:y>
    </cdr:to>
    <cdr:sp macro="" textlink="">
      <cdr:nvSpPr>
        <cdr:cNvPr id="2" name="Šipka doprava 11">
          <a:extLst xmlns:a="http://schemas.openxmlformats.org/drawingml/2006/main">
            <a:ext uri="{FF2B5EF4-FFF2-40B4-BE49-F238E27FC236}">
              <a16:creationId xmlns:a16="http://schemas.microsoft.com/office/drawing/2014/main" id="{57F5C723-0109-556C-8A0B-C23A26DF5814}"/>
            </a:ext>
          </a:extLst>
        </cdr:cNvPr>
        <cdr:cNvSpPr/>
      </cdr:nvSpPr>
      <cdr:spPr>
        <a:xfrm xmlns:a="http://schemas.openxmlformats.org/drawingml/2006/main" flipH="1">
          <a:off x="825268" y="1975272"/>
          <a:ext cx="682902" cy="173629"/>
        </a:xfrm>
        <a:prstGeom xmlns:a="http://schemas.openxmlformats.org/drawingml/2006/main" prst="rightArrow">
          <a:avLst/>
        </a:prstGeom>
        <a:solidFill xmlns:a="http://schemas.openxmlformats.org/drawingml/2006/main">
          <a:srgbClr val="4472C4"/>
        </a:solidFill>
        <a:ln xmlns:a="http://schemas.openxmlformats.org/drawingml/2006/main" w="12700" cap="flat" cmpd="sng" algn="ctr">
          <a:solidFill>
            <a:srgbClr val="4472C4">
              <a:shade val="50000"/>
            </a:srgbClr>
          </a:solidFill>
          <a:prstDash val="solid"/>
          <a:miter lim="800000"/>
        </a:ln>
        <a:effectLst xmlns:a="http://schemas.openxmlformats.org/drawingml/2006/main"/>
      </cdr:spPr>
      <cdr:txBody>
        <a:bodyPr xmlns:a="http://schemas.openxmlformats.org/drawingml/2006/main" rtlCol="0" anchor="ctr"/>
        <a:lstStyle xmlns:a="http://schemas.openxmlformats.org/drawingml/2006/main">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31B962E2-02F7-0FB3-F14A-75D32E2F132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a:extLst>
              <a:ext uri="{FF2B5EF4-FFF2-40B4-BE49-F238E27FC236}">
                <a16:creationId xmlns:a16="http://schemas.microsoft.com/office/drawing/2014/main" id="{67371466-3DFB-C41C-B0D6-501FA006D30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6D5BFE-848D-45C6-BEBE-1E763B1719FA}" type="datetimeFigureOut">
              <a:rPr lang="cs-CZ" smtClean="0"/>
              <a:t>11.02.2026</a:t>
            </a:fld>
            <a:endParaRPr lang="cs-CZ"/>
          </a:p>
        </p:txBody>
      </p:sp>
      <p:sp>
        <p:nvSpPr>
          <p:cNvPr id="4" name="Zástupný symbol pro zápatí 3">
            <a:extLst>
              <a:ext uri="{FF2B5EF4-FFF2-40B4-BE49-F238E27FC236}">
                <a16:creationId xmlns:a16="http://schemas.microsoft.com/office/drawing/2014/main" id="{4F02138C-C7AD-F29D-E8A2-E431614945F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a:extLst>
              <a:ext uri="{FF2B5EF4-FFF2-40B4-BE49-F238E27FC236}">
                <a16:creationId xmlns:a16="http://schemas.microsoft.com/office/drawing/2014/main" id="{A1C15AEF-69EE-71FB-1E8C-B04502D7FD0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5E0DCB9-9E5D-4D43-82BC-CCD388A00961}" type="slidenum">
              <a:rPr lang="cs-CZ" smtClean="0"/>
              <a:t>‹#›</a:t>
            </a:fld>
            <a:endParaRPr lang="cs-CZ"/>
          </a:p>
        </p:txBody>
      </p:sp>
    </p:spTree>
    <p:extLst>
      <p:ext uri="{BB962C8B-B14F-4D97-AF65-F5344CB8AC3E}">
        <p14:creationId xmlns:p14="http://schemas.microsoft.com/office/powerpoint/2010/main" val="33545263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3E4553-916E-41AF-BA94-767D88EE5308}" type="datetimeFigureOut">
              <a:rPr lang="cs-CZ" smtClean="0"/>
              <a:t>11.02.2026</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EA17ED-146C-4067-8CE0-647D3F1A02BF}" type="slidenum">
              <a:rPr lang="cs-CZ" smtClean="0"/>
              <a:t>‹#›</a:t>
            </a:fld>
            <a:endParaRPr lang="cs-CZ"/>
          </a:p>
        </p:txBody>
      </p:sp>
    </p:spTree>
    <p:extLst>
      <p:ext uri="{BB962C8B-B14F-4D97-AF65-F5344CB8AC3E}">
        <p14:creationId xmlns:p14="http://schemas.microsoft.com/office/powerpoint/2010/main" val="2627037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a:t>JZ120250227</a:t>
            </a:r>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52C68A-7414-47CD-B786-53FC7BDEE6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8684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3D133-0F03-4048-B977-122E57A7AC05}" type="slidenum">
              <a:rPr kumimoji="0" lang="cs-CZ"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cs-CZ"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7547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8E93B-5435-4561-B3DF-66F1DB988E6A}"/>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7499E057-6988-5D43-16D4-385DB111CEBA}"/>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6E28AD6C-9802-1456-BACD-EE5AB4310B97}"/>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A8BFCD9D-4DA0-2D48-0F88-F15B06AEDBF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032FB2-C134-1A40-AEFF-BA4E7FB1B3E0}" type="slidenum">
              <a:rPr kumimoji="0" lang="cs-CZ"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cs-CZ"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71119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MZ1 20250512</a:t>
            </a:r>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20C551-1CFC-4E00-9051-1457234A6B32}" type="slidenum">
              <a:rPr kumimoji="0" lang="cs-CZ"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cs-CZ"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49642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032FB2-C134-1A40-AEFF-BA4E7FB1B3E0}" type="slidenum">
              <a:rPr kumimoji="0" lang="cs-CZ"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cs-CZ"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37924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D835F-F700-4103-876F-C02792E4615A}"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1226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a:t>MZ1 </a:t>
            </a:r>
            <a:r>
              <a:rPr lang="cs-CZ" b="0" i="0">
                <a:solidFill>
                  <a:srgbClr val="242424"/>
                </a:solidFill>
                <a:effectLst/>
                <a:latin typeface="Aptos Narrow" panose="020B0004020202020204" pitchFamily="34" charset="0"/>
              </a:rPr>
              <a:t>UZIS/061842/2025</a:t>
            </a:r>
            <a:endParaRPr lang="cs-CZ"/>
          </a:p>
          <a:p>
            <a:endParaRPr lang="cs-CZ"/>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EA17ED-146C-4067-8CE0-647D3F1A02BF}"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0083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C0DCC-C14D-F4F5-C5AB-5997ADB9FC9F}"/>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29E26C9A-54DC-3D41-B8E9-D75C17279B0E}"/>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A6630655-2BAC-7EC2-2E17-100B4852CC07}"/>
              </a:ext>
            </a:extLst>
          </p:cNvPr>
          <p:cNvSpPr>
            <a:spLocks noGrp="1"/>
          </p:cNvSpPr>
          <p:nvPr>
            <p:ph type="body" idx="1"/>
          </p:nvPr>
        </p:nvSpPr>
        <p:spPr/>
        <p:txBody>
          <a:bodyPr/>
          <a:lstStyle/>
          <a:p>
            <a:r>
              <a:rPr lang="cs-CZ"/>
              <a:t>ML1</a:t>
            </a:r>
          </a:p>
        </p:txBody>
      </p:sp>
      <p:sp>
        <p:nvSpPr>
          <p:cNvPr id="4" name="Zástupný symbol pro číslo snímku 3">
            <a:extLst>
              <a:ext uri="{FF2B5EF4-FFF2-40B4-BE49-F238E27FC236}">
                <a16:creationId xmlns:a16="http://schemas.microsoft.com/office/drawing/2014/main" id="{164D8C3B-03D3-1AC3-911A-754AC2336E8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1AF84F-1428-4A77-924B-854265A04D71}"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9707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t>KO120250227</a:t>
            </a:r>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7FAF74-7B26-4960-B3A2-9434BAEC7F0B}"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5526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0B3B5-7716-625B-855A-9C6595379D5E}"/>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826CB711-13DF-251E-762E-8896638E282D}"/>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8B2B1751-223D-D8B5-859F-55FA62FD4EE0}"/>
              </a:ext>
            </a:extLst>
          </p:cNvPr>
          <p:cNvSpPr>
            <a:spLocks noGrp="1"/>
          </p:cNvSpPr>
          <p:nvPr>
            <p:ph type="body" idx="1"/>
          </p:nvPr>
        </p:nvSpPr>
        <p:spPr/>
        <p:txBody>
          <a:bodyPr/>
          <a:lstStyle/>
          <a:p>
            <a:r>
              <a:rPr lang="cs-CZ"/>
              <a:t>KB120250227 /Analyses 2024/ELFIS - Vysočina/2024-08-05 v1</a:t>
            </a:r>
          </a:p>
        </p:txBody>
      </p:sp>
      <p:sp>
        <p:nvSpPr>
          <p:cNvPr id="4" name="Zástupný symbol pro číslo snímku 3">
            <a:extLst>
              <a:ext uri="{FF2B5EF4-FFF2-40B4-BE49-F238E27FC236}">
                <a16:creationId xmlns:a16="http://schemas.microsoft.com/office/drawing/2014/main" id="{53D41176-23E6-48F6-A9B1-A1AB4A65EE0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52C68A-7414-47CD-B786-53FC7BDEE6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0651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032FB2-C134-1A40-AEFF-BA4E7FB1B3E0}"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6883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NSC</a:t>
            </a:r>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20C551-1CFC-4E00-9051-1457234A6B32}" type="slidenum">
              <a:rPr kumimoji="0" lang="cs-CZ"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cs-CZ"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32663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MZ1 20250512</a:t>
            </a:r>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20C551-1CFC-4E00-9051-1457234A6B32}" type="slidenum">
              <a:rPr kumimoji="0" lang="cs-CZ"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cs-CZ"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29505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3D133-0F03-4048-B977-122E57A7AC05}" type="slidenum">
              <a:rPr kumimoji="0" lang="cs-CZ"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cs-CZ"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0809954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slideMaster" Target="../slideMasters/slideMaster1.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emf"/><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9.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0.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0.e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5.png"/><Relationship Id="rId1" Type="http://schemas.openxmlformats.org/officeDocument/2006/relationships/slideMaster" Target="../slideMasters/slideMaster4.xml"/><Relationship Id="rId4" Type="http://schemas.openxmlformats.org/officeDocument/2006/relationships/image" Target="../media/image10.emf"/></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7.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5.png"/><Relationship Id="rId1" Type="http://schemas.openxmlformats.org/officeDocument/2006/relationships/slideMaster" Target="../slideMasters/slideMaster7.xml"/><Relationship Id="rId4" Type="http://schemas.openxmlformats.org/officeDocument/2006/relationships/image" Target="../media/image10.emf"/></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6.png"/><Relationship Id="rId1" Type="http://schemas.openxmlformats.org/officeDocument/2006/relationships/slideMaster" Target="../slideMasters/slideMaster7.xml"/><Relationship Id="rId4" Type="http://schemas.openxmlformats.org/officeDocument/2006/relationships/image" Target="../media/image10.emf"/></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7.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5.png"/><Relationship Id="rId1" Type="http://schemas.openxmlformats.org/officeDocument/2006/relationships/slideMaster" Target="../slideMasters/slideMaster7.xml"/><Relationship Id="rId4" Type="http://schemas.openxmlformats.org/officeDocument/2006/relationships/image" Target="../media/image10.emf"/></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8.xml"/><Relationship Id="rId5" Type="http://schemas.openxmlformats.org/officeDocument/2006/relationships/image" Target="../media/image18.svg"/><Relationship Id="rId4" Type="http://schemas.openxmlformats.org/officeDocument/2006/relationships/image" Target="../media/image1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3ABABEC8-F7A4-2BC5-0389-76BE78AF1D47}"/>
              </a:ext>
            </a:extLst>
          </p:cNvPr>
          <p:cNvPicPr>
            <a:picLocks noChangeAspect="1"/>
          </p:cNvPicPr>
          <p:nvPr userDrawn="1"/>
        </p:nvPicPr>
        <p:blipFill>
          <a:blip r:embed="rId3"/>
          <a:stretch>
            <a:fillRect/>
          </a:stretch>
        </p:blipFill>
        <p:spPr>
          <a:xfrm>
            <a:off x="726649" y="1243846"/>
            <a:ext cx="11388315" cy="4852837"/>
          </a:xfrm>
          <a:prstGeom prst="rect">
            <a:avLst/>
          </a:prstGeom>
        </p:spPr>
      </p:pic>
      <p:sp>
        <p:nvSpPr>
          <p:cNvPr id="8" name="Obdélník 7">
            <a:extLst>
              <a:ext uri="{FF2B5EF4-FFF2-40B4-BE49-F238E27FC236}">
                <a16:creationId xmlns:a16="http://schemas.microsoft.com/office/drawing/2014/main" id="{86E319E4-DB43-4786-B406-1BC6DF9F76D3}"/>
              </a:ext>
            </a:extLst>
          </p:cNvPr>
          <p:cNvSpPr/>
          <p:nvPr userDrawn="1"/>
        </p:nvSpPr>
        <p:spPr>
          <a:xfrm>
            <a:off x="0" y="5879932"/>
            <a:ext cx="12192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solidFill>
                <a:schemeClr val="accent2"/>
              </a:solidFill>
            </a:endParaRPr>
          </a:p>
        </p:txBody>
      </p:sp>
      <p:sp>
        <p:nvSpPr>
          <p:cNvPr id="9" name="Obdélník 8">
            <a:extLst>
              <a:ext uri="{FF2B5EF4-FFF2-40B4-BE49-F238E27FC236}">
                <a16:creationId xmlns:a16="http://schemas.microsoft.com/office/drawing/2014/main" id="{86429ADE-79A8-80A2-0A21-62D5CA7EB14F}"/>
              </a:ext>
            </a:extLst>
          </p:cNvPr>
          <p:cNvSpPr/>
          <p:nvPr userDrawn="1"/>
        </p:nvSpPr>
        <p:spPr>
          <a:xfrm>
            <a:off x="0" y="5879932"/>
            <a:ext cx="121920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solidFill>
                <a:schemeClr val="accent2"/>
              </a:solidFill>
            </a:endParaRPr>
          </a:p>
        </p:txBody>
      </p:sp>
      <p:sp>
        <p:nvSpPr>
          <p:cNvPr id="11" name="Volný tvar 6">
            <a:extLst>
              <a:ext uri="{FF2B5EF4-FFF2-40B4-BE49-F238E27FC236}">
                <a16:creationId xmlns:a16="http://schemas.microsoft.com/office/drawing/2014/main" id="{001B4B07-6973-6318-87D0-6F65394D6BC9}"/>
              </a:ext>
            </a:extLst>
          </p:cNvPr>
          <p:cNvSpPr/>
          <p:nvPr userDrawn="1"/>
        </p:nvSpPr>
        <p:spPr>
          <a:xfrm>
            <a:off x="7105454" y="-9427"/>
            <a:ext cx="5102679" cy="3837214"/>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gradFill flip="none" rotWithShape="1">
            <a:gsLst>
              <a:gs pos="0">
                <a:srgbClr val="AFEBEB"/>
              </a:gs>
              <a:gs pos="77000">
                <a:schemeClr val="bg1">
                  <a:alpha val="25000"/>
                </a:schemeClr>
              </a:gs>
              <a:gs pos="100000">
                <a:schemeClr val="bg1"/>
              </a:gs>
            </a:gsLst>
            <a:path path="circle">
              <a:fillToRect l="100000" b="100000"/>
            </a:path>
            <a:tileRect t="-100000" r="-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Volný tvar 17">
            <a:extLst>
              <a:ext uri="{FF2B5EF4-FFF2-40B4-BE49-F238E27FC236}">
                <a16:creationId xmlns:a16="http://schemas.microsoft.com/office/drawing/2014/main" id="{33232905-C3F9-C9DC-E4E3-7A0927B5B60D}"/>
              </a:ext>
            </a:extLst>
          </p:cNvPr>
          <p:cNvSpPr/>
          <p:nvPr userDrawn="1"/>
        </p:nvSpPr>
        <p:spPr>
          <a:xfrm rot="10800000">
            <a:off x="-1" y="4380806"/>
            <a:ext cx="3549535" cy="2477193"/>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gradFill flip="none" rotWithShape="1">
            <a:gsLst>
              <a:gs pos="0">
                <a:srgbClr val="AFEBEB"/>
              </a:gs>
              <a:gs pos="77000">
                <a:schemeClr val="bg1">
                  <a:alpha val="25000"/>
                </a:schemeClr>
              </a:gs>
              <a:gs pos="100000">
                <a:schemeClr val="bg1"/>
              </a:gs>
            </a:gsLst>
            <a:path path="circle">
              <a:fillToRect l="100000" b="100000"/>
            </a:path>
            <a:tileRect t="-100000" r="-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Volný tvar 18">
            <a:extLst>
              <a:ext uri="{FF2B5EF4-FFF2-40B4-BE49-F238E27FC236}">
                <a16:creationId xmlns:a16="http://schemas.microsoft.com/office/drawing/2014/main" id="{8537842D-6553-3B53-473C-0A971C730739}"/>
              </a:ext>
            </a:extLst>
          </p:cNvPr>
          <p:cNvSpPr/>
          <p:nvPr userDrawn="1"/>
        </p:nvSpPr>
        <p:spPr>
          <a:xfrm>
            <a:off x="9081211" y="-9426"/>
            <a:ext cx="3129643" cy="2441120"/>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33CCCC">
              <a:alpha val="34902"/>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33CCCC"/>
              </a:solidFill>
            </a:endParaRPr>
          </a:p>
        </p:txBody>
      </p:sp>
      <p:sp>
        <p:nvSpPr>
          <p:cNvPr id="14" name="Volný tvar 19">
            <a:extLst>
              <a:ext uri="{FF2B5EF4-FFF2-40B4-BE49-F238E27FC236}">
                <a16:creationId xmlns:a16="http://schemas.microsoft.com/office/drawing/2014/main" id="{94B48AC2-8E9E-1661-19DB-4F6FB79507F2}"/>
              </a:ext>
            </a:extLst>
          </p:cNvPr>
          <p:cNvSpPr/>
          <p:nvPr userDrawn="1"/>
        </p:nvSpPr>
        <p:spPr>
          <a:xfrm>
            <a:off x="10158897" y="-9427"/>
            <a:ext cx="2051957" cy="130628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424242">
              <a:alpha val="27843"/>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Volný tvar 6">
            <a:extLst>
              <a:ext uri="{FF2B5EF4-FFF2-40B4-BE49-F238E27FC236}">
                <a16:creationId xmlns:a16="http://schemas.microsoft.com/office/drawing/2014/main" id="{048B30B4-3D22-A0CD-C4A5-7283E1C4C187}"/>
              </a:ext>
            </a:extLst>
          </p:cNvPr>
          <p:cNvSpPr/>
          <p:nvPr userDrawn="1"/>
        </p:nvSpPr>
        <p:spPr>
          <a:xfrm>
            <a:off x="7105454" y="-9427"/>
            <a:ext cx="5102679" cy="3837214"/>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7F99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Volný tvar 18">
            <a:extLst>
              <a:ext uri="{FF2B5EF4-FFF2-40B4-BE49-F238E27FC236}">
                <a16:creationId xmlns:a16="http://schemas.microsoft.com/office/drawing/2014/main" id="{3B3CFB7B-900B-A403-5FE7-6794057A041E}"/>
              </a:ext>
            </a:extLst>
          </p:cNvPr>
          <p:cNvSpPr/>
          <p:nvPr userDrawn="1"/>
        </p:nvSpPr>
        <p:spPr>
          <a:xfrm>
            <a:off x="9081211" y="-9426"/>
            <a:ext cx="3129643" cy="2441120"/>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4D719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33CCCC"/>
              </a:solidFill>
            </a:endParaRPr>
          </a:p>
        </p:txBody>
      </p:sp>
      <p:sp>
        <p:nvSpPr>
          <p:cNvPr id="20" name="Volný tvar 19">
            <a:extLst>
              <a:ext uri="{FF2B5EF4-FFF2-40B4-BE49-F238E27FC236}">
                <a16:creationId xmlns:a16="http://schemas.microsoft.com/office/drawing/2014/main" id="{E4416C8E-1447-7170-6C52-F16722539698}"/>
              </a:ext>
            </a:extLst>
          </p:cNvPr>
          <p:cNvSpPr/>
          <p:nvPr userDrawn="1"/>
        </p:nvSpPr>
        <p:spPr>
          <a:xfrm>
            <a:off x="10158897" y="-9427"/>
            <a:ext cx="2051957" cy="130628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2E59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4" name="Picture 24">
            <a:extLst>
              <a:ext uri="{FF2B5EF4-FFF2-40B4-BE49-F238E27FC236}">
                <a16:creationId xmlns:a16="http://schemas.microsoft.com/office/drawing/2014/main" id="{272677AC-4BFF-3A75-192A-D01FBCEE6C78}"/>
              </a:ext>
            </a:extLst>
          </p:cNvPr>
          <p:cNvPicPr>
            <a:picLocks noChangeAspect="1" noChangeArrowheads="1"/>
          </p:cNvPicPr>
          <p:nvPr userDrawn="1">
            <p:custDataLst>
              <p:tags r:id="rId1"/>
            </p:custDataLst>
          </p:nvPr>
        </p:nvPicPr>
        <p:blipFill>
          <a:blip r:embed="rId4" cstate="print">
            <a:extLst>
              <a:ext uri="{28A0092B-C50C-407E-A947-70E740481C1C}">
                <a14:useLocalDpi xmlns:a14="http://schemas.microsoft.com/office/drawing/2010/main"/>
              </a:ext>
            </a:extLst>
          </a:blip>
          <a:srcRect/>
          <a:stretch>
            <a:fillRect/>
          </a:stretch>
        </p:blipFill>
        <p:spPr bwMode="gray">
          <a:xfrm>
            <a:off x="11340046" y="1342772"/>
            <a:ext cx="592937" cy="39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Obrázek 24">
            <a:extLst>
              <a:ext uri="{FF2B5EF4-FFF2-40B4-BE49-F238E27FC236}">
                <a16:creationId xmlns:a16="http://schemas.microsoft.com/office/drawing/2014/main" id="{8F6FF6E5-B349-C8CC-8601-835CA2CB5E1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610701" y="1259484"/>
            <a:ext cx="574173" cy="574173"/>
          </a:xfrm>
          <a:prstGeom prst="rect">
            <a:avLst/>
          </a:prstGeom>
        </p:spPr>
      </p:pic>
      <p:pic>
        <p:nvPicPr>
          <p:cNvPr id="28" name="Logo Zdravi 2030" descr="Obsah obrázku objekt&#10;&#10;Popis byl vytvořen automaticky">
            <a:extLst>
              <a:ext uri="{FF2B5EF4-FFF2-40B4-BE49-F238E27FC236}">
                <a16:creationId xmlns:a16="http://schemas.microsoft.com/office/drawing/2014/main" id="{EE44BCC4-A057-0C26-F4F8-1F6023EB868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219811" y="1322586"/>
            <a:ext cx="1252291" cy="487435"/>
          </a:xfrm>
          <a:prstGeom prst="rect">
            <a:avLst/>
          </a:prstGeom>
        </p:spPr>
      </p:pic>
      <p:sp>
        <p:nvSpPr>
          <p:cNvPr id="4" name="Zástupný symbol pro datum 3">
            <a:extLst>
              <a:ext uri="{FF2B5EF4-FFF2-40B4-BE49-F238E27FC236}">
                <a16:creationId xmlns:a16="http://schemas.microsoft.com/office/drawing/2014/main" id="{3A8B47D9-3915-0AD8-144F-2DA732A7C656}"/>
              </a:ext>
            </a:extLst>
          </p:cNvPr>
          <p:cNvSpPr>
            <a:spLocks noGrp="1"/>
          </p:cNvSpPr>
          <p:nvPr>
            <p:ph type="dt" sz="half" idx="10"/>
          </p:nvPr>
        </p:nvSpPr>
        <p:spPr/>
        <p:txBody>
          <a:bodyPr/>
          <a:lstStyle/>
          <a:p>
            <a:fld id="{16345734-1122-415C-80A2-CB7D62399CC7}" type="datetimeFigureOut">
              <a:rPr lang="cs-CZ" smtClean="0"/>
              <a:t>11.02.2026</a:t>
            </a:fld>
            <a:endParaRPr lang="cs-CZ"/>
          </a:p>
        </p:txBody>
      </p:sp>
      <p:sp>
        <p:nvSpPr>
          <p:cNvPr id="5" name="Zástupný symbol pro zápatí 4">
            <a:extLst>
              <a:ext uri="{FF2B5EF4-FFF2-40B4-BE49-F238E27FC236}">
                <a16:creationId xmlns:a16="http://schemas.microsoft.com/office/drawing/2014/main" id="{F7C14846-8EDD-A1DA-E72E-B67F1B8ED84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89E308E-355F-F5DD-1923-B0C42026BC38}"/>
              </a:ext>
            </a:extLst>
          </p:cNvPr>
          <p:cNvSpPr>
            <a:spLocks noGrp="1"/>
          </p:cNvSpPr>
          <p:nvPr>
            <p:ph type="sldNum" sz="quarter" idx="12"/>
          </p:nvPr>
        </p:nvSpPr>
        <p:spPr/>
        <p:txBody>
          <a:bodyPr/>
          <a:lstStyle/>
          <a:p>
            <a:fld id="{91C57F98-80B5-4566-9BB7-668220B538A5}" type="slidenum">
              <a:rPr lang="cs-CZ" smtClean="0"/>
              <a:t>‹#›</a:t>
            </a:fld>
            <a:endParaRPr lang="cs-CZ"/>
          </a:p>
        </p:txBody>
      </p:sp>
      <p:pic>
        <p:nvPicPr>
          <p:cNvPr id="31" name="Obrázek 30">
            <a:extLst>
              <a:ext uri="{FF2B5EF4-FFF2-40B4-BE49-F238E27FC236}">
                <a16:creationId xmlns:a16="http://schemas.microsoft.com/office/drawing/2014/main" id="{84802CCD-0071-6A21-651E-A913FA1D763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9374" y="6211890"/>
            <a:ext cx="3741533" cy="322112"/>
          </a:xfrm>
          <a:prstGeom prst="rect">
            <a:avLst/>
          </a:prstGeom>
        </p:spPr>
      </p:pic>
      <p:sp>
        <p:nvSpPr>
          <p:cNvPr id="15" name="Obdélník 14">
            <a:extLst>
              <a:ext uri="{FF2B5EF4-FFF2-40B4-BE49-F238E27FC236}">
                <a16:creationId xmlns:a16="http://schemas.microsoft.com/office/drawing/2014/main" id="{09468479-8C98-05C8-6BEF-C4B46A62FBEA}"/>
              </a:ext>
            </a:extLst>
          </p:cNvPr>
          <p:cNvSpPr/>
          <p:nvPr userDrawn="1"/>
        </p:nvSpPr>
        <p:spPr>
          <a:xfrm>
            <a:off x="0" y="5879932"/>
            <a:ext cx="12192000" cy="45719"/>
          </a:xfrm>
          <a:prstGeom prst="rect">
            <a:avLst/>
          </a:prstGeom>
          <a:solidFill>
            <a:srgbClr val="D714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solidFill>
                <a:schemeClr val="accent2"/>
              </a:solidFill>
            </a:endParaRPr>
          </a:p>
        </p:txBody>
      </p:sp>
      <p:sp>
        <p:nvSpPr>
          <p:cNvPr id="18" name="Volný tvar 17">
            <a:extLst>
              <a:ext uri="{FF2B5EF4-FFF2-40B4-BE49-F238E27FC236}">
                <a16:creationId xmlns:a16="http://schemas.microsoft.com/office/drawing/2014/main" id="{18F4AB48-7448-E429-0292-4E8A627436EC}"/>
              </a:ext>
            </a:extLst>
          </p:cNvPr>
          <p:cNvSpPr/>
          <p:nvPr userDrawn="1"/>
        </p:nvSpPr>
        <p:spPr>
          <a:xfrm rot="10800000">
            <a:off x="-9428" y="4390233"/>
            <a:ext cx="3549535" cy="2477193"/>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FFC12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Obdélník 21">
            <a:extLst>
              <a:ext uri="{FF2B5EF4-FFF2-40B4-BE49-F238E27FC236}">
                <a16:creationId xmlns:a16="http://schemas.microsoft.com/office/drawing/2014/main" id="{9D694E38-9ABF-841C-CFAD-87F17FD004B2}"/>
              </a:ext>
            </a:extLst>
          </p:cNvPr>
          <p:cNvSpPr/>
          <p:nvPr userDrawn="1"/>
        </p:nvSpPr>
        <p:spPr>
          <a:xfrm>
            <a:off x="584088" y="5729492"/>
            <a:ext cx="3032818" cy="326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 name="Zástupný symbol textu 4">
            <a:extLst>
              <a:ext uri="{FF2B5EF4-FFF2-40B4-BE49-F238E27FC236}">
                <a16:creationId xmlns:a16="http://schemas.microsoft.com/office/drawing/2014/main" id="{E5E3AE2F-A7C6-B3A9-3A66-4FBB7F2714A7}"/>
              </a:ext>
            </a:extLst>
          </p:cNvPr>
          <p:cNvSpPr txBox="1">
            <a:spLocks/>
          </p:cNvSpPr>
          <p:nvPr userDrawn="1"/>
        </p:nvSpPr>
        <p:spPr>
          <a:xfrm>
            <a:off x="659277" y="5627645"/>
            <a:ext cx="3823271" cy="507256"/>
          </a:xfrm>
          <a:prstGeom prst="rect">
            <a:avLst/>
          </a:prstGeom>
          <a:solidFill>
            <a:schemeClr val="bg1"/>
          </a:solidFill>
        </p:spPr>
        <p:txBody>
          <a:bodyPr/>
          <a:lstStyle>
            <a:lvl1pPr marL="342900" indent="-342900" algn="l" defTabSz="914400" rtl="0" eaLnBrk="1" latinLnBrk="0" hangingPunct="1">
              <a:spcBef>
                <a:spcPct val="20000"/>
              </a:spcBef>
              <a:buFont typeface="Arial" panose="020B0604020202020204" pitchFamily="34" charset="0"/>
              <a:buChar char="•"/>
              <a:defRPr sz="3200" b="1" kern="1200">
                <a:solidFill>
                  <a:schemeClr val="accen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600" dirty="0">
                <a:solidFill>
                  <a:srgbClr val="D71440"/>
                </a:solidFill>
              </a:rPr>
              <a:t>Prezentace TK: 12.2. 2025</a:t>
            </a:r>
          </a:p>
        </p:txBody>
      </p:sp>
      <p:pic>
        <p:nvPicPr>
          <p:cNvPr id="27" name="Obrázek 26">
            <a:extLst>
              <a:ext uri="{FF2B5EF4-FFF2-40B4-BE49-F238E27FC236}">
                <a16:creationId xmlns:a16="http://schemas.microsoft.com/office/drawing/2014/main" id="{19C7A8BA-8034-9EEE-240D-ABFF30235D69}"/>
              </a:ext>
            </a:extLst>
          </p:cNvPr>
          <p:cNvPicPr>
            <a:picLocks noChangeAspect="1"/>
          </p:cNvPicPr>
          <p:nvPr userDrawn="1"/>
        </p:nvPicPr>
        <p:blipFill>
          <a:blip r:embed="rId8"/>
          <a:stretch>
            <a:fillRect/>
          </a:stretch>
        </p:blipFill>
        <p:spPr>
          <a:xfrm>
            <a:off x="8823626" y="4199123"/>
            <a:ext cx="3200677" cy="2499577"/>
          </a:xfrm>
          <a:prstGeom prst="rect">
            <a:avLst/>
          </a:prstGeom>
        </p:spPr>
      </p:pic>
      <p:pic>
        <p:nvPicPr>
          <p:cNvPr id="2" name="Grafický objekt 4">
            <a:extLst>
              <a:ext uri="{FF2B5EF4-FFF2-40B4-BE49-F238E27FC236}">
                <a16:creationId xmlns:a16="http://schemas.microsoft.com/office/drawing/2014/main" id="{CA649EB7-9EBB-E9B7-583B-8327BF3F992C}"/>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564876" y="6205437"/>
            <a:ext cx="4390283" cy="396000"/>
          </a:xfrm>
          <a:prstGeom prst="rect">
            <a:avLst/>
          </a:prstGeom>
        </p:spPr>
      </p:pic>
    </p:spTree>
    <p:extLst>
      <p:ext uri="{BB962C8B-B14F-4D97-AF65-F5344CB8AC3E}">
        <p14:creationId xmlns:p14="http://schemas.microsoft.com/office/powerpoint/2010/main" val="1362482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A85BDE6-A7EF-8B83-E168-5630DE31761D}"/>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691B2769-36BA-4D3E-31E9-B999E25D8F22}"/>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5F0814E-A18D-3F53-8AEA-D379A219738A}"/>
              </a:ext>
            </a:extLst>
          </p:cNvPr>
          <p:cNvSpPr>
            <a:spLocks noGrp="1"/>
          </p:cNvSpPr>
          <p:nvPr>
            <p:ph type="dt" sz="half" idx="10"/>
          </p:nvPr>
        </p:nvSpPr>
        <p:spPr/>
        <p:txBody>
          <a:bodyPr/>
          <a:lstStyle/>
          <a:p>
            <a:fld id="{16345734-1122-415C-80A2-CB7D62399CC7}" type="datetimeFigureOut">
              <a:rPr lang="cs-CZ" smtClean="0"/>
              <a:t>11.02.2026</a:t>
            </a:fld>
            <a:endParaRPr lang="cs-CZ"/>
          </a:p>
        </p:txBody>
      </p:sp>
      <p:sp>
        <p:nvSpPr>
          <p:cNvPr id="5" name="Zástupný symbol pro zápatí 4">
            <a:extLst>
              <a:ext uri="{FF2B5EF4-FFF2-40B4-BE49-F238E27FC236}">
                <a16:creationId xmlns:a16="http://schemas.microsoft.com/office/drawing/2014/main" id="{68B5BEB1-2E39-6CF8-BA70-E557DAB08C3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38BF3BFF-29F7-9497-0E8F-A26D0BAADDCA}"/>
              </a:ext>
            </a:extLst>
          </p:cNvPr>
          <p:cNvSpPr>
            <a:spLocks noGrp="1"/>
          </p:cNvSpPr>
          <p:nvPr>
            <p:ph type="sldNum" sz="quarter" idx="12"/>
          </p:nvPr>
        </p:nvSpPr>
        <p:spPr/>
        <p:txBody>
          <a:bodyPr/>
          <a:lstStyle/>
          <a:p>
            <a:fld id="{91C57F98-80B5-4566-9BB7-668220B538A5}" type="slidenum">
              <a:rPr lang="cs-CZ" smtClean="0"/>
              <a:t>‹#›</a:t>
            </a:fld>
            <a:endParaRPr lang="cs-CZ"/>
          </a:p>
        </p:txBody>
      </p:sp>
    </p:spTree>
    <p:extLst>
      <p:ext uri="{BB962C8B-B14F-4D97-AF65-F5344CB8AC3E}">
        <p14:creationId xmlns:p14="http://schemas.microsoft.com/office/powerpoint/2010/main" val="4948070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23392" y="980729"/>
            <a:ext cx="10944000" cy="4824537"/>
          </a:xfrm>
        </p:spPr>
        <p:txBody>
          <a:bodyPr/>
          <a:lstStyle>
            <a:lvl1pPr>
              <a:defRPr b="1">
                <a:solidFill>
                  <a:schemeClr val="tx2"/>
                </a:solidFill>
              </a:defRPr>
            </a:lvl1pPr>
            <a:lvl2pPr>
              <a:defRPr>
                <a:solidFill>
                  <a:schemeClr val="tx1"/>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Nadpis 1"/>
          <p:cNvSpPr>
            <a:spLocks noGrp="1"/>
          </p:cNvSpPr>
          <p:nvPr>
            <p:ph type="title" hasCustomPrompt="1"/>
          </p:nvPr>
        </p:nvSpPr>
        <p:spPr>
          <a:xfrm>
            <a:off x="623392" y="260648"/>
            <a:ext cx="10945216" cy="648072"/>
          </a:xfrm>
          <a:prstGeom prst="rect">
            <a:avLst/>
          </a:prstGeom>
        </p:spPr>
        <p:txBody>
          <a:bodyPr anchor="ctr"/>
          <a:lstStyle>
            <a:lvl1pPr algn="l">
              <a:defRPr sz="3200" b="1">
                <a:solidFill>
                  <a:srgbClr val="DA2B46"/>
                </a:solidFill>
              </a:defRPr>
            </a:lvl1pPr>
          </a:lstStyle>
          <a:p>
            <a:r>
              <a:rPr lang="cs-CZ" dirty="0"/>
              <a:t>KLIKNUTÍM LZE UPRAVIT STYL.</a:t>
            </a:r>
          </a:p>
        </p:txBody>
      </p:sp>
      <p:sp>
        <p:nvSpPr>
          <p:cNvPr id="8" name="Zástupný symbol pro datum 3"/>
          <p:cNvSpPr>
            <a:spLocks noGrp="1"/>
          </p:cNvSpPr>
          <p:nvPr>
            <p:ph type="dt" sz="half" idx="2"/>
          </p:nvPr>
        </p:nvSpPr>
        <p:spPr>
          <a:xfrm>
            <a:off x="482985" y="6070626"/>
            <a:ext cx="1200000" cy="203079"/>
          </a:xfrm>
          <a:prstGeom prst="rect">
            <a:avLst/>
          </a:prstGeom>
        </p:spPr>
        <p:txBody>
          <a:bodyPr anchor="ctr"/>
          <a:lstStyle>
            <a:lvl1pPr>
              <a:defRPr sz="1050"/>
            </a:lvl1pPr>
          </a:lstStyle>
          <a:p>
            <a:fld id="{E4EC567F-E7DA-47BB-AEB1-9930A46F27B5}" type="datetimeFigureOut">
              <a:rPr lang="cs-CZ" smtClean="0"/>
              <a:pPr/>
              <a:t>11.02.2026</a:t>
            </a:fld>
            <a:endParaRPr lang="cs-CZ" dirty="0"/>
          </a:p>
        </p:txBody>
      </p:sp>
      <p:sp>
        <p:nvSpPr>
          <p:cNvPr id="12" name="Zástupný symbol pro zápatí 4"/>
          <p:cNvSpPr>
            <a:spLocks noGrp="1"/>
          </p:cNvSpPr>
          <p:nvPr>
            <p:ph type="ftr" sz="quarter" idx="3"/>
          </p:nvPr>
        </p:nvSpPr>
        <p:spPr>
          <a:xfrm>
            <a:off x="1843915" y="6068291"/>
            <a:ext cx="8403411" cy="193324"/>
          </a:xfrm>
          <a:prstGeom prst="rect">
            <a:avLst/>
          </a:prstGeom>
        </p:spPr>
        <p:txBody>
          <a:bodyPr anchor="ctr"/>
          <a:lstStyle>
            <a:lvl1pPr algn="ctr">
              <a:defRPr sz="1050"/>
            </a:lvl1pPr>
          </a:lstStyle>
          <a:p>
            <a:endParaRPr lang="cs-CZ" dirty="0"/>
          </a:p>
        </p:txBody>
      </p:sp>
      <p:sp>
        <p:nvSpPr>
          <p:cNvPr id="13" name="Zástupný symbol pro číslo snímku 5"/>
          <p:cNvSpPr>
            <a:spLocks noGrp="1"/>
          </p:cNvSpPr>
          <p:nvPr>
            <p:ph type="sldNum" sz="quarter" idx="4"/>
          </p:nvPr>
        </p:nvSpPr>
        <p:spPr>
          <a:xfrm>
            <a:off x="10408541" y="6065805"/>
            <a:ext cx="1200000" cy="211101"/>
          </a:xfrm>
          <a:prstGeom prst="rect">
            <a:avLst/>
          </a:prstGeom>
        </p:spPr>
        <p:txBody>
          <a:bodyPr anchor="ctr"/>
          <a:lstStyle>
            <a:lvl1pPr algn="r">
              <a:defRPr sz="1050"/>
            </a:lvl1pPr>
          </a:lstStyle>
          <a:p>
            <a:fld id="{84C9401D-42AF-4231-A83B-9F6747628248}" type="slidenum">
              <a:rPr lang="cs-CZ" smtClean="0"/>
              <a:pPr/>
              <a:t>‹#›</a:t>
            </a:fld>
            <a:endParaRPr lang="cs-CZ" dirty="0"/>
          </a:p>
        </p:txBody>
      </p:sp>
    </p:spTree>
    <p:extLst>
      <p:ext uri="{BB962C8B-B14F-4D97-AF65-F5344CB8AC3E}">
        <p14:creationId xmlns:p14="http://schemas.microsoft.com/office/powerpoint/2010/main" val="216726775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AEDC30-065E-42E0-A991-686AF5AC8E72}"/>
              </a:ext>
            </a:extLst>
          </p:cNvPr>
          <p:cNvSpPr>
            <a:spLocks noGrp="1"/>
          </p:cNvSpPr>
          <p:nvPr>
            <p:ph type="title"/>
          </p:nvPr>
        </p:nvSpPr>
        <p:spPr>
          <a:xfrm>
            <a:off x="540000" y="365125"/>
            <a:ext cx="11088000" cy="1325563"/>
          </a:xfrm>
        </p:spPr>
        <p:txBody>
          <a:bodyPr/>
          <a:lstStyle/>
          <a:p>
            <a:r>
              <a:rPr lang="cs-CZ"/>
              <a:t>Kliknutím lze upravit styl.</a:t>
            </a:r>
          </a:p>
        </p:txBody>
      </p:sp>
      <p:sp>
        <p:nvSpPr>
          <p:cNvPr id="3" name="Zástupný symbol pro obsah 2">
            <a:extLst>
              <a:ext uri="{FF2B5EF4-FFF2-40B4-BE49-F238E27FC236}">
                <a16:creationId xmlns:a16="http://schemas.microsoft.com/office/drawing/2014/main" id="{F2F9BA54-6D16-415F-B124-0BCAD6D57E71}"/>
              </a:ext>
            </a:extLst>
          </p:cNvPr>
          <p:cNvSpPr>
            <a:spLocks noGrp="1"/>
          </p:cNvSpPr>
          <p:nvPr>
            <p:ph idx="1"/>
          </p:nvPr>
        </p:nvSpPr>
        <p:spPr>
          <a:xfrm>
            <a:off x="1440000" y="1825625"/>
            <a:ext cx="10188000" cy="4351338"/>
          </a:xfrm>
        </p:spPr>
        <p:txBody>
          <a:bodyPr>
            <a:normAutofit/>
          </a:bodyPr>
          <a:lstStyle>
            <a:lvl1pPr>
              <a:defRPr sz="1200" b="1">
                <a:solidFill>
                  <a:schemeClr val="tx2"/>
                </a:solidFill>
              </a:defRPr>
            </a:lvl1pPr>
            <a:lvl2pPr>
              <a:defRPr sz="1200" b="1">
                <a:solidFill>
                  <a:schemeClr val="accent2"/>
                </a:solidFill>
              </a:defRPr>
            </a:lvl2pPr>
            <a:lvl3pPr>
              <a:defRPr sz="1200"/>
            </a:lvl3pPr>
            <a:lvl4pPr>
              <a:defRPr sz="1200"/>
            </a:lvl4pPr>
            <a:lvl5pPr>
              <a:defRPr sz="1200"/>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5A61BF4F-121E-4F5A-9F08-804ADAD22973}"/>
              </a:ext>
            </a:extLst>
          </p:cNvPr>
          <p:cNvSpPr>
            <a:spLocks noGrp="1"/>
          </p:cNvSpPr>
          <p:nvPr>
            <p:ph type="dt" sz="half" idx="10"/>
          </p:nvPr>
        </p:nvSpPr>
        <p:spPr>
          <a:xfrm>
            <a:off x="1440000" y="6356350"/>
            <a:ext cx="2448000" cy="365125"/>
          </a:xfrm>
        </p:spPr>
        <p:txBody>
          <a:bodyPr/>
          <a:lstStyle/>
          <a:p>
            <a:fld id="{67DD7422-41A7-4AE0-A0FA-E6BA09A6914F}" type="datetime1">
              <a:rPr lang="cs-CZ" smtClean="0"/>
              <a:t>11.02.2026</a:t>
            </a:fld>
            <a:endParaRPr lang="cs-CZ"/>
          </a:p>
        </p:txBody>
      </p:sp>
      <p:sp>
        <p:nvSpPr>
          <p:cNvPr id="5" name="Zástupný symbol pro zápatí 4">
            <a:extLst>
              <a:ext uri="{FF2B5EF4-FFF2-40B4-BE49-F238E27FC236}">
                <a16:creationId xmlns:a16="http://schemas.microsoft.com/office/drawing/2014/main" id="{03A8283A-21D6-4704-B6C1-331B02CB9F1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CA4C139-EAD9-473A-BEC3-92D3F8E040AF}"/>
              </a:ext>
            </a:extLst>
          </p:cNvPr>
          <p:cNvSpPr>
            <a:spLocks noGrp="1"/>
          </p:cNvSpPr>
          <p:nvPr>
            <p:ph type="sldNum" sz="quarter" idx="12"/>
          </p:nvPr>
        </p:nvSpPr>
        <p:spPr/>
        <p:txBody>
          <a:bodyPr/>
          <a:lstStyle/>
          <a:p>
            <a:fld id="{890E54D3-D00C-4F51-80A7-9147D6EFBB5C}" type="slidenum">
              <a:rPr lang="cs-CZ" smtClean="0"/>
              <a:t>‹#›</a:t>
            </a:fld>
            <a:endParaRPr lang="cs-CZ"/>
          </a:p>
        </p:txBody>
      </p:sp>
    </p:spTree>
    <p:extLst>
      <p:ext uri="{BB962C8B-B14F-4D97-AF65-F5344CB8AC3E}">
        <p14:creationId xmlns:p14="http://schemas.microsoft.com/office/powerpoint/2010/main" val="207517933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Nadpis, 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DAF197-0F70-E0BF-5CA5-CDDA97864043}"/>
              </a:ext>
            </a:extLst>
          </p:cNvPr>
          <p:cNvSpPr>
            <a:spLocks noGrp="1"/>
          </p:cNvSpPr>
          <p:nvPr>
            <p:ph type="title"/>
          </p:nvPr>
        </p:nvSpPr>
        <p:spPr>
          <a:xfrm>
            <a:off x="731839" y="365126"/>
            <a:ext cx="10728323" cy="1260000"/>
          </a:xfrm>
        </p:spPr>
        <p:txBody>
          <a:bodyPr lIns="0">
            <a:normAutofit/>
          </a:bodyPr>
          <a:lstStyle>
            <a:lvl1pPr>
              <a:defRPr sz="2400">
                <a:latin typeface="+mj-lt"/>
              </a:defRPr>
            </a:lvl1pPr>
          </a:lstStyle>
          <a:p>
            <a:r>
              <a:rPr lang="cs-CZ"/>
              <a:t>Kliknutím lze upravit styl.</a:t>
            </a:r>
          </a:p>
        </p:txBody>
      </p:sp>
      <p:sp>
        <p:nvSpPr>
          <p:cNvPr id="7" name="Obdélník 6">
            <a:extLst>
              <a:ext uri="{FF2B5EF4-FFF2-40B4-BE49-F238E27FC236}">
                <a16:creationId xmlns:a16="http://schemas.microsoft.com/office/drawing/2014/main" id="{86EFECB8-37A1-1162-F90E-485C0D94B166}"/>
              </a:ext>
            </a:extLst>
          </p:cNvPr>
          <p:cNvSpPr/>
          <p:nvPr userDrawn="1"/>
        </p:nvSpPr>
        <p:spPr>
          <a:xfrm>
            <a:off x="0" y="0"/>
            <a:ext cx="6096000" cy="237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2" name="Grafický objekt 11">
            <a:extLst>
              <a:ext uri="{FF2B5EF4-FFF2-40B4-BE49-F238E27FC236}">
                <a16:creationId xmlns:a16="http://schemas.microsoft.com/office/drawing/2014/main" id="{D42D85A1-CE0E-3796-3FB6-1A1B847697E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3637" y="6294874"/>
            <a:ext cx="639692" cy="396000"/>
          </a:xfrm>
          <a:prstGeom prst="rect">
            <a:avLst/>
          </a:prstGeom>
        </p:spPr>
      </p:pic>
      <p:sp>
        <p:nvSpPr>
          <p:cNvPr id="4" name="Zástupný obsah 3">
            <a:extLst>
              <a:ext uri="{FF2B5EF4-FFF2-40B4-BE49-F238E27FC236}">
                <a16:creationId xmlns:a16="http://schemas.microsoft.com/office/drawing/2014/main" id="{40DDB638-C173-6D3F-FF1A-66447260C8A3}"/>
              </a:ext>
            </a:extLst>
          </p:cNvPr>
          <p:cNvSpPr>
            <a:spLocks noGrp="1"/>
          </p:cNvSpPr>
          <p:nvPr>
            <p:ph sz="quarter" idx="10"/>
          </p:nvPr>
        </p:nvSpPr>
        <p:spPr>
          <a:xfrm>
            <a:off x="731838" y="1664060"/>
            <a:ext cx="5364160" cy="4428000"/>
          </a:xfrm>
        </p:spPr>
        <p:txBody>
          <a:bodyPr/>
          <a:lstStyle>
            <a:lvl1pPr marL="228600" indent="-228600">
              <a:buClr>
                <a:schemeClr val="accent1"/>
              </a:buClr>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stStyle>
          <a:p>
            <a:pPr lvl="0"/>
            <a:r>
              <a:rPr lang="cs-CZ"/>
              <a:t>Po kliknutí můžete upravovat styly textu v předloze.</a:t>
            </a:r>
          </a:p>
          <a:p>
            <a:pPr lvl="1"/>
            <a:r>
              <a:rPr lang="cs-CZ"/>
              <a:t>Druhá úroveň</a:t>
            </a:r>
          </a:p>
          <a:p>
            <a:pPr lvl="2"/>
            <a:r>
              <a:rPr lang="cs-CZ"/>
              <a:t>Třetí úroveň</a:t>
            </a:r>
          </a:p>
        </p:txBody>
      </p:sp>
      <p:sp>
        <p:nvSpPr>
          <p:cNvPr id="6" name="Zástupný obsah 3">
            <a:extLst>
              <a:ext uri="{FF2B5EF4-FFF2-40B4-BE49-F238E27FC236}">
                <a16:creationId xmlns:a16="http://schemas.microsoft.com/office/drawing/2014/main" id="{8DC35049-3AA5-9643-A289-66951EBEC2D7}"/>
              </a:ext>
            </a:extLst>
          </p:cNvPr>
          <p:cNvSpPr>
            <a:spLocks noGrp="1"/>
          </p:cNvSpPr>
          <p:nvPr>
            <p:ph sz="quarter" idx="11"/>
          </p:nvPr>
        </p:nvSpPr>
        <p:spPr>
          <a:xfrm>
            <a:off x="6096003" y="1660885"/>
            <a:ext cx="5364160" cy="4428000"/>
          </a:xfrm>
        </p:spPr>
        <p:txBody>
          <a:bodyPr/>
          <a:lstStyle>
            <a:lvl1pPr marL="228600" indent="-228600">
              <a:buClr>
                <a:schemeClr val="accent1"/>
              </a:buClr>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stStyle>
          <a:p>
            <a:pPr lvl="0"/>
            <a:r>
              <a:rPr lang="cs-CZ"/>
              <a:t>Po kliknutí můžete upravovat styly textu v předloze.</a:t>
            </a:r>
          </a:p>
          <a:p>
            <a:pPr lvl="1"/>
            <a:r>
              <a:rPr lang="cs-CZ"/>
              <a:t>Druhá úroveň</a:t>
            </a:r>
          </a:p>
          <a:p>
            <a:pPr lvl="2"/>
            <a:r>
              <a:rPr lang="cs-CZ"/>
              <a:t>Třetí úroveň</a:t>
            </a:r>
          </a:p>
          <a:p>
            <a:pPr lvl="3"/>
            <a:endParaRPr lang="cs-CZ"/>
          </a:p>
        </p:txBody>
      </p:sp>
      <p:grpSp>
        <p:nvGrpSpPr>
          <p:cNvPr id="10" name="Skupina 9">
            <a:extLst>
              <a:ext uri="{FF2B5EF4-FFF2-40B4-BE49-F238E27FC236}">
                <a16:creationId xmlns:a16="http://schemas.microsoft.com/office/drawing/2014/main" id="{4A268E11-BD2F-4B4F-8F6C-0F8E80159307}"/>
              </a:ext>
            </a:extLst>
          </p:cNvPr>
          <p:cNvGrpSpPr/>
          <p:nvPr userDrawn="1"/>
        </p:nvGrpSpPr>
        <p:grpSpPr>
          <a:xfrm>
            <a:off x="731838" y="6144231"/>
            <a:ext cx="1083291" cy="720000"/>
            <a:chOff x="731838" y="6129338"/>
            <a:chExt cx="1083291" cy="720000"/>
          </a:xfrm>
        </p:grpSpPr>
        <p:sp>
          <p:nvSpPr>
            <p:cNvPr id="11" name="Obdélník 10">
              <a:extLst>
                <a:ext uri="{FF2B5EF4-FFF2-40B4-BE49-F238E27FC236}">
                  <a16:creationId xmlns:a16="http://schemas.microsoft.com/office/drawing/2014/main" id="{17CF36DE-E5A0-4148-9D06-AE68A4EDD0A7}"/>
                </a:ext>
              </a:extLst>
            </p:cNvPr>
            <p:cNvSpPr/>
            <p:nvPr userDrawn="1"/>
          </p:nvSpPr>
          <p:spPr>
            <a:xfrm>
              <a:off x="731838" y="6129338"/>
              <a:ext cx="1083291"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4" name="Grafický objekt 13">
              <a:extLst>
                <a:ext uri="{FF2B5EF4-FFF2-40B4-BE49-F238E27FC236}">
                  <a16:creationId xmlns:a16="http://schemas.microsoft.com/office/drawing/2014/main" id="{EDC2FDED-6562-4534-96C9-B2CF49EA82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3637" y="6291338"/>
              <a:ext cx="639692" cy="396000"/>
            </a:xfrm>
            <a:prstGeom prst="rect">
              <a:avLst/>
            </a:prstGeom>
          </p:spPr>
        </p:pic>
      </p:grpSp>
    </p:spTree>
    <p:extLst>
      <p:ext uri="{BB962C8B-B14F-4D97-AF65-F5344CB8AC3E}">
        <p14:creationId xmlns:p14="http://schemas.microsoft.com/office/powerpoint/2010/main" val="109027969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Nadpis, porovnání 2">
    <p:spTree>
      <p:nvGrpSpPr>
        <p:cNvPr id="1" name=""/>
        <p:cNvGrpSpPr/>
        <p:nvPr/>
      </p:nvGrpSpPr>
      <p:grpSpPr>
        <a:xfrm>
          <a:off x="0" y="0"/>
          <a:ext cx="0" cy="0"/>
          <a:chOff x="0" y="0"/>
          <a:chExt cx="0" cy="0"/>
        </a:xfrm>
      </p:grpSpPr>
      <p:sp>
        <p:nvSpPr>
          <p:cNvPr id="7" name="Obdélník 6">
            <a:extLst>
              <a:ext uri="{FF2B5EF4-FFF2-40B4-BE49-F238E27FC236}">
                <a16:creationId xmlns:a16="http://schemas.microsoft.com/office/drawing/2014/main" id="{86EFECB8-37A1-1162-F90E-485C0D94B166}"/>
              </a:ext>
            </a:extLst>
          </p:cNvPr>
          <p:cNvSpPr/>
          <p:nvPr userDrawn="1"/>
        </p:nvSpPr>
        <p:spPr>
          <a:xfrm>
            <a:off x="0" y="0"/>
            <a:ext cx="6096000" cy="237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a:extLst>
              <a:ext uri="{FF2B5EF4-FFF2-40B4-BE49-F238E27FC236}">
                <a16:creationId xmlns:a16="http://schemas.microsoft.com/office/drawing/2014/main" id="{E8A2BDC4-6C43-7770-C039-87C8E274A15E}"/>
              </a:ext>
            </a:extLst>
          </p:cNvPr>
          <p:cNvSpPr/>
          <p:nvPr userDrawn="1"/>
        </p:nvSpPr>
        <p:spPr>
          <a:xfrm>
            <a:off x="0" y="475200"/>
            <a:ext cx="1080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2" name="Grafický objekt 11">
            <a:extLst>
              <a:ext uri="{FF2B5EF4-FFF2-40B4-BE49-F238E27FC236}">
                <a16:creationId xmlns:a16="http://schemas.microsoft.com/office/drawing/2014/main" id="{D42D85A1-CE0E-3796-3FB6-1A1B847697E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20154" y="637200"/>
            <a:ext cx="639692" cy="396000"/>
          </a:xfrm>
          <a:prstGeom prst="rect">
            <a:avLst/>
          </a:prstGeom>
        </p:spPr>
      </p:pic>
      <p:sp>
        <p:nvSpPr>
          <p:cNvPr id="14" name="Nadpis 1">
            <a:extLst>
              <a:ext uri="{FF2B5EF4-FFF2-40B4-BE49-F238E27FC236}">
                <a16:creationId xmlns:a16="http://schemas.microsoft.com/office/drawing/2014/main" id="{D437D701-B17C-4FB1-90EC-C1632B91EEEE}"/>
              </a:ext>
            </a:extLst>
          </p:cNvPr>
          <p:cNvSpPr>
            <a:spLocks noGrp="1"/>
          </p:cNvSpPr>
          <p:nvPr userDrawn="1">
            <p:ph type="title"/>
          </p:nvPr>
        </p:nvSpPr>
        <p:spPr>
          <a:xfrm>
            <a:off x="1620000" y="475199"/>
            <a:ext cx="9802034" cy="720000"/>
          </a:xfrm>
        </p:spPr>
        <p:txBody>
          <a:bodyPr lIns="0"/>
          <a:lstStyle>
            <a:lvl1pPr>
              <a:defRPr sz="2400"/>
            </a:lvl1pPr>
          </a:lstStyle>
          <a:p>
            <a:r>
              <a:rPr lang="cs-CZ"/>
              <a:t>Kliknutím lze upravit styl.</a:t>
            </a:r>
          </a:p>
        </p:txBody>
      </p:sp>
      <p:sp>
        <p:nvSpPr>
          <p:cNvPr id="2" name="Zástupný obsah 3">
            <a:extLst>
              <a:ext uri="{FF2B5EF4-FFF2-40B4-BE49-F238E27FC236}">
                <a16:creationId xmlns:a16="http://schemas.microsoft.com/office/drawing/2014/main" id="{103C0E1B-9A5C-2FCC-DE34-51DF2D12A3EC}"/>
              </a:ext>
            </a:extLst>
          </p:cNvPr>
          <p:cNvSpPr>
            <a:spLocks noGrp="1"/>
          </p:cNvSpPr>
          <p:nvPr>
            <p:ph sz="quarter" idx="10"/>
          </p:nvPr>
        </p:nvSpPr>
        <p:spPr>
          <a:xfrm>
            <a:off x="731838" y="1664060"/>
            <a:ext cx="5364160" cy="4428000"/>
          </a:xfrm>
        </p:spPr>
        <p:txBody>
          <a:bodyPr/>
          <a:lstStyle>
            <a:lvl1pPr marL="228600" indent="-228600">
              <a:buClr>
                <a:schemeClr val="accent1"/>
              </a:buClr>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stStyle>
          <a:p>
            <a:pPr lvl="0"/>
            <a:r>
              <a:rPr lang="cs-CZ"/>
              <a:t>Po kliknutí můžete upravovat styly textu v předloze.</a:t>
            </a:r>
          </a:p>
          <a:p>
            <a:pPr lvl="1"/>
            <a:r>
              <a:rPr lang="cs-CZ"/>
              <a:t>Druhá úroveň</a:t>
            </a:r>
          </a:p>
          <a:p>
            <a:pPr lvl="2"/>
            <a:r>
              <a:rPr lang="cs-CZ"/>
              <a:t>Třetí úroveň</a:t>
            </a:r>
          </a:p>
        </p:txBody>
      </p:sp>
      <p:sp>
        <p:nvSpPr>
          <p:cNvPr id="3" name="Zástupný obsah 3">
            <a:extLst>
              <a:ext uri="{FF2B5EF4-FFF2-40B4-BE49-F238E27FC236}">
                <a16:creationId xmlns:a16="http://schemas.microsoft.com/office/drawing/2014/main" id="{E630CE26-F1E5-304D-AA96-485BCAD20889}"/>
              </a:ext>
            </a:extLst>
          </p:cNvPr>
          <p:cNvSpPr>
            <a:spLocks noGrp="1"/>
          </p:cNvSpPr>
          <p:nvPr>
            <p:ph sz="quarter" idx="11"/>
          </p:nvPr>
        </p:nvSpPr>
        <p:spPr>
          <a:xfrm>
            <a:off x="6096003" y="1660885"/>
            <a:ext cx="5364160" cy="4428000"/>
          </a:xfrm>
        </p:spPr>
        <p:txBody>
          <a:bodyPr/>
          <a:lstStyle>
            <a:lvl1pPr marL="228600" indent="-228600">
              <a:buClr>
                <a:schemeClr val="accent1"/>
              </a:buClr>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stStyle>
          <a:p>
            <a:pPr lvl="0"/>
            <a:r>
              <a:rPr lang="cs-CZ"/>
              <a:t>Po kliknutí můžete upravovat styly textu v předloze.</a:t>
            </a:r>
          </a:p>
          <a:p>
            <a:pPr lvl="1"/>
            <a:r>
              <a:rPr lang="cs-CZ"/>
              <a:t>Druhá úroveň</a:t>
            </a:r>
          </a:p>
          <a:p>
            <a:pPr lvl="2"/>
            <a:r>
              <a:rPr lang="cs-CZ"/>
              <a:t>Třetí úroveň</a:t>
            </a:r>
          </a:p>
          <a:p>
            <a:pPr lvl="3"/>
            <a:endParaRPr lang="cs-CZ"/>
          </a:p>
        </p:txBody>
      </p:sp>
    </p:spTree>
    <p:extLst>
      <p:ext uri="{BB962C8B-B14F-4D97-AF65-F5344CB8AC3E}">
        <p14:creationId xmlns:p14="http://schemas.microsoft.com/office/powerpoint/2010/main" val="201459475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Nadpis, obsah">
    <p:spTree>
      <p:nvGrpSpPr>
        <p:cNvPr id="1" name=""/>
        <p:cNvGrpSpPr/>
        <p:nvPr/>
      </p:nvGrpSpPr>
      <p:grpSpPr>
        <a:xfrm>
          <a:off x="0" y="0"/>
          <a:ext cx="0" cy="0"/>
          <a:chOff x="0" y="0"/>
          <a:chExt cx="0" cy="0"/>
        </a:xfrm>
      </p:grpSpPr>
      <p:sp>
        <p:nvSpPr>
          <p:cNvPr id="4" name="Zástupný obsah 3">
            <a:extLst>
              <a:ext uri="{FF2B5EF4-FFF2-40B4-BE49-F238E27FC236}">
                <a16:creationId xmlns:a16="http://schemas.microsoft.com/office/drawing/2014/main" id="{2F86E3AE-C4C5-CA9A-34B2-F60AC1774F12}"/>
              </a:ext>
            </a:extLst>
          </p:cNvPr>
          <p:cNvSpPr>
            <a:spLocks noGrp="1"/>
          </p:cNvSpPr>
          <p:nvPr>
            <p:ph sz="quarter" idx="10"/>
          </p:nvPr>
        </p:nvSpPr>
        <p:spPr>
          <a:xfrm>
            <a:off x="731838" y="1664058"/>
            <a:ext cx="10728325" cy="4428000"/>
          </a:xfrm>
        </p:spPr>
        <p:txBody>
          <a:bodyPr/>
          <a:lstStyle>
            <a:lvl1pPr marL="228600" indent="-228600">
              <a:buClr>
                <a:schemeClr val="accent1"/>
              </a:buClr>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p:txBody>
      </p:sp>
      <p:sp>
        <p:nvSpPr>
          <p:cNvPr id="15" name="Obdélník 14">
            <a:extLst>
              <a:ext uri="{FF2B5EF4-FFF2-40B4-BE49-F238E27FC236}">
                <a16:creationId xmlns:a16="http://schemas.microsoft.com/office/drawing/2014/main" id="{203DDD2B-94B5-4D6B-B92F-71E4B2701400}"/>
              </a:ext>
            </a:extLst>
          </p:cNvPr>
          <p:cNvSpPr/>
          <p:nvPr userDrawn="1"/>
        </p:nvSpPr>
        <p:spPr>
          <a:xfrm>
            <a:off x="0" y="0"/>
            <a:ext cx="6096000" cy="237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3" name="Skupina 2">
            <a:extLst>
              <a:ext uri="{FF2B5EF4-FFF2-40B4-BE49-F238E27FC236}">
                <a16:creationId xmlns:a16="http://schemas.microsoft.com/office/drawing/2014/main" id="{C994861F-0D9B-4331-871B-BB38C1D69A0E}"/>
              </a:ext>
            </a:extLst>
          </p:cNvPr>
          <p:cNvGrpSpPr/>
          <p:nvPr userDrawn="1"/>
        </p:nvGrpSpPr>
        <p:grpSpPr>
          <a:xfrm>
            <a:off x="0" y="475199"/>
            <a:ext cx="1080000" cy="720000"/>
            <a:chOff x="0" y="475199"/>
            <a:chExt cx="1080000" cy="720000"/>
          </a:xfrm>
        </p:grpSpPr>
        <p:sp>
          <p:nvSpPr>
            <p:cNvPr id="18" name="Obdélník 17">
              <a:extLst>
                <a:ext uri="{FF2B5EF4-FFF2-40B4-BE49-F238E27FC236}">
                  <a16:creationId xmlns:a16="http://schemas.microsoft.com/office/drawing/2014/main" id="{BA72D03A-0F35-4A68-824B-364CAA4CDC0F}"/>
                </a:ext>
              </a:extLst>
            </p:cNvPr>
            <p:cNvSpPr/>
            <p:nvPr userDrawn="1"/>
          </p:nvSpPr>
          <p:spPr>
            <a:xfrm>
              <a:off x="0" y="475199"/>
              <a:ext cx="1080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9" name="Grafický objekt 18">
              <a:extLst>
                <a:ext uri="{FF2B5EF4-FFF2-40B4-BE49-F238E27FC236}">
                  <a16:creationId xmlns:a16="http://schemas.microsoft.com/office/drawing/2014/main" id="{1773DD8C-C1C7-4C8A-BF7A-4721B43A07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20154" y="637199"/>
              <a:ext cx="639692" cy="396000"/>
            </a:xfrm>
            <a:prstGeom prst="rect">
              <a:avLst/>
            </a:prstGeom>
          </p:spPr>
        </p:pic>
      </p:grpSp>
      <p:sp>
        <p:nvSpPr>
          <p:cNvPr id="2" name="Nadpis 1">
            <a:extLst>
              <a:ext uri="{FF2B5EF4-FFF2-40B4-BE49-F238E27FC236}">
                <a16:creationId xmlns:a16="http://schemas.microsoft.com/office/drawing/2014/main" id="{CE39D634-FBD8-0067-14B8-7CF2FC0D70BF}"/>
              </a:ext>
            </a:extLst>
          </p:cNvPr>
          <p:cNvSpPr>
            <a:spLocks noGrp="1"/>
          </p:cNvSpPr>
          <p:nvPr>
            <p:ph type="title"/>
          </p:nvPr>
        </p:nvSpPr>
        <p:spPr>
          <a:xfrm>
            <a:off x="1620000" y="475199"/>
            <a:ext cx="9802034" cy="720000"/>
          </a:xfrm>
        </p:spPr>
        <p:txBody>
          <a:bodyPr lIns="0"/>
          <a:lstStyle>
            <a:lvl1pPr>
              <a:defRPr sz="2400"/>
            </a:lvl1pPr>
          </a:lstStyle>
          <a:p>
            <a:r>
              <a:rPr lang="cs-CZ"/>
              <a:t>Kliknutím lze upravit styl.</a:t>
            </a:r>
          </a:p>
        </p:txBody>
      </p:sp>
    </p:spTree>
    <p:extLst>
      <p:ext uri="{BB962C8B-B14F-4D97-AF65-F5344CB8AC3E}">
        <p14:creationId xmlns:p14="http://schemas.microsoft.com/office/powerpoint/2010/main" val="382153398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Nadpis,graf, text">
    <p:spTree>
      <p:nvGrpSpPr>
        <p:cNvPr id="1" name=""/>
        <p:cNvGrpSpPr/>
        <p:nvPr/>
      </p:nvGrpSpPr>
      <p:grpSpPr>
        <a:xfrm>
          <a:off x="0" y="0"/>
          <a:ext cx="0" cy="0"/>
          <a:chOff x="0" y="0"/>
          <a:chExt cx="0" cy="0"/>
        </a:xfrm>
      </p:grpSpPr>
      <p:sp>
        <p:nvSpPr>
          <p:cNvPr id="15" name="Obdélník 14">
            <a:extLst>
              <a:ext uri="{FF2B5EF4-FFF2-40B4-BE49-F238E27FC236}">
                <a16:creationId xmlns:a16="http://schemas.microsoft.com/office/drawing/2014/main" id="{203DDD2B-94B5-4D6B-B92F-71E4B2701400}"/>
              </a:ext>
            </a:extLst>
          </p:cNvPr>
          <p:cNvSpPr/>
          <p:nvPr userDrawn="1"/>
        </p:nvSpPr>
        <p:spPr>
          <a:xfrm>
            <a:off x="0" y="-1"/>
            <a:ext cx="6096000" cy="237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3" name="Skupina 2">
            <a:extLst>
              <a:ext uri="{FF2B5EF4-FFF2-40B4-BE49-F238E27FC236}">
                <a16:creationId xmlns:a16="http://schemas.microsoft.com/office/drawing/2014/main" id="{C994861F-0D9B-4331-871B-BB38C1D69A0E}"/>
              </a:ext>
            </a:extLst>
          </p:cNvPr>
          <p:cNvGrpSpPr/>
          <p:nvPr userDrawn="1"/>
        </p:nvGrpSpPr>
        <p:grpSpPr>
          <a:xfrm>
            <a:off x="0" y="475199"/>
            <a:ext cx="1080000" cy="720000"/>
            <a:chOff x="0" y="475199"/>
            <a:chExt cx="1080000" cy="720000"/>
          </a:xfrm>
        </p:grpSpPr>
        <p:sp>
          <p:nvSpPr>
            <p:cNvPr id="18" name="Obdélník 17">
              <a:extLst>
                <a:ext uri="{FF2B5EF4-FFF2-40B4-BE49-F238E27FC236}">
                  <a16:creationId xmlns:a16="http://schemas.microsoft.com/office/drawing/2014/main" id="{BA72D03A-0F35-4A68-824B-364CAA4CDC0F}"/>
                </a:ext>
              </a:extLst>
            </p:cNvPr>
            <p:cNvSpPr/>
            <p:nvPr userDrawn="1"/>
          </p:nvSpPr>
          <p:spPr>
            <a:xfrm>
              <a:off x="0" y="475199"/>
              <a:ext cx="1080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9" name="Grafický objekt 18">
              <a:extLst>
                <a:ext uri="{FF2B5EF4-FFF2-40B4-BE49-F238E27FC236}">
                  <a16:creationId xmlns:a16="http://schemas.microsoft.com/office/drawing/2014/main" id="{1773DD8C-C1C7-4C8A-BF7A-4721B43A07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20154" y="637199"/>
              <a:ext cx="639692" cy="396000"/>
            </a:xfrm>
            <a:prstGeom prst="rect">
              <a:avLst/>
            </a:prstGeom>
          </p:spPr>
        </p:pic>
      </p:grpSp>
      <p:sp>
        <p:nvSpPr>
          <p:cNvPr id="2" name="Nadpis 1">
            <a:extLst>
              <a:ext uri="{FF2B5EF4-FFF2-40B4-BE49-F238E27FC236}">
                <a16:creationId xmlns:a16="http://schemas.microsoft.com/office/drawing/2014/main" id="{CE39D634-FBD8-0067-14B8-7CF2FC0D70BF}"/>
              </a:ext>
            </a:extLst>
          </p:cNvPr>
          <p:cNvSpPr>
            <a:spLocks noGrp="1"/>
          </p:cNvSpPr>
          <p:nvPr>
            <p:ph type="title"/>
          </p:nvPr>
        </p:nvSpPr>
        <p:spPr>
          <a:xfrm>
            <a:off x="1620000" y="475199"/>
            <a:ext cx="9802034" cy="720000"/>
          </a:xfrm>
        </p:spPr>
        <p:txBody>
          <a:bodyPr lIns="0"/>
          <a:lstStyle>
            <a:lvl1pPr>
              <a:defRPr sz="2400"/>
            </a:lvl1pPr>
          </a:lstStyle>
          <a:p>
            <a:r>
              <a:rPr lang="cs-CZ"/>
              <a:t>Kliknutím lze upravit styl.</a:t>
            </a:r>
          </a:p>
        </p:txBody>
      </p:sp>
      <p:sp>
        <p:nvSpPr>
          <p:cNvPr id="5" name="Zástupný objekt grafu 10">
            <a:extLst>
              <a:ext uri="{FF2B5EF4-FFF2-40B4-BE49-F238E27FC236}">
                <a16:creationId xmlns:a16="http://schemas.microsoft.com/office/drawing/2014/main" id="{7814EF98-A5EE-B564-2343-4835ACD0118A}"/>
              </a:ext>
            </a:extLst>
          </p:cNvPr>
          <p:cNvSpPr>
            <a:spLocks noGrp="1"/>
          </p:cNvSpPr>
          <p:nvPr>
            <p:ph type="chart" sz="quarter" idx="14"/>
          </p:nvPr>
        </p:nvSpPr>
        <p:spPr>
          <a:xfrm>
            <a:off x="730800" y="1663200"/>
            <a:ext cx="10728000" cy="3508730"/>
          </a:xfrm>
        </p:spPr>
        <p:txBody>
          <a:bodyPr/>
          <a:lstStyle/>
          <a:p>
            <a:endParaRPr lang="cs-CZ"/>
          </a:p>
        </p:txBody>
      </p:sp>
      <p:sp>
        <p:nvSpPr>
          <p:cNvPr id="6" name="Zástupný text 14">
            <a:extLst>
              <a:ext uri="{FF2B5EF4-FFF2-40B4-BE49-F238E27FC236}">
                <a16:creationId xmlns:a16="http://schemas.microsoft.com/office/drawing/2014/main" id="{693A1838-2329-7980-800F-63A757B70A16}"/>
              </a:ext>
            </a:extLst>
          </p:cNvPr>
          <p:cNvSpPr>
            <a:spLocks noGrp="1"/>
          </p:cNvSpPr>
          <p:nvPr>
            <p:ph type="body" sz="quarter" idx="15"/>
          </p:nvPr>
        </p:nvSpPr>
        <p:spPr>
          <a:xfrm>
            <a:off x="730800" y="5277180"/>
            <a:ext cx="10728000" cy="813600"/>
          </a:xfrm>
          <a:ln w="19050">
            <a:solidFill>
              <a:schemeClr val="accent1"/>
            </a:solidFill>
          </a:ln>
        </p:spPr>
        <p:txBody>
          <a:bodyPr>
            <a:normAutofit/>
          </a:bodyPr>
          <a:lstStyle>
            <a:lvl1pPr marL="0" indent="0">
              <a:buNone/>
              <a:defRPr sz="1600"/>
            </a:lvl1pPr>
            <a:lvl2pPr marL="457200" indent="0">
              <a:buNone/>
              <a:defRPr/>
            </a:lvl2pPr>
          </a:lstStyle>
          <a:p>
            <a:pPr lvl="0"/>
            <a:r>
              <a:rPr lang="cs-CZ"/>
              <a:t>Po kliknutí můžete upravovat styly textu v předloze.</a:t>
            </a:r>
          </a:p>
        </p:txBody>
      </p:sp>
      <p:sp>
        <p:nvSpPr>
          <p:cNvPr id="7" name="Zástupný text 16">
            <a:extLst>
              <a:ext uri="{FF2B5EF4-FFF2-40B4-BE49-F238E27FC236}">
                <a16:creationId xmlns:a16="http://schemas.microsoft.com/office/drawing/2014/main" id="{8434A227-584A-FA78-238E-9F1966703789}"/>
              </a:ext>
            </a:extLst>
          </p:cNvPr>
          <p:cNvSpPr>
            <a:spLocks noGrp="1"/>
          </p:cNvSpPr>
          <p:nvPr>
            <p:ph type="body" sz="quarter" idx="16"/>
          </p:nvPr>
        </p:nvSpPr>
        <p:spPr>
          <a:xfrm>
            <a:off x="8197514" y="1223680"/>
            <a:ext cx="3261286" cy="720001"/>
          </a:xfrm>
        </p:spPr>
        <p:txBody>
          <a:bodyPr>
            <a:noAutofit/>
          </a:bodyPr>
          <a:lstStyle>
            <a:lvl1pPr marL="0" indent="0" algn="r">
              <a:buNone/>
              <a:defRPr sz="1200"/>
            </a:lvl1pPr>
          </a:lstStyle>
          <a:p>
            <a:pPr lvl="0"/>
            <a:r>
              <a:rPr lang="cs-CZ"/>
              <a:t>Po kliknutí můžete upravovat styly textu v předloze.</a:t>
            </a:r>
          </a:p>
        </p:txBody>
      </p:sp>
    </p:spTree>
    <p:extLst>
      <p:ext uri="{BB962C8B-B14F-4D97-AF65-F5344CB8AC3E}">
        <p14:creationId xmlns:p14="http://schemas.microsoft.com/office/powerpoint/2010/main" val="39716101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Obrázek, nadpis,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DAF197-0F70-E0BF-5CA5-CDDA97864043}"/>
              </a:ext>
            </a:extLst>
          </p:cNvPr>
          <p:cNvSpPr>
            <a:spLocks noGrp="1"/>
          </p:cNvSpPr>
          <p:nvPr>
            <p:ph type="title"/>
          </p:nvPr>
        </p:nvSpPr>
        <p:spPr>
          <a:xfrm>
            <a:off x="5178393" y="365125"/>
            <a:ext cx="6281770" cy="1591757"/>
          </a:xfrm>
        </p:spPr>
        <p:txBody>
          <a:bodyPr>
            <a:normAutofit/>
          </a:bodyPr>
          <a:lstStyle>
            <a:lvl1pPr>
              <a:defRPr sz="2400"/>
            </a:lvl1pPr>
          </a:lstStyle>
          <a:p>
            <a:r>
              <a:rPr lang="cs-CZ"/>
              <a:t>Kliknutím lze upravit styl.</a:t>
            </a:r>
          </a:p>
        </p:txBody>
      </p:sp>
      <p:sp>
        <p:nvSpPr>
          <p:cNvPr id="3" name="Zástupný obsah 2">
            <a:extLst>
              <a:ext uri="{FF2B5EF4-FFF2-40B4-BE49-F238E27FC236}">
                <a16:creationId xmlns:a16="http://schemas.microsoft.com/office/drawing/2014/main" id="{B44F03E9-B7DD-0DB9-BE59-19B95CD65267}"/>
              </a:ext>
            </a:extLst>
          </p:cNvPr>
          <p:cNvSpPr>
            <a:spLocks noGrp="1"/>
          </p:cNvSpPr>
          <p:nvPr>
            <p:ph idx="1"/>
          </p:nvPr>
        </p:nvSpPr>
        <p:spPr>
          <a:xfrm>
            <a:off x="5178392" y="2127183"/>
            <a:ext cx="6281771" cy="3994216"/>
          </a:xfrm>
        </p:spPr>
        <p:txBody>
          <a:bodyPr/>
          <a:lstStyle>
            <a:lvl1pPr marL="228600" indent="-228600">
              <a:buClr>
                <a:schemeClr val="accent1"/>
              </a:buClr>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Obdélník 6">
            <a:extLst>
              <a:ext uri="{FF2B5EF4-FFF2-40B4-BE49-F238E27FC236}">
                <a16:creationId xmlns:a16="http://schemas.microsoft.com/office/drawing/2014/main" id="{86EFECB8-37A1-1162-F90E-485C0D94B166}"/>
              </a:ext>
            </a:extLst>
          </p:cNvPr>
          <p:cNvSpPr/>
          <p:nvPr userDrawn="1"/>
        </p:nvSpPr>
        <p:spPr>
          <a:xfrm>
            <a:off x="0" y="-1"/>
            <a:ext cx="6096000" cy="3651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9" name="Grafický objekt 8">
            <a:extLst>
              <a:ext uri="{FF2B5EF4-FFF2-40B4-BE49-F238E27FC236}">
                <a16:creationId xmlns:a16="http://schemas.microsoft.com/office/drawing/2014/main" id="{CBBC2331-8763-C5B2-68A1-85820DC30C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1838" y="6273700"/>
            <a:ext cx="2196000" cy="432000"/>
          </a:xfrm>
          <a:prstGeom prst="rect">
            <a:avLst/>
          </a:prstGeom>
        </p:spPr>
      </p:pic>
      <p:sp>
        <p:nvSpPr>
          <p:cNvPr id="10" name="Zástupný symbol obrázku 18">
            <a:extLst>
              <a:ext uri="{FF2B5EF4-FFF2-40B4-BE49-F238E27FC236}">
                <a16:creationId xmlns:a16="http://schemas.microsoft.com/office/drawing/2014/main" id="{64BA727E-C5B8-3E3B-6578-64D5C90C6903}"/>
              </a:ext>
            </a:extLst>
          </p:cNvPr>
          <p:cNvSpPr>
            <a:spLocks noGrp="1"/>
          </p:cNvSpPr>
          <p:nvPr>
            <p:ph type="pic" sz="quarter" idx="11"/>
          </p:nvPr>
        </p:nvSpPr>
        <p:spPr>
          <a:xfrm>
            <a:off x="375703" y="376239"/>
            <a:ext cx="4656087" cy="5753099"/>
          </a:xfrm>
        </p:spPr>
        <p:txBody>
          <a:bodyPr/>
          <a:lstStyle/>
          <a:p>
            <a:endParaRPr lang="cs-CZ"/>
          </a:p>
        </p:txBody>
      </p:sp>
      <p:pic>
        <p:nvPicPr>
          <p:cNvPr id="12" name="Grafický objekt 11">
            <a:extLst>
              <a:ext uri="{FF2B5EF4-FFF2-40B4-BE49-F238E27FC236}">
                <a16:creationId xmlns:a16="http://schemas.microsoft.com/office/drawing/2014/main" id="{D42D85A1-CE0E-3796-3FB6-1A1B847697E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598669" y="6291700"/>
            <a:ext cx="639692" cy="396000"/>
          </a:xfrm>
          <a:prstGeom prst="rect">
            <a:avLst/>
          </a:prstGeom>
        </p:spPr>
      </p:pic>
      <p:grpSp>
        <p:nvGrpSpPr>
          <p:cNvPr id="11" name="Skupina 10">
            <a:extLst>
              <a:ext uri="{FF2B5EF4-FFF2-40B4-BE49-F238E27FC236}">
                <a16:creationId xmlns:a16="http://schemas.microsoft.com/office/drawing/2014/main" id="{A532D302-088E-4471-9A72-7AFB0B86F202}"/>
              </a:ext>
            </a:extLst>
          </p:cNvPr>
          <p:cNvGrpSpPr/>
          <p:nvPr userDrawn="1"/>
        </p:nvGrpSpPr>
        <p:grpSpPr>
          <a:xfrm>
            <a:off x="10376871" y="6144231"/>
            <a:ext cx="1083291" cy="720000"/>
            <a:chOff x="731838" y="6129338"/>
            <a:chExt cx="1083291" cy="720000"/>
          </a:xfrm>
        </p:grpSpPr>
        <p:sp>
          <p:nvSpPr>
            <p:cNvPr id="14" name="Obdélník 13">
              <a:extLst>
                <a:ext uri="{FF2B5EF4-FFF2-40B4-BE49-F238E27FC236}">
                  <a16:creationId xmlns:a16="http://schemas.microsoft.com/office/drawing/2014/main" id="{14B0CAD1-A4B6-4EA1-A166-AA5F970FC7FC}"/>
                </a:ext>
              </a:extLst>
            </p:cNvPr>
            <p:cNvSpPr/>
            <p:nvPr userDrawn="1"/>
          </p:nvSpPr>
          <p:spPr>
            <a:xfrm>
              <a:off x="731838" y="6129338"/>
              <a:ext cx="1083291"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5" name="Grafický objekt 14">
              <a:extLst>
                <a:ext uri="{FF2B5EF4-FFF2-40B4-BE49-F238E27FC236}">
                  <a16:creationId xmlns:a16="http://schemas.microsoft.com/office/drawing/2014/main" id="{FFFB168F-53EC-4E7F-84B8-5230844CA98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53637" y="6291338"/>
              <a:ext cx="639692" cy="396000"/>
            </a:xfrm>
            <a:prstGeom prst="rect">
              <a:avLst/>
            </a:prstGeom>
          </p:spPr>
        </p:pic>
      </p:grpSp>
    </p:spTree>
    <p:extLst>
      <p:ext uri="{BB962C8B-B14F-4D97-AF65-F5344CB8AC3E}">
        <p14:creationId xmlns:p14="http://schemas.microsoft.com/office/powerpoint/2010/main" val="1253633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CC34ECCB-E3D8-615C-BFB8-059FD020DDCD}"/>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B022CC30-A06F-FCEE-6090-259F3C18B3D0}"/>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FFA8745-226C-DDE9-9778-1D758F62DBD4}"/>
              </a:ext>
            </a:extLst>
          </p:cNvPr>
          <p:cNvSpPr>
            <a:spLocks noGrp="1"/>
          </p:cNvSpPr>
          <p:nvPr>
            <p:ph type="dt" sz="half" idx="10"/>
          </p:nvPr>
        </p:nvSpPr>
        <p:spPr/>
        <p:txBody>
          <a:bodyPr/>
          <a:lstStyle/>
          <a:p>
            <a:fld id="{16345734-1122-415C-80A2-CB7D62399CC7}" type="datetimeFigureOut">
              <a:rPr lang="cs-CZ" smtClean="0"/>
              <a:t>11.02.2026</a:t>
            </a:fld>
            <a:endParaRPr lang="cs-CZ"/>
          </a:p>
        </p:txBody>
      </p:sp>
      <p:sp>
        <p:nvSpPr>
          <p:cNvPr id="5" name="Zástupný symbol pro zápatí 4">
            <a:extLst>
              <a:ext uri="{FF2B5EF4-FFF2-40B4-BE49-F238E27FC236}">
                <a16:creationId xmlns:a16="http://schemas.microsoft.com/office/drawing/2014/main" id="{1833784F-9A1A-132A-2498-3E82586865A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570C281-141B-71E2-19B0-B387B1207119}"/>
              </a:ext>
            </a:extLst>
          </p:cNvPr>
          <p:cNvSpPr>
            <a:spLocks noGrp="1"/>
          </p:cNvSpPr>
          <p:nvPr>
            <p:ph type="sldNum" sz="quarter" idx="12"/>
          </p:nvPr>
        </p:nvSpPr>
        <p:spPr/>
        <p:txBody>
          <a:bodyPr/>
          <a:lstStyle/>
          <a:p>
            <a:fld id="{91C57F98-80B5-4566-9BB7-668220B538A5}" type="slidenum">
              <a:rPr lang="cs-CZ" smtClean="0"/>
              <a:t>‹#›</a:t>
            </a:fld>
            <a:endParaRPr lang="cs-CZ"/>
          </a:p>
        </p:txBody>
      </p:sp>
    </p:spTree>
    <p:extLst>
      <p:ext uri="{BB962C8B-B14F-4D97-AF65-F5344CB8AC3E}">
        <p14:creationId xmlns:p14="http://schemas.microsoft.com/office/powerpoint/2010/main" val="4283054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Nadpis a obsah">
    <p:spTree>
      <p:nvGrpSpPr>
        <p:cNvPr id="1" name=""/>
        <p:cNvGrpSpPr/>
        <p:nvPr/>
      </p:nvGrpSpPr>
      <p:grpSpPr>
        <a:xfrm>
          <a:off x="0" y="0"/>
          <a:ext cx="0" cy="0"/>
          <a:chOff x="0" y="0"/>
          <a:chExt cx="0" cy="0"/>
        </a:xfrm>
      </p:grpSpPr>
      <p:sp>
        <p:nvSpPr>
          <p:cNvPr id="2" name="Nadpis">
            <a:extLst>
              <a:ext uri="{FF2B5EF4-FFF2-40B4-BE49-F238E27FC236}">
                <a16:creationId xmlns:a16="http://schemas.microsoft.com/office/drawing/2014/main" id="{FC05729B-E1CF-45CD-8144-1D976BC649B4}"/>
              </a:ext>
            </a:extLst>
          </p:cNvPr>
          <p:cNvSpPr>
            <a:spLocks noGrp="1"/>
          </p:cNvSpPr>
          <p:nvPr>
            <p:ph type="title"/>
          </p:nvPr>
        </p:nvSpPr>
        <p:spPr>
          <a:xfrm>
            <a:off x="272591" y="160258"/>
            <a:ext cx="10515600" cy="538364"/>
          </a:xfrm>
        </p:spPr>
        <p:txBody>
          <a:bodyPr anchor="t">
            <a:normAutofit/>
          </a:bodyPr>
          <a:lstStyle>
            <a:lvl1pPr>
              <a:defRPr lang="cs-CZ" sz="2600" b="1" kern="1200" dirty="0" smtClean="0">
                <a:solidFill>
                  <a:srgbClr val="D71440"/>
                </a:solidFill>
                <a:latin typeface="+mn-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cs-CZ"/>
              <a:t>Kliknutím lze upravit styl.</a:t>
            </a:r>
          </a:p>
        </p:txBody>
      </p:sp>
    </p:spTree>
    <p:extLst>
      <p:ext uri="{BB962C8B-B14F-4D97-AF65-F5344CB8AC3E}">
        <p14:creationId xmlns:p14="http://schemas.microsoft.com/office/powerpoint/2010/main" val="3025167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ouze nadpis">
    <p:spTree>
      <p:nvGrpSpPr>
        <p:cNvPr id="1" name=""/>
        <p:cNvGrpSpPr/>
        <p:nvPr/>
      </p:nvGrpSpPr>
      <p:grpSpPr>
        <a:xfrm>
          <a:off x="0" y="0"/>
          <a:ext cx="0" cy="0"/>
          <a:chOff x="0" y="0"/>
          <a:chExt cx="0" cy="0"/>
        </a:xfrm>
      </p:grpSpPr>
      <p:sp>
        <p:nvSpPr>
          <p:cNvPr id="6" name="Nadpis 1"/>
          <p:cNvSpPr>
            <a:spLocks noGrp="1"/>
          </p:cNvSpPr>
          <p:nvPr>
            <p:ph type="title" hasCustomPrompt="1"/>
          </p:nvPr>
        </p:nvSpPr>
        <p:spPr>
          <a:xfrm>
            <a:off x="349764" y="260648"/>
            <a:ext cx="11492477" cy="482836"/>
          </a:xfrm>
          <a:prstGeom prst="rect">
            <a:avLst/>
          </a:prstGeom>
        </p:spPr>
        <p:txBody>
          <a:bodyPr anchor="ctr"/>
          <a:lstStyle>
            <a:lvl1pPr algn="l">
              <a:defRPr sz="2400" b="1">
                <a:solidFill>
                  <a:srgbClr val="274073"/>
                </a:solidFill>
                <a:latin typeface="+mj-lt"/>
              </a:defRPr>
            </a:lvl1pPr>
          </a:lstStyle>
          <a:p>
            <a:r>
              <a:rPr lang="cs-CZ"/>
              <a:t>KLIKNUTÍM LZE UPRAVIT STYL.</a:t>
            </a:r>
          </a:p>
        </p:txBody>
      </p:sp>
      <p:sp>
        <p:nvSpPr>
          <p:cNvPr id="2" name="Zástupný symbol pro zápatí 4">
            <a:extLst>
              <a:ext uri="{FF2B5EF4-FFF2-40B4-BE49-F238E27FC236}">
                <a16:creationId xmlns:a16="http://schemas.microsoft.com/office/drawing/2014/main" id="{B436206F-9A5D-B5F4-131D-ECC8C34CB3F7}"/>
              </a:ext>
            </a:extLst>
          </p:cNvPr>
          <p:cNvSpPr>
            <a:spLocks noGrp="1"/>
          </p:cNvSpPr>
          <p:nvPr>
            <p:ph type="ftr" sz="quarter" idx="3"/>
          </p:nvPr>
        </p:nvSpPr>
        <p:spPr>
          <a:xfrm>
            <a:off x="1775194" y="6622030"/>
            <a:ext cx="8641625" cy="193324"/>
          </a:xfrm>
          <a:prstGeom prst="rect">
            <a:avLst/>
          </a:prstGeom>
        </p:spPr>
        <p:txBody>
          <a:bodyPr anchor="ctr"/>
          <a:lstStyle>
            <a:lvl1pPr algn="ctr">
              <a:defRPr sz="1050">
                <a:solidFill>
                  <a:schemeClr val="accent1"/>
                </a:solidFill>
              </a:defRPr>
            </a:lvl1pPr>
          </a:lstStyle>
          <a:p>
            <a:r>
              <a:rPr lang="cs-CZ"/>
              <a:t>XXVIII. JIHOČESKÉ ONKOLOGICKÉ DNYONKOLOGICKÉ DNY, 30. 3.–1. 4. 2023 ČESKÝ KRUMLOV</a:t>
            </a:r>
          </a:p>
        </p:txBody>
      </p:sp>
    </p:spTree>
    <p:extLst>
      <p:ext uri="{BB962C8B-B14F-4D97-AF65-F5344CB8AC3E}">
        <p14:creationId xmlns:p14="http://schemas.microsoft.com/office/powerpoint/2010/main" val="3581037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nalytics">
    <p:spTree>
      <p:nvGrpSpPr>
        <p:cNvPr id="1" name=""/>
        <p:cNvGrpSpPr/>
        <p:nvPr/>
      </p:nvGrpSpPr>
      <p:grpSpPr>
        <a:xfrm>
          <a:off x="0" y="0"/>
          <a:ext cx="0" cy="0"/>
          <a:chOff x="0" y="0"/>
          <a:chExt cx="0" cy="0"/>
        </a:xfrm>
      </p:grpSpPr>
      <p:sp>
        <p:nvSpPr>
          <p:cNvPr id="4" name="Nadpis 1"/>
          <p:cNvSpPr>
            <a:spLocks noGrp="1"/>
          </p:cNvSpPr>
          <p:nvPr>
            <p:ph type="title" hasCustomPrompt="1"/>
          </p:nvPr>
        </p:nvSpPr>
        <p:spPr>
          <a:xfrm>
            <a:off x="623392" y="116632"/>
            <a:ext cx="10945216" cy="432048"/>
          </a:xfrm>
          <a:prstGeom prst="rect">
            <a:avLst/>
          </a:prstGeom>
        </p:spPr>
        <p:txBody>
          <a:bodyPr anchor="t"/>
          <a:lstStyle>
            <a:lvl1pPr algn="l">
              <a:defRPr sz="2400" b="1">
                <a:solidFill>
                  <a:schemeClr val="accent2"/>
                </a:solidFill>
              </a:defRPr>
            </a:lvl1pPr>
          </a:lstStyle>
          <a:p>
            <a:r>
              <a:rPr lang="cs-CZ"/>
              <a:t>KLIKNUTÍM LZE UPRAVIT STYL.</a:t>
            </a:r>
          </a:p>
        </p:txBody>
      </p:sp>
    </p:spTree>
    <p:extLst>
      <p:ext uri="{BB962C8B-B14F-4D97-AF65-F5344CB8AC3E}">
        <p14:creationId xmlns:p14="http://schemas.microsoft.com/office/powerpoint/2010/main" val="2254756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Nadpis a obsah">
    <p:spTree>
      <p:nvGrpSpPr>
        <p:cNvPr id="1" name=""/>
        <p:cNvGrpSpPr/>
        <p:nvPr/>
      </p:nvGrpSpPr>
      <p:grpSpPr>
        <a:xfrm>
          <a:off x="0" y="0"/>
          <a:ext cx="0" cy="0"/>
          <a:chOff x="0" y="0"/>
          <a:chExt cx="0" cy="0"/>
        </a:xfrm>
      </p:grpSpPr>
      <p:sp>
        <p:nvSpPr>
          <p:cNvPr id="7" name="Volný tvar 17">
            <a:extLst>
              <a:ext uri="{FF2B5EF4-FFF2-40B4-BE49-F238E27FC236}">
                <a16:creationId xmlns:a16="http://schemas.microsoft.com/office/drawing/2014/main" id="{C6950E5D-066F-4F9D-8148-1C9FAED80D40}"/>
              </a:ext>
            </a:extLst>
          </p:cNvPr>
          <p:cNvSpPr/>
          <p:nvPr userDrawn="1"/>
        </p:nvSpPr>
        <p:spPr>
          <a:xfrm rot="10800000">
            <a:off x="-9428" y="5759777"/>
            <a:ext cx="1960776" cy="110764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D714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Volný tvar 19">
            <a:extLst>
              <a:ext uri="{FF2B5EF4-FFF2-40B4-BE49-F238E27FC236}">
                <a16:creationId xmlns:a16="http://schemas.microsoft.com/office/drawing/2014/main" id="{7E089960-77FA-4589-B1F3-D16FE0681675}"/>
              </a:ext>
            </a:extLst>
          </p:cNvPr>
          <p:cNvSpPr/>
          <p:nvPr userDrawn="1"/>
        </p:nvSpPr>
        <p:spPr>
          <a:xfrm>
            <a:off x="10158897" y="-9427"/>
            <a:ext cx="2051957" cy="130628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2E59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a:extLst>
              <a:ext uri="{FF2B5EF4-FFF2-40B4-BE49-F238E27FC236}">
                <a16:creationId xmlns:a16="http://schemas.microsoft.com/office/drawing/2014/main" id="{FC05729B-E1CF-45CD-8144-1D976BC649B4}"/>
              </a:ext>
            </a:extLst>
          </p:cNvPr>
          <p:cNvSpPr>
            <a:spLocks noGrp="1"/>
          </p:cNvSpPr>
          <p:nvPr>
            <p:ph type="title"/>
          </p:nvPr>
        </p:nvSpPr>
        <p:spPr>
          <a:xfrm>
            <a:off x="272591" y="160258"/>
            <a:ext cx="10515600" cy="538364"/>
          </a:xfrm>
        </p:spPr>
        <p:txBody>
          <a:bodyPr anchor="t">
            <a:normAutofit/>
          </a:bodyPr>
          <a:lstStyle>
            <a:lvl1pPr>
              <a:defRPr lang="cs-CZ" sz="2600" b="1" kern="1200" dirty="0" smtClean="0">
                <a:solidFill>
                  <a:srgbClr val="D71440"/>
                </a:solidFill>
                <a:latin typeface="+mn-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cs-CZ"/>
              <a:t>Kliknutím lze upravit styl.</a:t>
            </a:r>
          </a:p>
        </p:txBody>
      </p:sp>
    </p:spTree>
    <p:extLst>
      <p:ext uri="{BB962C8B-B14F-4D97-AF65-F5344CB8AC3E}">
        <p14:creationId xmlns:p14="http://schemas.microsoft.com/office/powerpoint/2010/main" val="3455742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Nadpis a obsah">
    <p:spTree>
      <p:nvGrpSpPr>
        <p:cNvPr id="1" name=""/>
        <p:cNvGrpSpPr/>
        <p:nvPr/>
      </p:nvGrpSpPr>
      <p:grpSpPr>
        <a:xfrm>
          <a:off x="0" y="0"/>
          <a:ext cx="0" cy="0"/>
          <a:chOff x="0" y="0"/>
          <a:chExt cx="0" cy="0"/>
        </a:xfrm>
      </p:grpSpPr>
      <p:sp>
        <p:nvSpPr>
          <p:cNvPr id="7" name="Volný tvar 17">
            <a:extLst>
              <a:ext uri="{FF2B5EF4-FFF2-40B4-BE49-F238E27FC236}">
                <a16:creationId xmlns:a16="http://schemas.microsoft.com/office/drawing/2014/main" id="{C6950E5D-066F-4F9D-8148-1C9FAED80D40}"/>
              </a:ext>
            </a:extLst>
          </p:cNvPr>
          <p:cNvSpPr/>
          <p:nvPr userDrawn="1"/>
        </p:nvSpPr>
        <p:spPr>
          <a:xfrm rot="10800000">
            <a:off x="-9428" y="5759777"/>
            <a:ext cx="1960776" cy="110764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C10C1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Volný tvar 19">
            <a:extLst>
              <a:ext uri="{FF2B5EF4-FFF2-40B4-BE49-F238E27FC236}">
                <a16:creationId xmlns:a16="http://schemas.microsoft.com/office/drawing/2014/main" id="{7E089960-77FA-4589-B1F3-D16FE0681675}"/>
              </a:ext>
            </a:extLst>
          </p:cNvPr>
          <p:cNvSpPr/>
          <p:nvPr userDrawn="1"/>
        </p:nvSpPr>
        <p:spPr>
          <a:xfrm>
            <a:off x="10158897" y="-9427"/>
            <a:ext cx="2051957" cy="130628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232C7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a:extLst>
              <a:ext uri="{FF2B5EF4-FFF2-40B4-BE49-F238E27FC236}">
                <a16:creationId xmlns:a16="http://schemas.microsoft.com/office/drawing/2014/main" id="{FC05729B-E1CF-45CD-8144-1D976BC649B4}"/>
              </a:ext>
            </a:extLst>
          </p:cNvPr>
          <p:cNvSpPr>
            <a:spLocks noGrp="1"/>
          </p:cNvSpPr>
          <p:nvPr>
            <p:ph type="title"/>
          </p:nvPr>
        </p:nvSpPr>
        <p:spPr>
          <a:xfrm>
            <a:off x="272591" y="160257"/>
            <a:ext cx="11595358" cy="523137"/>
          </a:xfrm>
        </p:spPr>
        <p:txBody>
          <a:bodyPr anchor="t">
            <a:noAutofit/>
          </a:bodyPr>
          <a:lstStyle>
            <a:lvl1pPr>
              <a:defRPr lang="cs-CZ" sz="2800" b="1" kern="1200" dirty="0" smtClean="0">
                <a:solidFill>
                  <a:srgbClr val="C10C1D"/>
                </a:solidFill>
                <a:latin typeface="+mn-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cs-CZ"/>
              <a:t>Kliknutím lze upravit styl.</a:t>
            </a:r>
          </a:p>
        </p:txBody>
      </p:sp>
      <p:pic>
        <p:nvPicPr>
          <p:cNvPr id="3" name="Obrázek 2">
            <a:extLst>
              <a:ext uri="{FF2B5EF4-FFF2-40B4-BE49-F238E27FC236}">
                <a16:creationId xmlns:a16="http://schemas.microsoft.com/office/drawing/2014/main" id="{C15F3FEB-79F6-C894-1F7D-8ED80B7235F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484000" y="6372000"/>
            <a:ext cx="610086" cy="403272"/>
          </a:xfrm>
          <a:prstGeom prst="rect">
            <a:avLst/>
          </a:prstGeom>
        </p:spPr>
      </p:pic>
      <p:pic>
        <p:nvPicPr>
          <p:cNvPr id="4" name="Obrázek 3">
            <a:extLst>
              <a:ext uri="{FF2B5EF4-FFF2-40B4-BE49-F238E27FC236}">
                <a16:creationId xmlns:a16="http://schemas.microsoft.com/office/drawing/2014/main" id="{E5BF7376-8395-1A6B-411F-CFD2ABE65B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08000" y="6373256"/>
            <a:ext cx="447015" cy="431582"/>
          </a:xfrm>
          <a:prstGeom prst="rect">
            <a:avLst/>
          </a:prstGeom>
        </p:spPr>
      </p:pic>
    </p:spTree>
    <p:extLst>
      <p:ext uri="{BB962C8B-B14F-4D97-AF65-F5344CB8AC3E}">
        <p14:creationId xmlns:p14="http://schemas.microsoft.com/office/powerpoint/2010/main" val="37735431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Úvodní snímek">
    <p:spTree>
      <p:nvGrpSpPr>
        <p:cNvPr id="1" name=""/>
        <p:cNvGrpSpPr/>
        <p:nvPr/>
      </p:nvGrpSpPr>
      <p:grpSpPr>
        <a:xfrm>
          <a:off x="0" y="0"/>
          <a:ext cx="0" cy="0"/>
          <a:chOff x="0" y="0"/>
          <a:chExt cx="0" cy="0"/>
        </a:xfrm>
      </p:grpSpPr>
      <p:sp>
        <p:nvSpPr>
          <p:cNvPr id="73" name="Volný tvar 19">
            <a:extLst>
              <a:ext uri="{FF2B5EF4-FFF2-40B4-BE49-F238E27FC236}">
                <a16:creationId xmlns:a16="http://schemas.microsoft.com/office/drawing/2014/main" id="{33F7304C-8B0F-401C-BBB8-0F87B5779B2B}"/>
              </a:ext>
            </a:extLst>
          </p:cNvPr>
          <p:cNvSpPr/>
          <p:nvPr userDrawn="1"/>
        </p:nvSpPr>
        <p:spPr>
          <a:xfrm>
            <a:off x="10158897" y="-9427"/>
            <a:ext cx="2051957" cy="130628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2E59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0433640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7_Nadpis a obsah">
    <p:spTree>
      <p:nvGrpSpPr>
        <p:cNvPr id="1" name=""/>
        <p:cNvGrpSpPr/>
        <p:nvPr/>
      </p:nvGrpSpPr>
      <p:grpSpPr>
        <a:xfrm>
          <a:off x="0" y="0"/>
          <a:ext cx="0" cy="0"/>
          <a:chOff x="0" y="0"/>
          <a:chExt cx="0" cy="0"/>
        </a:xfrm>
      </p:grpSpPr>
      <p:sp>
        <p:nvSpPr>
          <p:cNvPr id="7" name="Volný tvar 17">
            <a:extLst>
              <a:ext uri="{FF2B5EF4-FFF2-40B4-BE49-F238E27FC236}">
                <a16:creationId xmlns:a16="http://schemas.microsoft.com/office/drawing/2014/main" id="{C6950E5D-066F-4F9D-8148-1C9FAED80D40}"/>
              </a:ext>
            </a:extLst>
          </p:cNvPr>
          <p:cNvSpPr/>
          <p:nvPr userDrawn="1"/>
        </p:nvSpPr>
        <p:spPr>
          <a:xfrm rot="10800000">
            <a:off x="-9428" y="5759777"/>
            <a:ext cx="1960776" cy="110764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D714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Volný tvar 19">
            <a:extLst>
              <a:ext uri="{FF2B5EF4-FFF2-40B4-BE49-F238E27FC236}">
                <a16:creationId xmlns:a16="http://schemas.microsoft.com/office/drawing/2014/main" id="{7E089960-77FA-4589-B1F3-D16FE0681675}"/>
              </a:ext>
            </a:extLst>
          </p:cNvPr>
          <p:cNvSpPr/>
          <p:nvPr userDrawn="1"/>
        </p:nvSpPr>
        <p:spPr>
          <a:xfrm>
            <a:off x="10158897" y="-9427"/>
            <a:ext cx="2051957" cy="130628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2E59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a:extLst>
              <a:ext uri="{FF2B5EF4-FFF2-40B4-BE49-F238E27FC236}">
                <a16:creationId xmlns:a16="http://schemas.microsoft.com/office/drawing/2014/main" id="{FC05729B-E1CF-45CD-8144-1D976BC649B4}"/>
              </a:ext>
            </a:extLst>
          </p:cNvPr>
          <p:cNvSpPr>
            <a:spLocks noGrp="1"/>
          </p:cNvSpPr>
          <p:nvPr>
            <p:ph type="title"/>
          </p:nvPr>
        </p:nvSpPr>
        <p:spPr>
          <a:xfrm>
            <a:off x="272591" y="160258"/>
            <a:ext cx="10515600" cy="538364"/>
          </a:xfrm>
        </p:spPr>
        <p:txBody>
          <a:bodyPr anchor="t">
            <a:normAutofit/>
          </a:bodyPr>
          <a:lstStyle>
            <a:lvl1pPr>
              <a:defRPr lang="cs-CZ" sz="2600" b="1" kern="1200" dirty="0" smtClean="0">
                <a:solidFill>
                  <a:srgbClr val="D71440"/>
                </a:solidFill>
                <a:latin typeface="+mn-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cs-CZ"/>
              <a:t>Kliknutím lze upravit styl.</a:t>
            </a:r>
          </a:p>
        </p:txBody>
      </p:sp>
      <p:pic>
        <p:nvPicPr>
          <p:cNvPr id="5" name="Logo Zdravi 2030" descr="Obsah obrázku objekt&#10;&#10;Popis byl vytvořen automaticky">
            <a:extLst>
              <a:ext uri="{FF2B5EF4-FFF2-40B4-BE49-F238E27FC236}">
                <a16:creationId xmlns:a16="http://schemas.microsoft.com/office/drawing/2014/main" id="{347605E1-604F-4661-8EEB-564973C25C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4751" y="6272815"/>
            <a:ext cx="778907" cy="303178"/>
          </a:xfrm>
          <a:prstGeom prst="rect">
            <a:avLst/>
          </a:prstGeom>
        </p:spPr>
      </p:pic>
      <p:pic>
        <p:nvPicPr>
          <p:cNvPr id="6" name="Logo MZ CR">
            <a:extLst>
              <a:ext uri="{FF2B5EF4-FFF2-40B4-BE49-F238E27FC236}">
                <a16:creationId xmlns:a16="http://schemas.microsoft.com/office/drawing/2014/main" id="{0A674D63-7E08-40FA-BBE8-52A456EE327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168609" y="6593923"/>
            <a:ext cx="2303581" cy="198318"/>
          </a:xfrm>
          <a:prstGeom prst="rect">
            <a:avLst/>
          </a:prstGeom>
        </p:spPr>
      </p:pic>
      <p:pic>
        <p:nvPicPr>
          <p:cNvPr id="9" name="Logo UZIS">
            <a:extLst>
              <a:ext uri="{FF2B5EF4-FFF2-40B4-BE49-F238E27FC236}">
                <a16:creationId xmlns:a16="http://schemas.microsoft.com/office/drawing/2014/main" id="{14527FAE-EF2D-4E64-BD3F-E8E8C7BCC2F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55505" y="6508808"/>
            <a:ext cx="503419" cy="330529"/>
          </a:xfrm>
          <a:prstGeom prst="rect">
            <a:avLst/>
          </a:prstGeom>
        </p:spPr>
      </p:pic>
      <p:cxnSp>
        <p:nvCxnSpPr>
          <p:cNvPr id="4" name="Přímá spojnice 3"/>
          <p:cNvCxnSpPr/>
          <p:nvPr userDrawn="1"/>
        </p:nvCxnSpPr>
        <p:spPr>
          <a:xfrm>
            <a:off x="1326763" y="6460191"/>
            <a:ext cx="10332000" cy="796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77920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Nadpis a obsah">
    <p:spTree>
      <p:nvGrpSpPr>
        <p:cNvPr id="1" name=""/>
        <p:cNvGrpSpPr/>
        <p:nvPr/>
      </p:nvGrpSpPr>
      <p:grpSpPr>
        <a:xfrm>
          <a:off x="0" y="0"/>
          <a:ext cx="0" cy="0"/>
          <a:chOff x="0" y="0"/>
          <a:chExt cx="0" cy="0"/>
        </a:xfrm>
      </p:grpSpPr>
      <p:sp>
        <p:nvSpPr>
          <p:cNvPr id="7" name="Volný tvar 17">
            <a:extLst>
              <a:ext uri="{FF2B5EF4-FFF2-40B4-BE49-F238E27FC236}">
                <a16:creationId xmlns:a16="http://schemas.microsoft.com/office/drawing/2014/main" id="{C6950E5D-066F-4F9D-8148-1C9FAED80D40}"/>
              </a:ext>
            </a:extLst>
          </p:cNvPr>
          <p:cNvSpPr/>
          <p:nvPr userDrawn="1"/>
        </p:nvSpPr>
        <p:spPr>
          <a:xfrm rot="10800000">
            <a:off x="-9428" y="5759777"/>
            <a:ext cx="1960776" cy="110764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D714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Volný tvar 19">
            <a:extLst>
              <a:ext uri="{FF2B5EF4-FFF2-40B4-BE49-F238E27FC236}">
                <a16:creationId xmlns:a16="http://schemas.microsoft.com/office/drawing/2014/main" id="{7E089960-77FA-4589-B1F3-D16FE0681675}"/>
              </a:ext>
            </a:extLst>
          </p:cNvPr>
          <p:cNvSpPr/>
          <p:nvPr userDrawn="1"/>
        </p:nvSpPr>
        <p:spPr>
          <a:xfrm>
            <a:off x="10158897" y="-9427"/>
            <a:ext cx="2051957" cy="130628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2E59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a:extLst>
              <a:ext uri="{FF2B5EF4-FFF2-40B4-BE49-F238E27FC236}">
                <a16:creationId xmlns:a16="http://schemas.microsoft.com/office/drawing/2014/main" id="{FC05729B-E1CF-45CD-8144-1D976BC649B4}"/>
              </a:ext>
            </a:extLst>
          </p:cNvPr>
          <p:cNvSpPr>
            <a:spLocks noGrp="1"/>
          </p:cNvSpPr>
          <p:nvPr>
            <p:ph type="title"/>
          </p:nvPr>
        </p:nvSpPr>
        <p:spPr>
          <a:xfrm>
            <a:off x="272591" y="160257"/>
            <a:ext cx="10515600" cy="631595"/>
          </a:xfrm>
        </p:spPr>
        <p:txBody>
          <a:bodyPr anchor="t">
            <a:normAutofit/>
          </a:bodyPr>
          <a:lstStyle>
            <a:lvl1pPr>
              <a:defRPr lang="cs-CZ" sz="3200" b="1" kern="1200" dirty="0" smtClean="0">
                <a:solidFill>
                  <a:srgbClr val="D71440"/>
                </a:solidFill>
                <a:latin typeface="+mn-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cs-CZ"/>
              <a:t>Kliknutím lze upravit styl.</a:t>
            </a:r>
          </a:p>
        </p:txBody>
      </p:sp>
    </p:spTree>
    <p:extLst>
      <p:ext uri="{BB962C8B-B14F-4D97-AF65-F5344CB8AC3E}">
        <p14:creationId xmlns:p14="http://schemas.microsoft.com/office/powerpoint/2010/main" val="1178552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B09DBF-1566-8584-3799-E74931699A4F}"/>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C4ECD93E-8CDD-9F87-7B29-328166A688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EA6B565E-2F82-65BA-96AD-49BDE7ECD29F}"/>
              </a:ext>
            </a:extLst>
          </p:cNvPr>
          <p:cNvSpPr>
            <a:spLocks noGrp="1"/>
          </p:cNvSpPr>
          <p:nvPr>
            <p:ph type="dt" sz="half" idx="10"/>
          </p:nvPr>
        </p:nvSpPr>
        <p:spPr/>
        <p:txBody>
          <a:bodyPr/>
          <a:lstStyle/>
          <a:p>
            <a:fld id="{16345734-1122-415C-80A2-CB7D62399CC7}" type="datetimeFigureOut">
              <a:rPr lang="cs-CZ" smtClean="0"/>
              <a:t>11.02.2026</a:t>
            </a:fld>
            <a:endParaRPr lang="cs-CZ"/>
          </a:p>
        </p:txBody>
      </p:sp>
      <p:sp>
        <p:nvSpPr>
          <p:cNvPr id="5" name="Zástupný symbol pro zápatí 4">
            <a:extLst>
              <a:ext uri="{FF2B5EF4-FFF2-40B4-BE49-F238E27FC236}">
                <a16:creationId xmlns:a16="http://schemas.microsoft.com/office/drawing/2014/main" id="{D5324C08-958B-DACB-ACAA-7D1DA9ECCB4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34F2EDBD-C140-EC39-B533-821B64AAE54B}"/>
              </a:ext>
            </a:extLst>
          </p:cNvPr>
          <p:cNvSpPr>
            <a:spLocks noGrp="1"/>
          </p:cNvSpPr>
          <p:nvPr>
            <p:ph type="sldNum" sz="quarter" idx="12"/>
          </p:nvPr>
        </p:nvSpPr>
        <p:spPr/>
        <p:txBody>
          <a:bodyPr/>
          <a:lstStyle/>
          <a:p>
            <a:fld id="{91C57F98-80B5-4566-9BB7-668220B538A5}" type="slidenum">
              <a:rPr lang="cs-CZ" smtClean="0"/>
              <a:t>‹#›</a:t>
            </a:fld>
            <a:endParaRPr lang="cs-CZ"/>
          </a:p>
        </p:txBody>
      </p:sp>
      <p:pic>
        <p:nvPicPr>
          <p:cNvPr id="7" name="Logo Zdravi 2030" descr="Obsah obrázku objekt&#10;&#10;Popis byl vytvořen automaticky">
            <a:extLst>
              <a:ext uri="{FF2B5EF4-FFF2-40B4-BE49-F238E27FC236}">
                <a16:creationId xmlns:a16="http://schemas.microsoft.com/office/drawing/2014/main" id="{6D26DAB7-E28E-7F0B-5CB4-8DD64E2F235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45232" y="6313697"/>
            <a:ext cx="647424" cy="252000"/>
          </a:xfrm>
          <a:prstGeom prst="rect">
            <a:avLst/>
          </a:prstGeom>
        </p:spPr>
      </p:pic>
      <p:pic>
        <p:nvPicPr>
          <p:cNvPr id="8" name="Logo UZIS">
            <a:extLst>
              <a:ext uri="{FF2B5EF4-FFF2-40B4-BE49-F238E27FC236}">
                <a16:creationId xmlns:a16="http://schemas.microsoft.com/office/drawing/2014/main" id="{35CFBB21-4510-75AE-FBB2-0AEE50F0BE8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01607" y="6425889"/>
            <a:ext cx="411229" cy="270000"/>
          </a:xfrm>
          <a:prstGeom prst="rect">
            <a:avLst/>
          </a:prstGeom>
        </p:spPr>
      </p:pic>
      <p:cxnSp>
        <p:nvCxnSpPr>
          <p:cNvPr id="9" name="Přímá spojnice 3">
            <a:extLst>
              <a:ext uri="{FF2B5EF4-FFF2-40B4-BE49-F238E27FC236}">
                <a16:creationId xmlns:a16="http://schemas.microsoft.com/office/drawing/2014/main" id="{567AC7F0-AAFA-4CCC-EB37-788CE98CB59C}"/>
              </a:ext>
            </a:extLst>
          </p:cNvPr>
          <p:cNvCxnSpPr>
            <a:cxnSpLocks/>
          </p:cNvCxnSpPr>
          <p:nvPr userDrawn="1"/>
        </p:nvCxnSpPr>
        <p:spPr>
          <a:xfrm>
            <a:off x="1057474" y="6523200"/>
            <a:ext cx="7740000" cy="7961"/>
          </a:xfrm>
          <a:prstGeom prst="line">
            <a:avLst/>
          </a:prstGeom>
          <a:noFill/>
          <a:ln w="6350" cap="flat" cmpd="sng" algn="ctr">
            <a:solidFill>
              <a:srgbClr val="16468E"/>
            </a:solidFill>
            <a:prstDash val="solid"/>
            <a:miter lim="800000"/>
          </a:ln>
          <a:effectLst/>
        </p:spPr>
      </p:cxnSp>
      <p:sp>
        <p:nvSpPr>
          <p:cNvPr id="10" name="Obdélník 14">
            <a:extLst>
              <a:ext uri="{FF2B5EF4-FFF2-40B4-BE49-F238E27FC236}">
                <a16:creationId xmlns:a16="http://schemas.microsoft.com/office/drawing/2014/main" id="{BE97C24B-232B-1FB5-462C-6FFDB0001FA7}"/>
              </a:ext>
            </a:extLst>
          </p:cNvPr>
          <p:cNvSpPr/>
          <p:nvPr userDrawn="1"/>
        </p:nvSpPr>
        <p:spPr>
          <a:xfrm>
            <a:off x="1034040" y="6488094"/>
            <a:ext cx="7785219" cy="27699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cs-CZ" sz="1200" b="1" i="0" u="none" strike="noStrike" kern="1200" cap="none" spc="0" normalizeH="0" baseline="0" noProof="0">
                <a:ln>
                  <a:noFill/>
                </a:ln>
                <a:solidFill>
                  <a:srgbClr val="2E5980"/>
                </a:solidFill>
                <a:effectLst/>
                <a:uLnTx/>
                <a:uFillTx/>
                <a:latin typeface="Calibri" panose="020F0502020204030204"/>
                <a:ea typeface="+mn-ea"/>
                <a:cs typeface="+mn-cs"/>
              </a:rPr>
              <a:t>Strategický rámec rozvoje péče o zdraví v České republice do roku 2030: analytické podklady</a:t>
            </a:r>
            <a:endParaRPr kumimoji="0" lang="en-US" sz="1100" b="1" i="0" u="none" strike="noStrike" kern="0" cap="none" spc="0" normalizeH="0" baseline="0" noProof="0">
              <a:ln>
                <a:noFill/>
              </a:ln>
              <a:solidFill>
                <a:srgbClr val="2E5980"/>
              </a:solidFill>
              <a:effectLst/>
              <a:uLnTx/>
              <a:uFillTx/>
            </a:endParaRPr>
          </a:p>
        </p:txBody>
      </p:sp>
      <p:pic>
        <p:nvPicPr>
          <p:cNvPr id="11" name="Grafický objekt 10">
            <a:extLst>
              <a:ext uri="{FF2B5EF4-FFF2-40B4-BE49-F238E27FC236}">
                <a16:creationId xmlns:a16="http://schemas.microsoft.com/office/drawing/2014/main" id="{7C4BF71A-C4A5-9233-6C2C-437F7800156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90434" y="6500472"/>
            <a:ext cx="2101765" cy="180000"/>
          </a:xfrm>
          <a:prstGeom prst="rect">
            <a:avLst/>
          </a:prstGeom>
        </p:spPr>
      </p:pic>
      <p:sp>
        <p:nvSpPr>
          <p:cNvPr id="12" name="Volný tvar 17">
            <a:extLst>
              <a:ext uri="{FF2B5EF4-FFF2-40B4-BE49-F238E27FC236}">
                <a16:creationId xmlns:a16="http://schemas.microsoft.com/office/drawing/2014/main" id="{11DA0181-0EEA-18DA-9F3D-9341DAB70D90}"/>
              </a:ext>
            </a:extLst>
          </p:cNvPr>
          <p:cNvSpPr/>
          <p:nvPr userDrawn="1"/>
        </p:nvSpPr>
        <p:spPr>
          <a:xfrm rot="10800000">
            <a:off x="-9428" y="5759777"/>
            <a:ext cx="1960776" cy="110764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D714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Volný tvar 19">
            <a:extLst>
              <a:ext uri="{FF2B5EF4-FFF2-40B4-BE49-F238E27FC236}">
                <a16:creationId xmlns:a16="http://schemas.microsoft.com/office/drawing/2014/main" id="{FB51D45B-85B8-B79B-C816-E421D99C9993}"/>
              </a:ext>
            </a:extLst>
          </p:cNvPr>
          <p:cNvSpPr/>
          <p:nvPr userDrawn="1"/>
        </p:nvSpPr>
        <p:spPr>
          <a:xfrm>
            <a:off x="10158897" y="-9427"/>
            <a:ext cx="2051957" cy="130628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2E59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8520422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Nadpis a obsah">
    <p:spTree>
      <p:nvGrpSpPr>
        <p:cNvPr id="1" name=""/>
        <p:cNvGrpSpPr/>
        <p:nvPr/>
      </p:nvGrpSpPr>
      <p:grpSpPr>
        <a:xfrm>
          <a:off x="0" y="0"/>
          <a:ext cx="0" cy="0"/>
          <a:chOff x="0" y="0"/>
          <a:chExt cx="0" cy="0"/>
        </a:xfrm>
      </p:grpSpPr>
      <p:sp>
        <p:nvSpPr>
          <p:cNvPr id="7" name="Volný tvar 17">
            <a:extLst>
              <a:ext uri="{FF2B5EF4-FFF2-40B4-BE49-F238E27FC236}">
                <a16:creationId xmlns:a16="http://schemas.microsoft.com/office/drawing/2014/main" id="{C6950E5D-066F-4F9D-8148-1C9FAED80D40}"/>
              </a:ext>
            </a:extLst>
          </p:cNvPr>
          <p:cNvSpPr/>
          <p:nvPr userDrawn="1"/>
        </p:nvSpPr>
        <p:spPr>
          <a:xfrm rot="10800000">
            <a:off x="-9428" y="5759777"/>
            <a:ext cx="1960776" cy="110764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D714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Volný tvar 19">
            <a:extLst>
              <a:ext uri="{FF2B5EF4-FFF2-40B4-BE49-F238E27FC236}">
                <a16:creationId xmlns:a16="http://schemas.microsoft.com/office/drawing/2014/main" id="{7E089960-77FA-4589-B1F3-D16FE0681675}"/>
              </a:ext>
            </a:extLst>
          </p:cNvPr>
          <p:cNvSpPr/>
          <p:nvPr userDrawn="1"/>
        </p:nvSpPr>
        <p:spPr>
          <a:xfrm>
            <a:off x="10158897" y="-9427"/>
            <a:ext cx="2051957" cy="130628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2E59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a:extLst>
              <a:ext uri="{FF2B5EF4-FFF2-40B4-BE49-F238E27FC236}">
                <a16:creationId xmlns:a16="http://schemas.microsoft.com/office/drawing/2014/main" id="{FC05729B-E1CF-45CD-8144-1D976BC649B4}"/>
              </a:ext>
            </a:extLst>
          </p:cNvPr>
          <p:cNvSpPr>
            <a:spLocks noGrp="1"/>
          </p:cNvSpPr>
          <p:nvPr>
            <p:ph type="title"/>
          </p:nvPr>
        </p:nvSpPr>
        <p:spPr>
          <a:xfrm>
            <a:off x="272591" y="160258"/>
            <a:ext cx="10515600" cy="538364"/>
          </a:xfrm>
        </p:spPr>
        <p:txBody>
          <a:bodyPr anchor="t">
            <a:noAutofit/>
          </a:bodyPr>
          <a:lstStyle>
            <a:lvl1pPr>
              <a:defRPr lang="cs-CZ" sz="2600" b="1" kern="1200" dirty="0" smtClean="0">
                <a:solidFill>
                  <a:srgbClr val="D71440"/>
                </a:solidFill>
                <a:latin typeface="+mn-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cs-CZ"/>
              <a:t>Kliknutím lze upravit styl.</a:t>
            </a:r>
          </a:p>
        </p:txBody>
      </p:sp>
    </p:spTree>
    <p:extLst>
      <p:ext uri="{BB962C8B-B14F-4D97-AF65-F5344CB8AC3E}">
        <p14:creationId xmlns:p14="http://schemas.microsoft.com/office/powerpoint/2010/main" val="19351568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Nadpis a obsah">
    <p:spTree>
      <p:nvGrpSpPr>
        <p:cNvPr id="1" name=""/>
        <p:cNvGrpSpPr/>
        <p:nvPr/>
      </p:nvGrpSpPr>
      <p:grpSpPr>
        <a:xfrm>
          <a:off x="0" y="0"/>
          <a:ext cx="0" cy="0"/>
          <a:chOff x="0" y="0"/>
          <a:chExt cx="0" cy="0"/>
        </a:xfrm>
      </p:grpSpPr>
      <p:sp>
        <p:nvSpPr>
          <p:cNvPr id="7" name="Volný tvar 17">
            <a:extLst>
              <a:ext uri="{FF2B5EF4-FFF2-40B4-BE49-F238E27FC236}">
                <a16:creationId xmlns:a16="http://schemas.microsoft.com/office/drawing/2014/main" id="{C6950E5D-066F-4F9D-8148-1C9FAED80D40}"/>
              </a:ext>
            </a:extLst>
          </p:cNvPr>
          <p:cNvSpPr/>
          <p:nvPr userDrawn="1"/>
        </p:nvSpPr>
        <p:spPr>
          <a:xfrm rot="10800000">
            <a:off x="-9428" y="5759777"/>
            <a:ext cx="1960776" cy="110764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D714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Volný tvar 19">
            <a:extLst>
              <a:ext uri="{FF2B5EF4-FFF2-40B4-BE49-F238E27FC236}">
                <a16:creationId xmlns:a16="http://schemas.microsoft.com/office/drawing/2014/main" id="{7E089960-77FA-4589-B1F3-D16FE0681675}"/>
              </a:ext>
            </a:extLst>
          </p:cNvPr>
          <p:cNvSpPr/>
          <p:nvPr userDrawn="1"/>
        </p:nvSpPr>
        <p:spPr>
          <a:xfrm>
            <a:off x="10158897" y="-9427"/>
            <a:ext cx="2051957" cy="130628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2E59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a:extLst>
              <a:ext uri="{FF2B5EF4-FFF2-40B4-BE49-F238E27FC236}">
                <a16:creationId xmlns:a16="http://schemas.microsoft.com/office/drawing/2014/main" id="{FC05729B-E1CF-45CD-8144-1D976BC649B4}"/>
              </a:ext>
            </a:extLst>
          </p:cNvPr>
          <p:cNvSpPr>
            <a:spLocks noGrp="1"/>
          </p:cNvSpPr>
          <p:nvPr>
            <p:ph type="title"/>
          </p:nvPr>
        </p:nvSpPr>
        <p:spPr>
          <a:xfrm>
            <a:off x="272591" y="160258"/>
            <a:ext cx="10515600" cy="538364"/>
          </a:xfrm>
        </p:spPr>
        <p:txBody>
          <a:bodyPr anchor="t">
            <a:noAutofit/>
          </a:bodyPr>
          <a:lstStyle>
            <a:lvl1pPr>
              <a:defRPr lang="cs-CZ" sz="2600" b="1" kern="1200" dirty="0" smtClean="0">
                <a:solidFill>
                  <a:srgbClr val="D71440"/>
                </a:solidFill>
                <a:latin typeface="+mn-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cs-CZ"/>
              <a:t>Kliknutím lze upravit styl.</a:t>
            </a:r>
          </a:p>
        </p:txBody>
      </p:sp>
    </p:spTree>
    <p:extLst>
      <p:ext uri="{BB962C8B-B14F-4D97-AF65-F5344CB8AC3E}">
        <p14:creationId xmlns:p14="http://schemas.microsoft.com/office/powerpoint/2010/main" val="1542721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Nadpis a obsah">
    <p:spTree>
      <p:nvGrpSpPr>
        <p:cNvPr id="1" name=""/>
        <p:cNvGrpSpPr/>
        <p:nvPr/>
      </p:nvGrpSpPr>
      <p:grpSpPr>
        <a:xfrm>
          <a:off x="0" y="0"/>
          <a:ext cx="0" cy="0"/>
          <a:chOff x="0" y="0"/>
          <a:chExt cx="0" cy="0"/>
        </a:xfrm>
      </p:grpSpPr>
      <p:sp>
        <p:nvSpPr>
          <p:cNvPr id="7" name="Volný tvar 17">
            <a:extLst>
              <a:ext uri="{FF2B5EF4-FFF2-40B4-BE49-F238E27FC236}">
                <a16:creationId xmlns:a16="http://schemas.microsoft.com/office/drawing/2014/main" id="{C6950E5D-066F-4F9D-8148-1C9FAED80D40}"/>
              </a:ext>
            </a:extLst>
          </p:cNvPr>
          <p:cNvSpPr/>
          <p:nvPr userDrawn="1"/>
        </p:nvSpPr>
        <p:spPr>
          <a:xfrm rot="10800000">
            <a:off x="-9428" y="5759777"/>
            <a:ext cx="1960776" cy="110764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D714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4000"/>
          </a:p>
        </p:txBody>
      </p:sp>
      <p:sp>
        <p:nvSpPr>
          <p:cNvPr id="8" name="Volný tvar 19">
            <a:extLst>
              <a:ext uri="{FF2B5EF4-FFF2-40B4-BE49-F238E27FC236}">
                <a16:creationId xmlns:a16="http://schemas.microsoft.com/office/drawing/2014/main" id="{7E089960-77FA-4589-B1F3-D16FE0681675}"/>
              </a:ext>
            </a:extLst>
          </p:cNvPr>
          <p:cNvSpPr/>
          <p:nvPr userDrawn="1"/>
        </p:nvSpPr>
        <p:spPr>
          <a:xfrm>
            <a:off x="10158898" y="-9427"/>
            <a:ext cx="2051957" cy="130628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2E59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4000"/>
          </a:p>
        </p:txBody>
      </p:sp>
      <p:sp>
        <p:nvSpPr>
          <p:cNvPr id="2" name="Nadpis">
            <a:extLst>
              <a:ext uri="{FF2B5EF4-FFF2-40B4-BE49-F238E27FC236}">
                <a16:creationId xmlns:a16="http://schemas.microsoft.com/office/drawing/2014/main" id="{FC05729B-E1CF-45CD-8144-1D976BC649B4}"/>
              </a:ext>
            </a:extLst>
          </p:cNvPr>
          <p:cNvSpPr>
            <a:spLocks noGrp="1"/>
          </p:cNvSpPr>
          <p:nvPr>
            <p:ph type="title"/>
          </p:nvPr>
        </p:nvSpPr>
        <p:spPr>
          <a:xfrm>
            <a:off x="272591" y="160258"/>
            <a:ext cx="10515600" cy="538364"/>
          </a:xfrm>
        </p:spPr>
        <p:txBody>
          <a:bodyPr anchor="t">
            <a:normAutofit/>
          </a:bodyPr>
          <a:lstStyle>
            <a:lvl1pPr>
              <a:defRPr lang="cs-CZ" sz="2600" b="1" kern="1200" dirty="0" smtClean="0">
                <a:solidFill>
                  <a:srgbClr val="D71440"/>
                </a:solidFill>
                <a:latin typeface="+mn-lt"/>
                <a:ea typeface="+mn-ea"/>
                <a:cs typeface="+mn-cs"/>
              </a:defRPr>
            </a:lvl1pPr>
          </a:lstStyle>
          <a:p>
            <a:pPr marL="0" lvl="0" indent="0" algn="l" defTabSz="914399" rtl="0" eaLnBrk="1" latinLnBrk="0" hangingPunct="1">
              <a:lnSpc>
                <a:spcPct val="90000"/>
              </a:lnSpc>
              <a:spcBef>
                <a:spcPts val="1000"/>
              </a:spcBef>
              <a:buFont typeface="Arial" panose="020B0604020202020204" pitchFamily="34" charset="0"/>
              <a:buNone/>
            </a:pPr>
            <a:r>
              <a:rPr lang="cs-CZ"/>
              <a:t>Kliknutím lze upravit styl.</a:t>
            </a:r>
          </a:p>
        </p:txBody>
      </p:sp>
    </p:spTree>
    <p:extLst>
      <p:ext uri="{BB962C8B-B14F-4D97-AF65-F5344CB8AC3E}">
        <p14:creationId xmlns:p14="http://schemas.microsoft.com/office/powerpoint/2010/main" val="22821903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3_Nadpis a obsah">
    <p:spTree>
      <p:nvGrpSpPr>
        <p:cNvPr id="1" name=""/>
        <p:cNvGrpSpPr/>
        <p:nvPr/>
      </p:nvGrpSpPr>
      <p:grpSpPr>
        <a:xfrm>
          <a:off x="0" y="0"/>
          <a:ext cx="0" cy="0"/>
          <a:chOff x="0" y="0"/>
          <a:chExt cx="0" cy="0"/>
        </a:xfrm>
      </p:grpSpPr>
      <p:sp>
        <p:nvSpPr>
          <p:cNvPr id="7" name="Volný tvar 17">
            <a:extLst>
              <a:ext uri="{FF2B5EF4-FFF2-40B4-BE49-F238E27FC236}">
                <a16:creationId xmlns:a16="http://schemas.microsoft.com/office/drawing/2014/main" id="{C6950E5D-066F-4F9D-8148-1C9FAED80D40}"/>
              </a:ext>
            </a:extLst>
          </p:cNvPr>
          <p:cNvSpPr/>
          <p:nvPr userDrawn="1"/>
        </p:nvSpPr>
        <p:spPr>
          <a:xfrm rot="10800000">
            <a:off x="-9428" y="5759777"/>
            <a:ext cx="1960776" cy="110764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D714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Volný tvar 19">
            <a:extLst>
              <a:ext uri="{FF2B5EF4-FFF2-40B4-BE49-F238E27FC236}">
                <a16:creationId xmlns:a16="http://schemas.microsoft.com/office/drawing/2014/main" id="{7E089960-77FA-4589-B1F3-D16FE0681675}"/>
              </a:ext>
            </a:extLst>
          </p:cNvPr>
          <p:cNvSpPr/>
          <p:nvPr userDrawn="1"/>
        </p:nvSpPr>
        <p:spPr>
          <a:xfrm>
            <a:off x="10158897" y="-9427"/>
            <a:ext cx="2051957" cy="130628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2E59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Nadpis">
            <a:extLst>
              <a:ext uri="{FF2B5EF4-FFF2-40B4-BE49-F238E27FC236}">
                <a16:creationId xmlns:a16="http://schemas.microsoft.com/office/drawing/2014/main" id="{BA5F2F7F-A2E5-0E27-B3C6-639FAB2C90BD}"/>
              </a:ext>
            </a:extLst>
          </p:cNvPr>
          <p:cNvSpPr>
            <a:spLocks noGrp="1"/>
          </p:cNvSpPr>
          <p:nvPr>
            <p:ph type="title"/>
          </p:nvPr>
        </p:nvSpPr>
        <p:spPr>
          <a:xfrm>
            <a:off x="272591" y="160258"/>
            <a:ext cx="11386172" cy="538364"/>
          </a:xfrm>
        </p:spPr>
        <p:txBody>
          <a:bodyPr anchor="t">
            <a:noAutofit/>
          </a:bodyPr>
          <a:lstStyle>
            <a:lvl1pPr>
              <a:defRPr lang="cs-CZ" sz="2600" b="1" kern="1200" dirty="0" smtClean="0">
                <a:solidFill>
                  <a:srgbClr val="D71440"/>
                </a:solidFill>
                <a:latin typeface="Calibri" panose="020F0502020204030204" pitchFamily="34" charset="0"/>
                <a:ea typeface="+mn-ea"/>
                <a:cs typeface="Calibri" panose="020F050202020403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cs-CZ"/>
              <a:t>Kliknutím lze upravit styl.</a:t>
            </a:r>
          </a:p>
        </p:txBody>
      </p:sp>
    </p:spTree>
    <p:extLst>
      <p:ext uri="{BB962C8B-B14F-4D97-AF65-F5344CB8AC3E}">
        <p14:creationId xmlns:p14="http://schemas.microsoft.com/office/powerpoint/2010/main" val="33400113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Prázdný">
    <p:spTree>
      <p:nvGrpSpPr>
        <p:cNvPr id="1" name=""/>
        <p:cNvGrpSpPr/>
        <p:nvPr/>
      </p:nvGrpSpPr>
      <p:grpSpPr>
        <a:xfrm>
          <a:off x="0" y="0"/>
          <a:ext cx="0" cy="0"/>
          <a:chOff x="0" y="0"/>
          <a:chExt cx="0" cy="0"/>
        </a:xfrm>
      </p:grpSpPr>
      <p:sp>
        <p:nvSpPr>
          <p:cNvPr id="5" name="Volný tvar 17">
            <a:extLst>
              <a:ext uri="{FF2B5EF4-FFF2-40B4-BE49-F238E27FC236}">
                <a16:creationId xmlns:a16="http://schemas.microsoft.com/office/drawing/2014/main" id="{B42F8AF5-7075-4AC9-A51A-F53562380854}"/>
              </a:ext>
            </a:extLst>
          </p:cNvPr>
          <p:cNvSpPr/>
          <p:nvPr userDrawn="1"/>
        </p:nvSpPr>
        <p:spPr>
          <a:xfrm rot="10800000">
            <a:off x="-9428" y="5759777"/>
            <a:ext cx="1960776" cy="110764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D7D6B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Volný tvar 19">
            <a:extLst>
              <a:ext uri="{FF2B5EF4-FFF2-40B4-BE49-F238E27FC236}">
                <a16:creationId xmlns:a16="http://schemas.microsoft.com/office/drawing/2014/main" id="{88510B0B-2636-4608-8A60-A8C602334907}"/>
              </a:ext>
            </a:extLst>
          </p:cNvPr>
          <p:cNvSpPr/>
          <p:nvPr userDrawn="1"/>
        </p:nvSpPr>
        <p:spPr>
          <a:xfrm>
            <a:off x="10158897" y="-9427"/>
            <a:ext cx="2051957" cy="130628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15A8C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Nadpis 1">
            <a:extLst>
              <a:ext uri="{FF2B5EF4-FFF2-40B4-BE49-F238E27FC236}">
                <a16:creationId xmlns:a16="http://schemas.microsoft.com/office/drawing/2014/main" id="{0885F16E-63B1-4BC6-650E-C21A3BCD5EFA}"/>
              </a:ext>
            </a:extLst>
          </p:cNvPr>
          <p:cNvSpPr>
            <a:spLocks noGrp="1"/>
          </p:cNvSpPr>
          <p:nvPr>
            <p:ph type="title"/>
          </p:nvPr>
        </p:nvSpPr>
        <p:spPr>
          <a:xfrm>
            <a:off x="280800" y="162000"/>
            <a:ext cx="11583186" cy="434637"/>
          </a:xfrm>
        </p:spPr>
        <p:txBody>
          <a:bodyPr anchor="t">
            <a:normAutofit/>
          </a:bodyPr>
          <a:lstStyle>
            <a:lvl1pPr>
              <a:defRPr sz="2600"/>
            </a:lvl1pPr>
          </a:lstStyle>
          <a:p>
            <a:r>
              <a:rPr lang="cs-CZ"/>
              <a:t>Kliknutím lze upravit styl.</a:t>
            </a:r>
          </a:p>
        </p:txBody>
      </p:sp>
    </p:spTree>
    <p:extLst>
      <p:ext uri="{BB962C8B-B14F-4D97-AF65-F5344CB8AC3E}">
        <p14:creationId xmlns:p14="http://schemas.microsoft.com/office/powerpoint/2010/main" val="3308878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2_Nadpis a obsah">
    <p:spTree>
      <p:nvGrpSpPr>
        <p:cNvPr id="1" name=""/>
        <p:cNvGrpSpPr/>
        <p:nvPr/>
      </p:nvGrpSpPr>
      <p:grpSpPr>
        <a:xfrm>
          <a:off x="0" y="0"/>
          <a:ext cx="0" cy="0"/>
          <a:chOff x="0" y="0"/>
          <a:chExt cx="0" cy="0"/>
        </a:xfrm>
      </p:grpSpPr>
      <p:sp>
        <p:nvSpPr>
          <p:cNvPr id="7" name="Volný tvar 17">
            <a:extLst>
              <a:ext uri="{FF2B5EF4-FFF2-40B4-BE49-F238E27FC236}">
                <a16:creationId xmlns:a16="http://schemas.microsoft.com/office/drawing/2014/main" id="{C6950E5D-066F-4F9D-8148-1C9FAED80D40}"/>
              </a:ext>
            </a:extLst>
          </p:cNvPr>
          <p:cNvSpPr/>
          <p:nvPr userDrawn="1"/>
        </p:nvSpPr>
        <p:spPr>
          <a:xfrm rot="10800000">
            <a:off x="-9428" y="5759777"/>
            <a:ext cx="1960776" cy="110764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D714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Volný tvar 19">
            <a:extLst>
              <a:ext uri="{FF2B5EF4-FFF2-40B4-BE49-F238E27FC236}">
                <a16:creationId xmlns:a16="http://schemas.microsoft.com/office/drawing/2014/main" id="{7E089960-77FA-4589-B1F3-D16FE0681675}"/>
              </a:ext>
            </a:extLst>
          </p:cNvPr>
          <p:cNvSpPr/>
          <p:nvPr userDrawn="1"/>
        </p:nvSpPr>
        <p:spPr>
          <a:xfrm>
            <a:off x="10158897" y="-9427"/>
            <a:ext cx="2051957" cy="130628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2E59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a:extLst>
              <a:ext uri="{FF2B5EF4-FFF2-40B4-BE49-F238E27FC236}">
                <a16:creationId xmlns:a16="http://schemas.microsoft.com/office/drawing/2014/main" id="{FC05729B-E1CF-45CD-8144-1D976BC649B4}"/>
              </a:ext>
            </a:extLst>
          </p:cNvPr>
          <p:cNvSpPr>
            <a:spLocks noGrp="1"/>
          </p:cNvSpPr>
          <p:nvPr>
            <p:ph type="title"/>
          </p:nvPr>
        </p:nvSpPr>
        <p:spPr>
          <a:xfrm>
            <a:off x="272591" y="160257"/>
            <a:ext cx="10515600" cy="631595"/>
          </a:xfrm>
        </p:spPr>
        <p:txBody>
          <a:bodyPr anchor="t">
            <a:normAutofit/>
          </a:bodyPr>
          <a:lstStyle>
            <a:lvl1pPr>
              <a:defRPr lang="cs-CZ" sz="3200" b="1" kern="1200" dirty="0" smtClean="0">
                <a:solidFill>
                  <a:srgbClr val="D71440"/>
                </a:solidFill>
                <a:latin typeface="+mn-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cs-CZ"/>
              <a:t>Kliknutím lze upravit styl.</a:t>
            </a:r>
          </a:p>
        </p:txBody>
      </p:sp>
      <p:pic>
        <p:nvPicPr>
          <p:cNvPr id="6" name="Logo Zdravi 2030" descr="Obsah obrázku objekt&#10;&#10;Popis byl vytvořen automaticky">
            <a:extLst>
              <a:ext uri="{FF2B5EF4-FFF2-40B4-BE49-F238E27FC236}">
                <a16:creationId xmlns:a16="http://schemas.microsoft.com/office/drawing/2014/main" id="{347605E1-604F-4661-8EEB-564973C25CB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4751" y="6272815"/>
            <a:ext cx="778907" cy="303178"/>
          </a:xfrm>
          <a:prstGeom prst="rect">
            <a:avLst/>
          </a:prstGeom>
        </p:spPr>
      </p:pic>
      <p:pic>
        <p:nvPicPr>
          <p:cNvPr id="9" name="Logo MZ CR">
            <a:extLst>
              <a:ext uri="{FF2B5EF4-FFF2-40B4-BE49-F238E27FC236}">
                <a16:creationId xmlns:a16="http://schemas.microsoft.com/office/drawing/2014/main" id="{0A674D63-7E08-40FA-BBE8-52A456EE32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168609" y="6593923"/>
            <a:ext cx="2303581" cy="198318"/>
          </a:xfrm>
          <a:prstGeom prst="rect">
            <a:avLst/>
          </a:prstGeom>
        </p:spPr>
      </p:pic>
      <p:pic>
        <p:nvPicPr>
          <p:cNvPr id="10" name="Logo UZIS">
            <a:extLst>
              <a:ext uri="{FF2B5EF4-FFF2-40B4-BE49-F238E27FC236}">
                <a16:creationId xmlns:a16="http://schemas.microsoft.com/office/drawing/2014/main" id="{14527FAE-EF2D-4E64-BD3F-E8E8C7BCC2FF}"/>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555505" y="6508808"/>
            <a:ext cx="503419" cy="330529"/>
          </a:xfrm>
          <a:prstGeom prst="rect">
            <a:avLst/>
          </a:prstGeom>
        </p:spPr>
      </p:pic>
      <p:cxnSp>
        <p:nvCxnSpPr>
          <p:cNvPr id="11" name="Přímá spojnice 3"/>
          <p:cNvCxnSpPr/>
          <p:nvPr userDrawn="1"/>
        </p:nvCxnSpPr>
        <p:spPr>
          <a:xfrm>
            <a:off x="1326763" y="6460191"/>
            <a:ext cx="10332000" cy="796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Obdélník 14">
            <a:extLst>
              <a:ext uri="{FF2B5EF4-FFF2-40B4-BE49-F238E27FC236}">
                <a16:creationId xmlns:a16="http://schemas.microsoft.com/office/drawing/2014/main" id="{FD1682E8-3043-4BDF-8936-9730689EF090}"/>
              </a:ext>
            </a:extLst>
          </p:cNvPr>
          <p:cNvSpPr/>
          <p:nvPr userDrawn="1"/>
        </p:nvSpPr>
        <p:spPr>
          <a:xfrm>
            <a:off x="1535268" y="6539370"/>
            <a:ext cx="7505773" cy="276999"/>
          </a:xfrm>
          <a:prstGeom prst="rect">
            <a:avLst/>
          </a:prstGeom>
        </p:spPr>
        <p:txBody>
          <a:bodyPr wrap="square">
            <a:spAutoFit/>
          </a:bodyPr>
          <a:lstStyle/>
          <a:p>
            <a:pPr algn="ctr"/>
            <a:r>
              <a:rPr lang="cs-CZ" sz="1200" b="1" i="0">
                <a:solidFill>
                  <a:schemeClr val="accent5">
                    <a:lumMod val="50000"/>
                  </a:schemeClr>
                </a:solidFill>
              </a:rPr>
              <a:t>Národní onkologický plán České republiky: epidemiologie nádorů</a:t>
            </a:r>
            <a:endParaRPr lang="en-US" sz="1200" b="1" i="0">
              <a:solidFill>
                <a:schemeClr val="accent5">
                  <a:lumMod val="50000"/>
                </a:schemeClr>
              </a:solidFill>
            </a:endParaRPr>
          </a:p>
        </p:txBody>
      </p:sp>
    </p:spTree>
    <p:extLst>
      <p:ext uri="{BB962C8B-B14F-4D97-AF65-F5344CB8AC3E}">
        <p14:creationId xmlns:p14="http://schemas.microsoft.com/office/powerpoint/2010/main" val="14633969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_Nadpis a obsah">
    <p:spTree>
      <p:nvGrpSpPr>
        <p:cNvPr id="1" name=""/>
        <p:cNvGrpSpPr/>
        <p:nvPr/>
      </p:nvGrpSpPr>
      <p:grpSpPr>
        <a:xfrm>
          <a:off x="0" y="0"/>
          <a:ext cx="0" cy="0"/>
          <a:chOff x="0" y="0"/>
          <a:chExt cx="0" cy="0"/>
        </a:xfrm>
      </p:grpSpPr>
      <p:sp>
        <p:nvSpPr>
          <p:cNvPr id="22" name="Volný tvar 17">
            <a:extLst>
              <a:ext uri="{FF2B5EF4-FFF2-40B4-BE49-F238E27FC236}">
                <a16:creationId xmlns:a16="http://schemas.microsoft.com/office/drawing/2014/main" id="{F9DF11D7-C1A0-46F5-B20A-EE3A4700E45D}"/>
              </a:ext>
            </a:extLst>
          </p:cNvPr>
          <p:cNvSpPr/>
          <p:nvPr userDrawn="1"/>
        </p:nvSpPr>
        <p:spPr>
          <a:xfrm rot="10800000">
            <a:off x="-9428" y="5759777"/>
            <a:ext cx="1960776" cy="110764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FFC12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4" name="Volný tvar 19">
            <a:extLst>
              <a:ext uri="{FF2B5EF4-FFF2-40B4-BE49-F238E27FC236}">
                <a16:creationId xmlns:a16="http://schemas.microsoft.com/office/drawing/2014/main" id="{DA5EF6B5-1015-4E5F-BC7C-2B0B40DC4C74}"/>
              </a:ext>
            </a:extLst>
          </p:cNvPr>
          <p:cNvSpPr/>
          <p:nvPr userDrawn="1"/>
        </p:nvSpPr>
        <p:spPr>
          <a:xfrm>
            <a:off x="10158897" y="-9427"/>
            <a:ext cx="2051957" cy="130628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2E59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0440023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Pouze nadpis">
    <p:spTree>
      <p:nvGrpSpPr>
        <p:cNvPr id="1" name=""/>
        <p:cNvGrpSpPr/>
        <p:nvPr/>
      </p:nvGrpSpPr>
      <p:grpSpPr>
        <a:xfrm>
          <a:off x="0" y="0"/>
          <a:ext cx="0" cy="0"/>
          <a:chOff x="0" y="0"/>
          <a:chExt cx="0" cy="0"/>
        </a:xfrm>
      </p:grpSpPr>
      <p:sp>
        <p:nvSpPr>
          <p:cNvPr id="7" name="Nadpis 1"/>
          <p:cNvSpPr>
            <a:spLocks noGrp="1"/>
          </p:cNvSpPr>
          <p:nvPr>
            <p:ph type="title" hasCustomPrompt="1"/>
          </p:nvPr>
        </p:nvSpPr>
        <p:spPr>
          <a:xfrm>
            <a:off x="623392" y="188640"/>
            <a:ext cx="10945216" cy="648072"/>
          </a:xfrm>
          <a:prstGeom prst="rect">
            <a:avLst/>
          </a:prstGeom>
        </p:spPr>
        <p:txBody>
          <a:bodyPr anchor="t"/>
          <a:lstStyle>
            <a:lvl1pPr algn="l">
              <a:defRPr sz="2000" b="1">
                <a:solidFill>
                  <a:schemeClr val="accent2"/>
                </a:solidFill>
              </a:defRPr>
            </a:lvl1pPr>
          </a:lstStyle>
          <a:p>
            <a:r>
              <a:rPr lang="cs-CZ"/>
              <a:t>KLIKNUTÍM LZE UPRAVIT STYL.</a:t>
            </a:r>
          </a:p>
        </p:txBody>
      </p:sp>
      <p:sp>
        <p:nvSpPr>
          <p:cNvPr id="10" name="Zástupný symbol pro datum 3"/>
          <p:cNvSpPr>
            <a:spLocks noGrp="1"/>
          </p:cNvSpPr>
          <p:nvPr>
            <p:ph type="dt" sz="half" idx="2"/>
          </p:nvPr>
        </p:nvSpPr>
        <p:spPr>
          <a:xfrm>
            <a:off x="482985" y="6070626"/>
            <a:ext cx="1200000" cy="203079"/>
          </a:xfrm>
          <a:prstGeom prst="rect">
            <a:avLst/>
          </a:prstGeom>
        </p:spPr>
        <p:txBody>
          <a:bodyPr anchor="ctr"/>
          <a:lstStyle>
            <a:lvl1pPr>
              <a:defRPr sz="1050"/>
            </a:lvl1pPr>
          </a:lstStyle>
          <a:p>
            <a:fld id="{E4EC567F-E7DA-47BB-AEB1-9930A46F27B5}" type="datetimeFigureOut">
              <a:rPr lang="cs-CZ" smtClean="0"/>
              <a:pPr/>
              <a:t>11.02.2026</a:t>
            </a:fld>
            <a:endParaRPr lang="cs-CZ"/>
          </a:p>
        </p:txBody>
      </p:sp>
      <p:sp>
        <p:nvSpPr>
          <p:cNvPr id="11" name="Zástupný symbol pro zápatí 4"/>
          <p:cNvSpPr>
            <a:spLocks noGrp="1"/>
          </p:cNvSpPr>
          <p:nvPr>
            <p:ph type="ftr" sz="quarter" idx="3"/>
          </p:nvPr>
        </p:nvSpPr>
        <p:spPr>
          <a:xfrm>
            <a:off x="1843915" y="6068291"/>
            <a:ext cx="8403411" cy="193324"/>
          </a:xfrm>
          <a:prstGeom prst="rect">
            <a:avLst/>
          </a:prstGeom>
        </p:spPr>
        <p:txBody>
          <a:bodyPr anchor="ctr"/>
          <a:lstStyle>
            <a:lvl1pPr algn="ctr">
              <a:defRPr sz="1050"/>
            </a:lvl1pPr>
          </a:lstStyle>
          <a:p>
            <a:endParaRPr lang="cs-CZ"/>
          </a:p>
        </p:txBody>
      </p:sp>
      <p:sp>
        <p:nvSpPr>
          <p:cNvPr id="12" name="Zástupný symbol pro číslo snímku 5"/>
          <p:cNvSpPr>
            <a:spLocks noGrp="1"/>
          </p:cNvSpPr>
          <p:nvPr>
            <p:ph type="sldNum" sz="quarter" idx="4"/>
          </p:nvPr>
        </p:nvSpPr>
        <p:spPr>
          <a:xfrm>
            <a:off x="10408541" y="6065805"/>
            <a:ext cx="1200000" cy="211101"/>
          </a:xfrm>
          <a:prstGeom prst="rect">
            <a:avLst/>
          </a:prstGeom>
        </p:spPr>
        <p:txBody>
          <a:bodyPr anchor="ctr"/>
          <a:lstStyle>
            <a:lvl1pPr algn="r">
              <a:defRPr sz="1050"/>
            </a:lvl1pPr>
          </a:lstStyle>
          <a:p>
            <a:fld id="{84C9401D-42AF-4231-A83B-9F6747628248}" type="slidenum">
              <a:rPr lang="cs-CZ" smtClean="0"/>
              <a:pPr/>
              <a:t>‹#›</a:t>
            </a:fld>
            <a:endParaRPr lang="cs-CZ"/>
          </a:p>
        </p:txBody>
      </p:sp>
      <p:sp>
        <p:nvSpPr>
          <p:cNvPr id="2" name="Obdélník 1"/>
          <p:cNvSpPr/>
          <p:nvPr userDrawn="1"/>
        </p:nvSpPr>
        <p:spPr>
          <a:xfrm>
            <a:off x="4699462" y="6450677"/>
            <a:ext cx="1995055" cy="299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p>
        </p:txBody>
      </p:sp>
    </p:spTree>
    <p:extLst>
      <p:ext uri="{BB962C8B-B14F-4D97-AF65-F5344CB8AC3E}">
        <p14:creationId xmlns:p14="http://schemas.microsoft.com/office/powerpoint/2010/main" val="5147155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rázdný">
    <p:spTree>
      <p:nvGrpSpPr>
        <p:cNvPr id="1" name=""/>
        <p:cNvGrpSpPr/>
        <p:nvPr/>
      </p:nvGrpSpPr>
      <p:grpSpPr>
        <a:xfrm>
          <a:off x="0" y="0"/>
          <a:ext cx="0" cy="0"/>
          <a:chOff x="0" y="0"/>
          <a:chExt cx="0" cy="0"/>
        </a:xfrm>
      </p:grpSpPr>
      <p:sp>
        <p:nvSpPr>
          <p:cNvPr id="8" name="Zástupný symbol pro datum 3"/>
          <p:cNvSpPr>
            <a:spLocks noGrp="1"/>
          </p:cNvSpPr>
          <p:nvPr>
            <p:ph type="dt" sz="half" idx="2"/>
          </p:nvPr>
        </p:nvSpPr>
        <p:spPr>
          <a:xfrm>
            <a:off x="482985" y="6070626"/>
            <a:ext cx="1200000" cy="203079"/>
          </a:xfrm>
          <a:prstGeom prst="rect">
            <a:avLst/>
          </a:prstGeom>
        </p:spPr>
        <p:txBody>
          <a:bodyPr anchor="ctr"/>
          <a:lstStyle>
            <a:lvl1pPr>
              <a:defRPr sz="1050"/>
            </a:lvl1pPr>
          </a:lstStyle>
          <a:p>
            <a:fld id="{E4EC567F-E7DA-47BB-AEB1-9930A46F27B5}" type="datetimeFigureOut">
              <a:rPr lang="cs-CZ" smtClean="0"/>
              <a:pPr/>
              <a:t>11.02.2026</a:t>
            </a:fld>
            <a:endParaRPr lang="cs-CZ"/>
          </a:p>
        </p:txBody>
      </p:sp>
      <p:sp>
        <p:nvSpPr>
          <p:cNvPr id="9" name="Zástupný symbol pro zápatí 4"/>
          <p:cNvSpPr>
            <a:spLocks noGrp="1"/>
          </p:cNvSpPr>
          <p:nvPr>
            <p:ph type="ftr" sz="quarter" idx="3"/>
          </p:nvPr>
        </p:nvSpPr>
        <p:spPr>
          <a:xfrm>
            <a:off x="1843915" y="6068291"/>
            <a:ext cx="8403411" cy="193324"/>
          </a:xfrm>
          <a:prstGeom prst="rect">
            <a:avLst/>
          </a:prstGeom>
        </p:spPr>
        <p:txBody>
          <a:bodyPr anchor="ctr"/>
          <a:lstStyle>
            <a:lvl1pPr algn="ctr">
              <a:defRPr sz="1050"/>
            </a:lvl1pPr>
          </a:lstStyle>
          <a:p>
            <a:endParaRPr lang="cs-CZ"/>
          </a:p>
        </p:txBody>
      </p:sp>
      <p:sp>
        <p:nvSpPr>
          <p:cNvPr id="10" name="Zástupný symbol pro číslo snímku 5"/>
          <p:cNvSpPr>
            <a:spLocks noGrp="1"/>
          </p:cNvSpPr>
          <p:nvPr>
            <p:ph type="sldNum" sz="quarter" idx="4"/>
          </p:nvPr>
        </p:nvSpPr>
        <p:spPr>
          <a:xfrm>
            <a:off x="10408541" y="6065805"/>
            <a:ext cx="1200000" cy="211101"/>
          </a:xfrm>
          <a:prstGeom prst="rect">
            <a:avLst/>
          </a:prstGeom>
        </p:spPr>
        <p:txBody>
          <a:bodyPr anchor="ctr"/>
          <a:lstStyle>
            <a:lvl1pPr algn="r">
              <a:defRPr sz="1050"/>
            </a:lvl1pPr>
          </a:lstStyle>
          <a:p>
            <a:fld id="{84C9401D-42AF-4231-A83B-9F6747628248}" type="slidenum">
              <a:rPr lang="cs-CZ" smtClean="0"/>
              <a:pPr/>
              <a:t>‹#›</a:t>
            </a:fld>
            <a:endParaRPr lang="cs-CZ"/>
          </a:p>
        </p:txBody>
      </p:sp>
    </p:spTree>
    <p:extLst>
      <p:ext uri="{BB962C8B-B14F-4D97-AF65-F5344CB8AC3E}">
        <p14:creationId xmlns:p14="http://schemas.microsoft.com/office/powerpoint/2010/main" val="7983079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7_Nadpis a obsah">
    <p:spTree>
      <p:nvGrpSpPr>
        <p:cNvPr id="1" name=""/>
        <p:cNvGrpSpPr/>
        <p:nvPr/>
      </p:nvGrpSpPr>
      <p:grpSpPr>
        <a:xfrm>
          <a:off x="0" y="0"/>
          <a:ext cx="0" cy="0"/>
          <a:chOff x="0" y="0"/>
          <a:chExt cx="0" cy="0"/>
        </a:xfrm>
      </p:grpSpPr>
      <p:sp>
        <p:nvSpPr>
          <p:cNvPr id="2" name="Nadpis">
            <a:extLst>
              <a:ext uri="{FF2B5EF4-FFF2-40B4-BE49-F238E27FC236}">
                <a16:creationId xmlns:a16="http://schemas.microsoft.com/office/drawing/2014/main" id="{FC05729B-E1CF-45CD-8144-1D976BC649B4}"/>
              </a:ext>
            </a:extLst>
          </p:cNvPr>
          <p:cNvSpPr>
            <a:spLocks noGrp="1"/>
          </p:cNvSpPr>
          <p:nvPr>
            <p:ph type="title"/>
          </p:nvPr>
        </p:nvSpPr>
        <p:spPr>
          <a:xfrm>
            <a:off x="272591" y="160258"/>
            <a:ext cx="10515600" cy="538364"/>
          </a:xfrm>
        </p:spPr>
        <p:txBody>
          <a:bodyPr anchor="t">
            <a:noAutofit/>
          </a:bodyPr>
          <a:lstStyle>
            <a:lvl1pPr>
              <a:defRPr lang="cs-CZ" sz="2600" b="1" kern="1200" dirty="0" smtClean="0">
                <a:solidFill>
                  <a:srgbClr val="D71440"/>
                </a:solidFill>
                <a:latin typeface="+mn-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cs-CZ"/>
              <a:t>Kliknutím lze upravit styl.</a:t>
            </a:r>
          </a:p>
        </p:txBody>
      </p:sp>
    </p:spTree>
    <p:extLst>
      <p:ext uri="{BB962C8B-B14F-4D97-AF65-F5344CB8AC3E}">
        <p14:creationId xmlns:p14="http://schemas.microsoft.com/office/powerpoint/2010/main" val="1953055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AD176B-2666-1D4C-8134-69B00BB5DEF2}"/>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D88C02B1-005B-BECD-D972-CBF367A257A9}"/>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651A85FC-AE4C-88A7-E609-834D9057EA43}"/>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BDB2DDBA-75A0-8DB1-7A5E-93732CF99923}"/>
              </a:ext>
            </a:extLst>
          </p:cNvPr>
          <p:cNvSpPr>
            <a:spLocks noGrp="1"/>
          </p:cNvSpPr>
          <p:nvPr>
            <p:ph type="dt" sz="half" idx="10"/>
          </p:nvPr>
        </p:nvSpPr>
        <p:spPr/>
        <p:txBody>
          <a:bodyPr/>
          <a:lstStyle/>
          <a:p>
            <a:fld id="{16345734-1122-415C-80A2-CB7D62399CC7}" type="datetimeFigureOut">
              <a:rPr lang="cs-CZ" smtClean="0"/>
              <a:t>11.02.2026</a:t>
            </a:fld>
            <a:endParaRPr lang="cs-CZ"/>
          </a:p>
        </p:txBody>
      </p:sp>
      <p:sp>
        <p:nvSpPr>
          <p:cNvPr id="6" name="Zástupný symbol pro zápatí 5">
            <a:extLst>
              <a:ext uri="{FF2B5EF4-FFF2-40B4-BE49-F238E27FC236}">
                <a16:creationId xmlns:a16="http://schemas.microsoft.com/office/drawing/2014/main" id="{F4033E1F-3FE3-1B1A-2620-601449D326C4}"/>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214744A5-21D1-272B-E06A-F026B7626BD2}"/>
              </a:ext>
            </a:extLst>
          </p:cNvPr>
          <p:cNvSpPr>
            <a:spLocks noGrp="1"/>
          </p:cNvSpPr>
          <p:nvPr>
            <p:ph type="sldNum" sz="quarter" idx="12"/>
          </p:nvPr>
        </p:nvSpPr>
        <p:spPr/>
        <p:txBody>
          <a:bodyPr/>
          <a:lstStyle/>
          <a:p>
            <a:fld id="{91C57F98-80B5-4566-9BB7-668220B538A5}" type="slidenum">
              <a:rPr lang="cs-CZ" smtClean="0"/>
              <a:t>‹#›</a:t>
            </a:fld>
            <a:endParaRPr lang="cs-CZ"/>
          </a:p>
        </p:txBody>
      </p:sp>
    </p:spTree>
    <p:extLst>
      <p:ext uri="{BB962C8B-B14F-4D97-AF65-F5344CB8AC3E}">
        <p14:creationId xmlns:p14="http://schemas.microsoft.com/office/powerpoint/2010/main" val="4531200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9_Nadpis a obsah">
    <p:spTree>
      <p:nvGrpSpPr>
        <p:cNvPr id="1" name=""/>
        <p:cNvGrpSpPr/>
        <p:nvPr/>
      </p:nvGrpSpPr>
      <p:grpSpPr>
        <a:xfrm>
          <a:off x="0" y="0"/>
          <a:ext cx="0" cy="0"/>
          <a:chOff x="0" y="0"/>
          <a:chExt cx="0" cy="0"/>
        </a:xfrm>
      </p:grpSpPr>
      <p:pic>
        <p:nvPicPr>
          <p:cNvPr id="2" name="Logo Zdravi 2030" descr="Obsah obrázku objekt&#10;&#10;Popis byl vytvořen automaticky">
            <a:extLst>
              <a:ext uri="{FF2B5EF4-FFF2-40B4-BE49-F238E27FC236}">
                <a16:creationId xmlns:a16="http://schemas.microsoft.com/office/drawing/2014/main" id="{B8040E44-5489-454A-CF22-89E9E235B24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45232" y="6313697"/>
            <a:ext cx="647424" cy="252000"/>
          </a:xfrm>
          <a:prstGeom prst="rect">
            <a:avLst/>
          </a:prstGeom>
        </p:spPr>
      </p:pic>
      <p:pic>
        <p:nvPicPr>
          <p:cNvPr id="3" name="Logo UZIS">
            <a:extLst>
              <a:ext uri="{FF2B5EF4-FFF2-40B4-BE49-F238E27FC236}">
                <a16:creationId xmlns:a16="http://schemas.microsoft.com/office/drawing/2014/main" id="{55DC6064-559D-C7C6-A418-0534501F8F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01607" y="6425889"/>
            <a:ext cx="411229" cy="270000"/>
          </a:xfrm>
          <a:prstGeom prst="rect">
            <a:avLst/>
          </a:prstGeom>
        </p:spPr>
      </p:pic>
      <p:cxnSp>
        <p:nvCxnSpPr>
          <p:cNvPr id="4" name="Přímá spojnice 3">
            <a:extLst>
              <a:ext uri="{FF2B5EF4-FFF2-40B4-BE49-F238E27FC236}">
                <a16:creationId xmlns:a16="http://schemas.microsoft.com/office/drawing/2014/main" id="{C90A7BB1-0DAC-5E15-9CF7-42F1A38CC269}"/>
              </a:ext>
            </a:extLst>
          </p:cNvPr>
          <p:cNvCxnSpPr>
            <a:cxnSpLocks/>
          </p:cNvCxnSpPr>
          <p:nvPr userDrawn="1"/>
        </p:nvCxnSpPr>
        <p:spPr>
          <a:xfrm>
            <a:off x="1057474" y="6523200"/>
            <a:ext cx="7740000" cy="7961"/>
          </a:xfrm>
          <a:prstGeom prst="line">
            <a:avLst/>
          </a:prstGeom>
          <a:noFill/>
          <a:ln w="6350" cap="flat" cmpd="sng" algn="ctr">
            <a:solidFill>
              <a:srgbClr val="16468E"/>
            </a:solidFill>
            <a:prstDash val="solid"/>
            <a:miter lim="800000"/>
          </a:ln>
          <a:effectLst/>
        </p:spPr>
      </p:cxnSp>
      <p:sp>
        <p:nvSpPr>
          <p:cNvPr id="5" name="Obdélník 14">
            <a:extLst>
              <a:ext uri="{FF2B5EF4-FFF2-40B4-BE49-F238E27FC236}">
                <a16:creationId xmlns:a16="http://schemas.microsoft.com/office/drawing/2014/main" id="{29439D7B-F516-198B-D934-FB0BC09399B1}"/>
              </a:ext>
            </a:extLst>
          </p:cNvPr>
          <p:cNvSpPr/>
          <p:nvPr userDrawn="1"/>
        </p:nvSpPr>
        <p:spPr>
          <a:xfrm>
            <a:off x="1034040" y="6488094"/>
            <a:ext cx="7785219" cy="27699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cs-CZ" sz="1200" b="1" i="0" u="none" strike="noStrike" kern="1200" cap="none" spc="0" normalizeH="0" baseline="0" noProof="0">
                <a:ln>
                  <a:noFill/>
                </a:ln>
                <a:solidFill>
                  <a:srgbClr val="2E5980"/>
                </a:solidFill>
                <a:effectLst/>
                <a:uLnTx/>
                <a:uFillTx/>
                <a:latin typeface="Calibri" panose="020F0502020204030204"/>
                <a:ea typeface="+mn-ea"/>
                <a:cs typeface="+mn-cs"/>
              </a:rPr>
              <a:t>Strategický rámec rozvoje péče o zdraví v České republice do roku 2030: analytické podklady</a:t>
            </a:r>
            <a:endParaRPr kumimoji="0" lang="en-US" sz="1100" b="1" i="0" u="none" strike="noStrike" kern="0" cap="none" spc="0" normalizeH="0" baseline="0" noProof="0">
              <a:ln>
                <a:noFill/>
              </a:ln>
              <a:solidFill>
                <a:srgbClr val="2E5980"/>
              </a:solidFill>
              <a:effectLst/>
              <a:uLnTx/>
              <a:uFillTx/>
            </a:endParaRPr>
          </a:p>
        </p:txBody>
      </p:sp>
      <p:pic>
        <p:nvPicPr>
          <p:cNvPr id="6" name="Grafický objekt 5">
            <a:extLst>
              <a:ext uri="{FF2B5EF4-FFF2-40B4-BE49-F238E27FC236}">
                <a16:creationId xmlns:a16="http://schemas.microsoft.com/office/drawing/2014/main" id="{E7B65A80-701E-B314-DBB1-B62A95DCC78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90434" y="6500472"/>
            <a:ext cx="2101765" cy="180000"/>
          </a:xfrm>
          <a:prstGeom prst="rect">
            <a:avLst/>
          </a:prstGeom>
        </p:spPr>
      </p:pic>
      <p:sp>
        <p:nvSpPr>
          <p:cNvPr id="7" name="Volný tvar 17">
            <a:extLst>
              <a:ext uri="{FF2B5EF4-FFF2-40B4-BE49-F238E27FC236}">
                <a16:creationId xmlns:a16="http://schemas.microsoft.com/office/drawing/2014/main" id="{A4CB8C3F-66B8-226F-FB07-C851F99655B3}"/>
              </a:ext>
            </a:extLst>
          </p:cNvPr>
          <p:cNvSpPr/>
          <p:nvPr userDrawn="1"/>
        </p:nvSpPr>
        <p:spPr>
          <a:xfrm rot="10800000">
            <a:off x="-9428" y="5759777"/>
            <a:ext cx="1960776" cy="110764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D714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Volný tvar 19">
            <a:extLst>
              <a:ext uri="{FF2B5EF4-FFF2-40B4-BE49-F238E27FC236}">
                <a16:creationId xmlns:a16="http://schemas.microsoft.com/office/drawing/2014/main" id="{B5747C42-39B4-C774-E0F3-4C591877B781}"/>
              </a:ext>
            </a:extLst>
          </p:cNvPr>
          <p:cNvSpPr/>
          <p:nvPr userDrawn="1"/>
        </p:nvSpPr>
        <p:spPr>
          <a:xfrm>
            <a:off x="10158897" y="-9427"/>
            <a:ext cx="2051957" cy="130628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2E59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0432583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2_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23392" y="980729"/>
            <a:ext cx="10944000" cy="4824537"/>
          </a:xfrm>
        </p:spPr>
        <p:txBody>
          <a:bodyPr/>
          <a:lstStyle>
            <a:lvl1pPr>
              <a:defRPr b="1">
                <a:solidFill>
                  <a:schemeClr val="tx2"/>
                </a:solidFill>
              </a:defRPr>
            </a:lvl1pPr>
            <a:lvl2pPr>
              <a:defRPr>
                <a:solidFill>
                  <a:schemeClr val="tx1"/>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Nadpis 1"/>
          <p:cNvSpPr>
            <a:spLocks noGrp="1"/>
          </p:cNvSpPr>
          <p:nvPr>
            <p:ph type="title" hasCustomPrompt="1"/>
          </p:nvPr>
        </p:nvSpPr>
        <p:spPr>
          <a:xfrm>
            <a:off x="623392" y="260648"/>
            <a:ext cx="10945216" cy="648072"/>
          </a:xfrm>
          <a:prstGeom prst="rect">
            <a:avLst/>
          </a:prstGeom>
        </p:spPr>
        <p:txBody>
          <a:bodyPr anchor="ctr"/>
          <a:lstStyle>
            <a:lvl1pPr algn="l">
              <a:defRPr sz="3200" b="1">
                <a:solidFill>
                  <a:srgbClr val="DA2B46"/>
                </a:solidFill>
              </a:defRPr>
            </a:lvl1pPr>
          </a:lstStyle>
          <a:p>
            <a:r>
              <a:rPr lang="cs-CZ"/>
              <a:t>KLIKNUTÍM LZE UPRAVIT STYL.</a:t>
            </a:r>
          </a:p>
        </p:txBody>
      </p:sp>
      <p:sp>
        <p:nvSpPr>
          <p:cNvPr id="8" name="Zástupný symbol pro datum 3"/>
          <p:cNvSpPr>
            <a:spLocks noGrp="1"/>
          </p:cNvSpPr>
          <p:nvPr>
            <p:ph type="dt" sz="half" idx="2"/>
          </p:nvPr>
        </p:nvSpPr>
        <p:spPr>
          <a:xfrm>
            <a:off x="482985" y="6070626"/>
            <a:ext cx="1200000" cy="203079"/>
          </a:xfrm>
          <a:prstGeom prst="rect">
            <a:avLst/>
          </a:prstGeom>
        </p:spPr>
        <p:txBody>
          <a:bodyPr anchor="ctr"/>
          <a:lstStyle>
            <a:lvl1pPr>
              <a:defRPr sz="1050"/>
            </a:lvl1pPr>
          </a:lstStyle>
          <a:p>
            <a:fld id="{E4EC567F-E7DA-47BB-AEB1-9930A46F27B5}" type="datetimeFigureOut">
              <a:rPr lang="cs-CZ" smtClean="0"/>
              <a:pPr/>
              <a:t>11.02.2026</a:t>
            </a:fld>
            <a:endParaRPr lang="cs-CZ"/>
          </a:p>
        </p:txBody>
      </p:sp>
      <p:sp>
        <p:nvSpPr>
          <p:cNvPr id="12" name="Zástupný symbol pro zápatí 4"/>
          <p:cNvSpPr>
            <a:spLocks noGrp="1"/>
          </p:cNvSpPr>
          <p:nvPr>
            <p:ph type="ftr" sz="quarter" idx="3"/>
          </p:nvPr>
        </p:nvSpPr>
        <p:spPr>
          <a:xfrm>
            <a:off x="1843915" y="6068291"/>
            <a:ext cx="8403411" cy="193324"/>
          </a:xfrm>
          <a:prstGeom prst="rect">
            <a:avLst/>
          </a:prstGeom>
        </p:spPr>
        <p:txBody>
          <a:bodyPr anchor="ctr"/>
          <a:lstStyle>
            <a:lvl1pPr algn="ctr">
              <a:defRPr sz="1050"/>
            </a:lvl1pPr>
          </a:lstStyle>
          <a:p>
            <a:endParaRPr lang="cs-CZ"/>
          </a:p>
        </p:txBody>
      </p:sp>
      <p:sp>
        <p:nvSpPr>
          <p:cNvPr id="13" name="Zástupný symbol pro číslo snímku 5"/>
          <p:cNvSpPr>
            <a:spLocks noGrp="1"/>
          </p:cNvSpPr>
          <p:nvPr>
            <p:ph type="sldNum" sz="quarter" idx="4"/>
          </p:nvPr>
        </p:nvSpPr>
        <p:spPr>
          <a:xfrm>
            <a:off x="10408541" y="6065805"/>
            <a:ext cx="1200000" cy="211101"/>
          </a:xfrm>
          <a:prstGeom prst="rect">
            <a:avLst/>
          </a:prstGeom>
        </p:spPr>
        <p:txBody>
          <a:bodyPr anchor="ctr"/>
          <a:lstStyle>
            <a:lvl1pPr algn="r">
              <a:defRPr sz="1050"/>
            </a:lvl1pPr>
          </a:lstStyle>
          <a:p>
            <a:fld id="{84C9401D-42AF-4231-A83B-9F6747628248}" type="slidenum">
              <a:rPr lang="cs-CZ" smtClean="0"/>
              <a:pPr/>
              <a:t>‹#›</a:t>
            </a:fld>
            <a:endParaRPr lang="cs-CZ"/>
          </a:p>
        </p:txBody>
      </p:sp>
    </p:spTree>
    <p:extLst>
      <p:ext uri="{BB962C8B-B14F-4D97-AF65-F5344CB8AC3E}">
        <p14:creationId xmlns:p14="http://schemas.microsoft.com/office/powerpoint/2010/main" val="3662782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a:xfrm>
            <a:off x="838200" y="6356350"/>
            <a:ext cx="2743200" cy="365125"/>
          </a:xfrm>
          <a:prstGeom prst="rect">
            <a:avLst/>
          </a:prstGeom>
        </p:spPr>
        <p:txBody>
          <a:bodyPr/>
          <a:lstStyle/>
          <a:p>
            <a:fld id="{1F6B18D0-DA41-4D0E-98BC-745BE988FE28}" type="datetimeFigureOut">
              <a:rPr lang="cs-CZ" smtClean="0"/>
              <a:t>11.02.2026</a:t>
            </a:fld>
            <a:endParaRPr lang="cs-CZ"/>
          </a:p>
        </p:txBody>
      </p:sp>
      <p:sp>
        <p:nvSpPr>
          <p:cNvPr id="5" name="Zástupný symbol pro zápatí 4"/>
          <p:cNvSpPr>
            <a:spLocks noGrp="1"/>
          </p:cNvSpPr>
          <p:nvPr>
            <p:ph type="ftr" sz="quarter" idx="11"/>
          </p:nvPr>
        </p:nvSpPr>
        <p:spPr>
          <a:xfrm>
            <a:off x="4038600" y="6356350"/>
            <a:ext cx="4114800" cy="365125"/>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8610600" y="6356350"/>
            <a:ext cx="2743200" cy="365125"/>
          </a:xfrm>
          <a:prstGeom prst="rect">
            <a:avLst/>
          </a:prstGeom>
        </p:spPr>
        <p:txBody>
          <a:bodyPr/>
          <a:lstStyle/>
          <a:p>
            <a:fld id="{EBBFB874-7FBE-4101-B1CB-526AFCBFC428}" type="slidenum">
              <a:rPr lang="cs-CZ" smtClean="0"/>
              <a:t>‹#›</a:t>
            </a:fld>
            <a:endParaRPr lang="cs-CZ"/>
          </a:p>
        </p:txBody>
      </p:sp>
    </p:spTree>
    <p:extLst>
      <p:ext uri="{BB962C8B-B14F-4D97-AF65-F5344CB8AC3E}">
        <p14:creationId xmlns:p14="http://schemas.microsoft.com/office/powerpoint/2010/main" val="19013918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a:xfrm>
            <a:off x="838200" y="6356350"/>
            <a:ext cx="2743200" cy="365125"/>
          </a:xfrm>
          <a:prstGeom prst="rect">
            <a:avLst/>
          </a:prstGeom>
        </p:spPr>
        <p:txBody>
          <a:bodyPr/>
          <a:lstStyle/>
          <a:p>
            <a:fld id="{1F6B18D0-DA41-4D0E-98BC-745BE988FE28}" type="datetimeFigureOut">
              <a:rPr lang="cs-CZ" smtClean="0"/>
              <a:t>11.02.2026</a:t>
            </a:fld>
            <a:endParaRPr lang="cs-CZ"/>
          </a:p>
        </p:txBody>
      </p:sp>
      <p:sp>
        <p:nvSpPr>
          <p:cNvPr id="5" name="Zástupný symbol pro zápatí 4"/>
          <p:cNvSpPr>
            <a:spLocks noGrp="1"/>
          </p:cNvSpPr>
          <p:nvPr>
            <p:ph type="ftr" sz="quarter" idx="11"/>
          </p:nvPr>
        </p:nvSpPr>
        <p:spPr>
          <a:xfrm>
            <a:off x="4038600" y="6356350"/>
            <a:ext cx="4114800" cy="365125"/>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8610600" y="6356350"/>
            <a:ext cx="2743200" cy="365125"/>
          </a:xfrm>
          <a:prstGeom prst="rect">
            <a:avLst/>
          </a:prstGeom>
        </p:spPr>
        <p:txBody>
          <a:bodyPr/>
          <a:lstStyle/>
          <a:p>
            <a:fld id="{EBBFB874-7FBE-4101-B1CB-526AFCBFC428}" type="slidenum">
              <a:rPr lang="cs-CZ" smtClean="0"/>
              <a:t>‹#›</a:t>
            </a:fld>
            <a:endParaRPr lang="cs-CZ"/>
          </a:p>
        </p:txBody>
      </p:sp>
    </p:spTree>
    <p:extLst>
      <p:ext uri="{BB962C8B-B14F-4D97-AF65-F5344CB8AC3E}">
        <p14:creationId xmlns:p14="http://schemas.microsoft.com/office/powerpoint/2010/main" val="21000841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a:xfrm>
            <a:off x="838200" y="6356350"/>
            <a:ext cx="2743200" cy="365125"/>
          </a:xfrm>
          <a:prstGeom prst="rect">
            <a:avLst/>
          </a:prstGeom>
        </p:spPr>
        <p:txBody>
          <a:bodyPr/>
          <a:lstStyle/>
          <a:p>
            <a:fld id="{1F6B18D0-DA41-4D0E-98BC-745BE988FE28}" type="datetimeFigureOut">
              <a:rPr lang="cs-CZ" smtClean="0"/>
              <a:t>11.02.2026</a:t>
            </a:fld>
            <a:endParaRPr lang="cs-CZ"/>
          </a:p>
        </p:txBody>
      </p:sp>
      <p:sp>
        <p:nvSpPr>
          <p:cNvPr id="5" name="Zástupný symbol pro zápatí 4"/>
          <p:cNvSpPr>
            <a:spLocks noGrp="1"/>
          </p:cNvSpPr>
          <p:nvPr>
            <p:ph type="ftr" sz="quarter" idx="11"/>
          </p:nvPr>
        </p:nvSpPr>
        <p:spPr>
          <a:xfrm>
            <a:off x="4038600" y="6356350"/>
            <a:ext cx="4114800" cy="365125"/>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8610600" y="6356350"/>
            <a:ext cx="2743200" cy="365125"/>
          </a:xfrm>
          <a:prstGeom prst="rect">
            <a:avLst/>
          </a:prstGeom>
        </p:spPr>
        <p:txBody>
          <a:bodyPr/>
          <a:lstStyle/>
          <a:p>
            <a:fld id="{EBBFB874-7FBE-4101-B1CB-526AFCBFC428}" type="slidenum">
              <a:rPr lang="cs-CZ" smtClean="0"/>
              <a:t>‹#›</a:t>
            </a:fld>
            <a:endParaRPr lang="cs-CZ"/>
          </a:p>
        </p:txBody>
      </p:sp>
    </p:spTree>
    <p:extLst>
      <p:ext uri="{BB962C8B-B14F-4D97-AF65-F5344CB8AC3E}">
        <p14:creationId xmlns:p14="http://schemas.microsoft.com/office/powerpoint/2010/main" val="31063665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a:xfrm>
            <a:off x="838200" y="6356350"/>
            <a:ext cx="2743200" cy="365125"/>
          </a:xfrm>
          <a:prstGeom prst="rect">
            <a:avLst/>
          </a:prstGeom>
        </p:spPr>
        <p:txBody>
          <a:bodyPr/>
          <a:lstStyle/>
          <a:p>
            <a:fld id="{1F6B18D0-DA41-4D0E-98BC-745BE988FE28}" type="datetimeFigureOut">
              <a:rPr lang="cs-CZ" smtClean="0"/>
              <a:t>11.02.2026</a:t>
            </a:fld>
            <a:endParaRPr lang="cs-CZ"/>
          </a:p>
        </p:txBody>
      </p:sp>
      <p:sp>
        <p:nvSpPr>
          <p:cNvPr id="6" name="Zástupný symbol pro zápatí 5"/>
          <p:cNvSpPr>
            <a:spLocks noGrp="1"/>
          </p:cNvSpPr>
          <p:nvPr>
            <p:ph type="ftr" sz="quarter" idx="11"/>
          </p:nvPr>
        </p:nvSpPr>
        <p:spPr>
          <a:xfrm>
            <a:off x="4038600" y="6356350"/>
            <a:ext cx="4114800" cy="365125"/>
          </a:xfrm>
          <a:prstGeom prst="rect">
            <a:avLst/>
          </a:prstGeom>
        </p:spPr>
        <p:txBody>
          <a:bodyPr/>
          <a:lstStyle/>
          <a:p>
            <a:endParaRPr lang="cs-CZ"/>
          </a:p>
        </p:txBody>
      </p:sp>
      <p:sp>
        <p:nvSpPr>
          <p:cNvPr id="7" name="Zástupný symbol pro číslo snímku 6"/>
          <p:cNvSpPr>
            <a:spLocks noGrp="1"/>
          </p:cNvSpPr>
          <p:nvPr>
            <p:ph type="sldNum" sz="quarter" idx="12"/>
          </p:nvPr>
        </p:nvSpPr>
        <p:spPr>
          <a:xfrm>
            <a:off x="8610600" y="6356350"/>
            <a:ext cx="2743200" cy="365125"/>
          </a:xfrm>
          <a:prstGeom prst="rect">
            <a:avLst/>
          </a:prstGeom>
        </p:spPr>
        <p:txBody>
          <a:bodyPr/>
          <a:lstStyle/>
          <a:p>
            <a:fld id="{EBBFB874-7FBE-4101-B1CB-526AFCBFC428}" type="slidenum">
              <a:rPr lang="cs-CZ" smtClean="0"/>
              <a:t>‹#›</a:t>
            </a:fld>
            <a:endParaRPr lang="cs-CZ"/>
          </a:p>
        </p:txBody>
      </p:sp>
    </p:spTree>
    <p:extLst>
      <p:ext uri="{BB962C8B-B14F-4D97-AF65-F5344CB8AC3E}">
        <p14:creationId xmlns:p14="http://schemas.microsoft.com/office/powerpoint/2010/main" val="27985154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a:xfrm>
            <a:off x="838200" y="6356350"/>
            <a:ext cx="2743200" cy="365125"/>
          </a:xfrm>
          <a:prstGeom prst="rect">
            <a:avLst/>
          </a:prstGeom>
        </p:spPr>
        <p:txBody>
          <a:bodyPr/>
          <a:lstStyle/>
          <a:p>
            <a:fld id="{1F6B18D0-DA41-4D0E-98BC-745BE988FE28}" type="datetimeFigureOut">
              <a:rPr lang="cs-CZ" smtClean="0"/>
              <a:t>11.02.2026</a:t>
            </a:fld>
            <a:endParaRPr lang="cs-CZ"/>
          </a:p>
        </p:txBody>
      </p:sp>
      <p:sp>
        <p:nvSpPr>
          <p:cNvPr id="8" name="Zástupný symbol pro zápatí 7"/>
          <p:cNvSpPr>
            <a:spLocks noGrp="1"/>
          </p:cNvSpPr>
          <p:nvPr>
            <p:ph type="ftr" sz="quarter" idx="11"/>
          </p:nvPr>
        </p:nvSpPr>
        <p:spPr>
          <a:xfrm>
            <a:off x="4038600" y="6356350"/>
            <a:ext cx="4114800" cy="365125"/>
          </a:xfrm>
          <a:prstGeom prst="rect">
            <a:avLst/>
          </a:prstGeom>
        </p:spPr>
        <p:txBody>
          <a:bodyPr/>
          <a:lstStyle/>
          <a:p>
            <a:endParaRPr lang="cs-CZ"/>
          </a:p>
        </p:txBody>
      </p:sp>
      <p:sp>
        <p:nvSpPr>
          <p:cNvPr id="9" name="Zástupný symbol pro číslo snímku 8"/>
          <p:cNvSpPr>
            <a:spLocks noGrp="1"/>
          </p:cNvSpPr>
          <p:nvPr>
            <p:ph type="sldNum" sz="quarter" idx="12"/>
          </p:nvPr>
        </p:nvSpPr>
        <p:spPr>
          <a:xfrm>
            <a:off x="8610600" y="6356350"/>
            <a:ext cx="2743200" cy="365125"/>
          </a:xfrm>
          <a:prstGeom prst="rect">
            <a:avLst/>
          </a:prstGeom>
        </p:spPr>
        <p:txBody>
          <a:bodyPr/>
          <a:lstStyle/>
          <a:p>
            <a:fld id="{EBBFB874-7FBE-4101-B1CB-526AFCBFC428}" type="slidenum">
              <a:rPr lang="cs-CZ" smtClean="0"/>
              <a:t>‹#›</a:t>
            </a:fld>
            <a:endParaRPr lang="cs-CZ"/>
          </a:p>
        </p:txBody>
      </p:sp>
    </p:spTree>
    <p:extLst>
      <p:ext uri="{BB962C8B-B14F-4D97-AF65-F5344CB8AC3E}">
        <p14:creationId xmlns:p14="http://schemas.microsoft.com/office/powerpoint/2010/main" val="2821582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a:xfrm>
            <a:off x="838200" y="6356350"/>
            <a:ext cx="2743200" cy="365125"/>
          </a:xfrm>
          <a:prstGeom prst="rect">
            <a:avLst/>
          </a:prstGeom>
        </p:spPr>
        <p:txBody>
          <a:bodyPr/>
          <a:lstStyle/>
          <a:p>
            <a:fld id="{1F6B18D0-DA41-4D0E-98BC-745BE988FE28}" type="datetimeFigureOut">
              <a:rPr lang="cs-CZ" smtClean="0"/>
              <a:t>11.02.2026</a:t>
            </a:fld>
            <a:endParaRPr lang="cs-CZ"/>
          </a:p>
        </p:txBody>
      </p:sp>
      <p:sp>
        <p:nvSpPr>
          <p:cNvPr id="4" name="Zástupný symbol pro zápatí 3"/>
          <p:cNvSpPr>
            <a:spLocks noGrp="1"/>
          </p:cNvSpPr>
          <p:nvPr>
            <p:ph type="ftr" sz="quarter" idx="11"/>
          </p:nvPr>
        </p:nvSpPr>
        <p:spPr>
          <a:xfrm>
            <a:off x="4038600" y="6356350"/>
            <a:ext cx="4114800" cy="365125"/>
          </a:xfrm>
          <a:prstGeom prst="rect">
            <a:avLst/>
          </a:prstGeom>
        </p:spPr>
        <p:txBody>
          <a:bodyPr/>
          <a:lstStyle/>
          <a:p>
            <a:endParaRPr lang="cs-CZ"/>
          </a:p>
        </p:txBody>
      </p:sp>
      <p:sp>
        <p:nvSpPr>
          <p:cNvPr id="5" name="Zástupný symbol pro číslo snímku 4"/>
          <p:cNvSpPr>
            <a:spLocks noGrp="1"/>
          </p:cNvSpPr>
          <p:nvPr>
            <p:ph type="sldNum" sz="quarter" idx="12"/>
          </p:nvPr>
        </p:nvSpPr>
        <p:spPr>
          <a:xfrm>
            <a:off x="8610600" y="6356350"/>
            <a:ext cx="2743200" cy="365125"/>
          </a:xfrm>
          <a:prstGeom prst="rect">
            <a:avLst/>
          </a:prstGeom>
        </p:spPr>
        <p:txBody>
          <a:bodyPr/>
          <a:lstStyle/>
          <a:p>
            <a:fld id="{EBBFB874-7FBE-4101-B1CB-526AFCBFC428}" type="slidenum">
              <a:rPr lang="cs-CZ" smtClean="0"/>
              <a:t>‹#›</a:t>
            </a:fld>
            <a:endParaRPr lang="cs-CZ"/>
          </a:p>
        </p:txBody>
      </p:sp>
    </p:spTree>
    <p:extLst>
      <p:ext uri="{BB962C8B-B14F-4D97-AF65-F5344CB8AC3E}">
        <p14:creationId xmlns:p14="http://schemas.microsoft.com/office/powerpoint/2010/main" val="7108370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a:xfrm>
            <a:off x="838200" y="6356350"/>
            <a:ext cx="2743200" cy="365125"/>
          </a:xfrm>
          <a:prstGeom prst="rect">
            <a:avLst/>
          </a:prstGeom>
        </p:spPr>
        <p:txBody>
          <a:bodyPr/>
          <a:lstStyle/>
          <a:p>
            <a:fld id="{1F6B18D0-DA41-4D0E-98BC-745BE988FE28}" type="datetimeFigureOut">
              <a:rPr lang="cs-CZ" smtClean="0"/>
              <a:t>11.02.2026</a:t>
            </a:fld>
            <a:endParaRPr lang="cs-CZ"/>
          </a:p>
        </p:txBody>
      </p:sp>
      <p:sp>
        <p:nvSpPr>
          <p:cNvPr id="3" name="Zástupný symbol pro zápatí 2"/>
          <p:cNvSpPr>
            <a:spLocks noGrp="1"/>
          </p:cNvSpPr>
          <p:nvPr>
            <p:ph type="ftr" sz="quarter" idx="11"/>
          </p:nvPr>
        </p:nvSpPr>
        <p:spPr>
          <a:xfrm>
            <a:off x="4038600" y="6356350"/>
            <a:ext cx="4114800" cy="365125"/>
          </a:xfrm>
          <a:prstGeom prst="rect">
            <a:avLst/>
          </a:prstGeom>
        </p:spPr>
        <p:txBody>
          <a:bodyPr/>
          <a:lstStyle/>
          <a:p>
            <a:endParaRPr lang="cs-CZ"/>
          </a:p>
        </p:txBody>
      </p:sp>
      <p:sp>
        <p:nvSpPr>
          <p:cNvPr id="4" name="Zástupný symbol pro číslo snímku 3"/>
          <p:cNvSpPr>
            <a:spLocks noGrp="1"/>
          </p:cNvSpPr>
          <p:nvPr>
            <p:ph type="sldNum" sz="quarter" idx="12"/>
          </p:nvPr>
        </p:nvSpPr>
        <p:spPr>
          <a:xfrm>
            <a:off x="8610600" y="6356350"/>
            <a:ext cx="2743200" cy="365125"/>
          </a:xfrm>
          <a:prstGeom prst="rect">
            <a:avLst/>
          </a:prstGeom>
        </p:spPr>
        <p:txBody>
          <a:bodyPr/>
          <a:lstStyle/>
          <a:p>
            <a:fld id="{EBBFB874-7FBE-4101-B1CB-526AFCBFC428}" type="slidenum">
              <a:rPr lang="cs-CZ" smtClean="0"/>
              <a:t>‹#›</a:t>
            </a:fld>
            <a:endParaRPr lang="cs-CZ"/>
          </a:p>
        </p:txBody>
      </p:sp>
    </p:spTree>
    <p:extLst>
      <p:ext uri="{BB962C8B-B14F-4D97-AF65-F5344CB8AC3E}">
        <p14:creationId xmlns:p14="http://schemas.microsoft.com/office/powerpoint/2010/main" val="19043250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a:xfrm>
            <a:off x="838200" y="6356350"/>
            <a:ext cx="2743200" cy="365125"/>
          </a:xfrm>
          <a:prstGeom prst="rect">
            <a:avLst/>
          </a:prstGeom>
        </p:spPr>
        <p:txBody>
          <a:bodyPr/>
          <a:lstStyle/>
          <a:p>
            <a:fld id="{1F6B18D0-DA41-4D0E-98BC-745BE988FE28}" type="datetimeFigureOut">
              <a:rPr lang="cs-CZ" smtClean="0"/>
              <a:t>11.02.2026</a:t>
            </a:fld>
            <a:endParaRPr lang="cs-CZ"/>
          </a:p>
        </p:txBody>
      </p:sp>
      <p:sp>
        <p:nvSpPr>
          <p:cNvPr id="6" name="Zástupný symbol pro zápatí 5"/>
          <p:cNvSpPr>
            <a:spLocks noGrp="1"/>
          </p:cNvSpPr>
          <p:nvPr>
            <p:ph type="ftr" sz="quarter" idx="11"/>
          </p:nvPr>
        </p:nvSpPr>
        <p:spPr>
          <a:xfrm>
            <a:off x="4038600" y="6356350"/>
            <a:ext cx="4114800" cy="365125"/>
          </a:xfrm>
          <a:prstGeom prst="rect">
            <a:avLst/>
          </a:prstGeom>
        </p:spPr>
        <p:txBody>
          <a:bodyPr/>
          <a:lstStyle/>
          <a:p>
            <a:endParaRPr lang="cs-CZ"/>
          </a:p>
        </p:txBody>
      </p:sp>
      <p:sp>
        <p:nvSpPr>
          <p:cNvPr id="7" name="Zástupný symbol pro číslo snímku 6"/>
          <p:cNvSpPr>
            <a:spLocks noGrp="1"/>
          </p:cNvSpPr>
          <p:nvPr>
            <p:ph type="sldNum" sz="quarter" idx="12"/>
          </p:nvPr>
        </p:nvSpPr>
        <p:spPr>
          <a:xfrm>
            <a:off x="8610600" y="6356350"/>
            <a:ext cx="2743200" cy="365125"/>
          </a:xfrm>
          <a:prstGeom prst="rect">
            <a:avLst/>
          </a:prstGeom>
        </p:spPr>
        <p:txBody>
          <a:bodyPr/>
          <a:lstStyle/>
          <a:p>
            <a:fld id="{EBBFB874-7FBE-4101-B1CB-526AFCBFC428}" type="slidenum">
              <a:rPr lang="cs-CZ" smtClean="0"/>
              <a:t>‹#›</a:t>
            </a:fld>
            <a:endParaRPr lang="cs-CZ"/>
          </a:p>
        </p:txBody>
      </p:sp>
    </p:spTree>
    <p:extLst>
      <p:ext uri="{BB962C8B-B14F-4D97-AF65-F5344CB8AC3E}">
        <p14:creationId xmlns:p14="http://schemas.microsoft.com/office/powerpoint/2010/main" val="2228357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Nadpis a obsah">
    <p:spTree>
      <p:nvGrpSpPr>
        <p:cNvPr id="1" name=""/>
        <p:cNvGrpSpPr/>
        <p:nvPr/>
      </p:nvGrpSpPr>
      <p:grpSpPr>
        <a:xfrm>
          <a:off x="0" y="0"/>
          <a:ext cx="0" cy="0"/>
          <a:chOff x="0" y="0"/>
          <a:chExt cx="0" cy="0"/>
        </a:xfrm>
      </p:grpSpPr>
      <p:sp>
        <p:nvSpPr>
          <p:cNvPr id="2" name="Nadpis">
            <a:extLst>
              <a:ext uri="{FF2B5EF4-FFF2-40B4-BE49-F238E27FC236}">
                <a16:creationId xmlns:a16="http://schemas.microsoft.com/office/drawing/2014/main" id="{FC05729B-E1CF-45CD-8144-1D976BC649B4}"/>
              </a:ext>
            </a:extLst>
          </p:cNvPr>
          <p:cNvSpPr>
            <a:spLocks noGrp="1"/>
          </p:cNvSpPr>
          <p:nvPr>
            <p:ph type="title"/>
          </p:nvPr>
        </p:nvSpPr>
        <p:spPr>
          <a:xfrm>
            <a:off x="272591" y="160258"/>
            <a:ext cx="10515600" cy="538364"/>
          </a:xfrm>
        </p:spPr>
        <p:txBody>
          <a:bodyPr anchor="t">
            <a:noAutofit/>
          </a:bodyPr>
          <a:lstStyle>
            <a:lvl1pPr>
              <a:defRPr lang="cs-CZ" sz="2600" b="1" kern="1200" dirty="0" smtClean="0">
                <a:solidFill>
                  <a:srgbClr val="D71440"/>
                </a:solidFill>
                <a:latin typeface="+mn-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cs-CZ"/>
              <a:t>Kliknutím lze upravit styl.</a:t>
            </a:r>
          </a:p>
        </p:txBody>
      </p:sp>
      <p:sp>
        <p:nvSpPr>
          <p:cNvPr id="19" name="Volný tvar 17">
            <a:extLst>
              <a:ext uri="{FF2B5EF4-FFF2-40B4-BE49-F238E27FC236}">
                <a16:creationId xmlns:a16="http://schemas.microsoft.com/office/drawing/2014/main" id="{DF1AA1DD-DCEB-9FDF-5F9F-251DA6A5D47F}"/>
              </a:ext>
            </a:extLst>
          </p:cNvPr>
          <p:cNvSpPr/>
          <p:nvPr userDrawn="1"/>
        </p:nvSpPr>
        <p:spPr>
          <a:xfrm rot="10800000">
            <a:off x="-9428" y="5759777"/>
            <a:ext cx="1960776" cy="110764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D714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Volný tvar 19">
            <a:extLst>
              <a:ext uri="{FF2B5EF4-FFF2-40B4-BE49-F238E27FC236}">
                <a16:creationId xmlns:a16="http://schemas.microsoft.com/office/drawing/2014/main" id="{C476646C-C391-C20B-2ED6-96FFC1B18ADD}"/>
              </a:ext>
            </a:extLst>
          </p:cNvPr>
          <p:cNvSpPr/>
          <p:nvPr userDrawn="1"/>
        </p:nvSpPr>
        <p:spPr>
          <a:xfrm>
            <a:off x="10158897" y="-9427"/>
            <a:ext cx="2051957" cy="130628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2E59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430458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a:xfrm>
            <a:off x="838200" y="6356350"/>
            <a:ext cx="2743200" cy="365125"/>
          </a:xfrm>
          <a:prstGeom prst="rect">
            <a:avLst/>
          </a:prstGeom>
        </p:spPr>
        <p:txBody>
          <a:bodyPr/>
          <a:lstStyle/>
          <a:p>
            <a:fld id="{1F6B18D0-DA41-4D0E-98BC-745BE988FE28}" type="datetimeFigureOut">
              <a:rPr lang="cs-CZ" smtClean="0"/>
              <a:t>11.02.2026</a:t>
            </a:fld>
            <a:endParaRPr lang="cs-CZ"/>
          </a:p>
        </p:txBody>
      </p:sp>
      <p:sp>
        <p:nvSpPr>
          <p:cNvPr id="6" name="Zástupný symbol pro zápatí 5"/>
          <p:cNvSpPr>
            <a:spLocks noGrp="1"/>
          </p:cNvSpPr>
          <p:nvPr>
            <p:ph type="ftr" sz="quarter" idx="11"/>
          </p:nvPr>
        </p:nvSpPr>
        <p:spPr>
          <a:xfrm>
            <a:off x="4038600" y="6356350"/>
            <a:ext cx="4114800" cy="365125"/>
          </a:xfrm>
          <a:prstGeom prst="rect">
            <a:avLst/>
          </a:prstGeom>
        </p:spPr>
        <p:txBody>
          <a:bodyPr/>
          <a:lstStyle/>
          <a:p>
            <a:endParaRPr lang="cs-CZ"/>
          </a:p>
        </p:txBody>
      </p:sp>
      <p:sp>
        <p:nvSpPr>
          <p:cNvPr id="7" name="Zástupný symbol pro číslo snímku 6"/>
          <p:cNvSpPr>
            <a:spLocks noGrp="1"/>
          </p:cNvSpPr>
          <p:nvPr>
            <p:ph type="sldNum" sz="quarter" idx="12"/>
          </p:nvPr>
        </p:nvSpPr>
        <p:spPr>
          <a:xfrm>
            <a:off x="8610600" y="6356350"/>
            <a:ext cx="2743200" cy="365125"/>
          </a:xfrm>
          <a:prstGeom prst="rect">
            <a:avLst/>
          </a:prstGeom>
        </p:spPr>
        <p:txBody>
          <a:bodyPr/>
          <a:lstStyle/>
          <a:p>
            <a:fld id="{EBBFB874-7FBE-4101-B1CB-526AFCBFC428}" type="slidenum">
              <a:rPr lang="cs-CZ" smtClean="0"/>
              <a:t>‹#›</a:t>
            </a:fld>
            <a:endParaRPr lang="cs-CZ"/>
          </a:p>
        </p:txBody>
      </p:sp>
    </p:spTree>
    <p:extLst>
      <p:ext uri="{BB962C8B-B14F-4D97-AF65-F5344CB8AC3E}">
        <p14:creationId xmlns:p14="http://schemas.microsoft.com/office/powerpoint/2010/main" val="4161121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a:xfrm>
            <a:off x="838200" y="6356350"/>
            <a:ext cx="2743200" cy="365125"/>
          </a:xfrm>
          <a:prstGeom prst="rect">
            <a:avLst/>
          </a:prstGeom>
        </p:spPr>
        <p:txBody>
          <a:bodyPr/>
          <a:lstStyle/>
          <a:p>
            <a:fld id="{1F6B18D0-DA41-4D0E-98BC-745BE988FE28}" type="datetimeFigureOut">
              <a:rPr lang="cs-CZ" smtClean="0"/>
              <a:t>11.02.2026</a:t>
            </a:fld>
            <a:endParaRPr lang="cs-CZ"/>
          </a:p>
        </p:txBody>
      </p:sp>
      <p:sp>
        <p:nvSpPr>
          <p:cNvPr id="5" name="Zástupný symbol pro zápatí 4"/>
          <p:cNvSpPr>
            <a:spLocks noGrp="1"/>
          </p:cNvSpPr>
          <p:nvPr>
            <p:ph type="ftr" sz="quarter" idx="11"/>
          </p:nvPr>
        </p:nvSpPr>
        <p:spPr>
          <a:xfrm>
            <a:off x="4038600" y="6356350"/>
            <a:ext cx="4114800" cy="365125"/>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8610600" y="6356350"/>
            <a:ext cx="2743200" cy="365125"/>
          </a:xfrm>
          <a:prstGeom prst="rect">
            <a:avLst/>
          </a:prstGeom>
        </p:spPr>
        <p:txBody>
          <a:bodyPr/>
          <a:lstStyle/>
          <a:p>
            <a:fld id="{EBBFB874-7FBE-4101-B1CB-526AFCBFC428}" type="slidenum">
              <a:rPr lang="cs-CZ" smtClean="0"/>
              <a:t>‹#›</a:t>
            </a:fld>
            <a:endParaRPr lang="cs-CZ"/>
          </a:p>
        </p:txBody>
      </p:sp>
    </p:spTree>
    <p:extLst>
      <p:ext uri="{BB962C8B-B14F-4D97-AF65-F5344CB8AC3E}">
        <p14:creationId xmlns:p14="http://schemas.microsoft.com/office/powerpoint/2010/main" val="3770458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a:xfrm>
            <a:off x="838200" y="6356350"/>
            <a:ext cx="2743200" cy="365125"/>
          </a:xfrm>
          <a:prstGeom prst="rect">
            <a:avLst/>
          </a:prstGeom>
        </p:spPr>
        <p:txBody>
          <a:bodyPr/>
          <a:lstStyle/>
          <a:p>
            <a:fld id="{1F6B18D0-DA41-4D0E-98BC-745BE988FE28}" type="datetimeFigureOut">
              <a:rPr lang="cs-CZ" smtClean="0"/>
              <a:t>11.02.2026</a:t>
            </a:fld>
            <a:endParaRPr lang="cs-CZ"/>
          </a:p>
        </p:txBody>
      </p:sp>
      <p:sp>
        <p:nvSpPr>
          <p:cNvPr id="5" name="Zástupný symbol pro zápatí 4"/>
          <p:cNvSpPr>
            <a:spLocks noGrp="1"/>
          </p:cNvSpPr>
          <p:nvPr>
            <p:ph type="ftr" sz="quarter" idx="11"/>
          </p:nvPr>
        </p:nvSpPr>
        <p:spPr>
          <a:xfrm>
            <a:off x="4038600" y="6356350"/>
            <a:ext cx="4114800" cy="365125"/>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8610600" y="6356350"/>
            <a:ext cx="2743200" cy="365125"/>
          </a:xfrm>
          <a:prstGeom prst="rect">
            <a:avLst/>
          </a:prstGeom>
        </p:spPr>
        <p:txBody>
          <a:bodyPr/>
          <a:lstStyle/>
          <a:p>
            <a:fld id="{EBBFB874-7FBE-4101-B1CB-526AFCBFC428}" type="slidenum">
              <a:rPr lang="cs-CZ" smtClean="0"/>
              <a:t>‹#›</a:t>
            </a:fld>
            <a:endParaRPr lang="cs-CZ"/>
          </a:p>
        </p:txBody>
      </p:sp>
    </p:spTree>
    <p:extLst>
      <p:ext uri="{BB962C8B-B14F-4D97-AF65-F5344CB8AC3E}">
        <p14:creationId xmlns:p14="http://schemas.microsoft.com/office/powerpoint/2010/main" val="42305677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adpis, obsah">
    <p:spTree>
      <p:nvGrpSpPr>
        <p:cNvPr id="1" name=""/>
        <p:cNvGrpSpPr/>
        <p:nvPr/>
      </p:nvGrpSpPr>
      <p:grpSpPr>
        <a:xfrm>
          <a:off x="0" y="0"/>
          <a:ext cx="0" cy="0"/>
          <a:chOff x="0" y="0"/>
          <a:chExt cx="0" cy="0"/>
        </a:xfrm>
      </p:grpSpPr>
      <p:sp>
        <p:nvSpPr>
          <p:cNvPr id="4" name="Zástupný obsah 3">
            <a:extLst>
              <a:ext uri="{FF2B5EF4-FFF2-40B4-BE49-F238E27FC236}">
                <a16:creationId xmlns:a16="http://schemas.microsoft.com/office/drawing/2014/main" id="{2F86E3AE-C4C5-CA9A-34B2-F60AC1774F12}"/>
              </a:ext>
            </a:extLst>
          </p:cNvPr>
          <p:cNvSpPr>
            <a:spLocks noGrp="1"/>
          </p:cNvSpPr>
          <p:nvPr>
            <p:ph sz="quarter" idx="10"/>
          </p:nvPr>
        </p:nvSpPr>
        <p:spPr>
          <a:xfrm>
            <a:off x="731838" y="1664058"/>
            <a:ext cx="10728325" cy="4428000"/>
          </a:xfrm>
        </p:spPr>
        <p:txBody>
          <a:bodyPr/>
          <a:lstStyle>
            <a:lvl1pPr marL="228600" indent="-228600">
              <a:buClr>
                <a:schemeClr val="accent1"/>
              </a:buClr>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p:txBody>
      </p:sp>
      <p:sp>
        <p:nvSpPr>
          <p:cNvPr id="15" name="Obdélník 14">
            <a:extLst>
              <a:ext uri="{FF2B5EF4-FFF2-40B4-BE49-F238E27FC236}">
                <a16:creationId xmlns:a16="http://schemas.microsoft.com/office/drawing/2014/main" id="{203DDD2B-94B5-4D6B-B92F-71E4B2701400}"/>
              </a:ext>
            </a:extLst>
          </p:cNvPr>
          <p:cNvSpPr/>
          <p:nvPr userDrawn="1"/>
        </p:nvSpPr>
        <p:spPr>
          <a:xfrm>
            <a:off x="0" y="0"/>
            <a:ext cx="6096000" cy="237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3" name="Skupina 2">
            <a:extLst>
              <a:ext uri="{FF2B5EF4-FFF2-40B4-BE49-F238E27FC236}">
                <a16:creationId xmlns:a16="http://schemas.microsoft.com/office/drawing/2014/main" id="{C994861F-0D9B-4331-871B-BB38C1D69A0E}"/>
              </a:ext>
            </a:extLst>
          </p:cNvPr>
          <p:cNvGrpSpPr/>
          <p:nvPr userDrawn="1"/>
        </p:nvGrpSpPr>
        <p:grpSpPr>
          <a:xfrm>
            <a:off x="0" y="475199"/>
            <a:ext cx="1080000" cy="720000"/>
            <a:chOff x="0" y="475199"/>
            <a:chExt cx="1080000" cy="720000"/>
          </a:xfrm>
        </p:grpSpPr>
        <p:sp>
          <p:nvSpPr>
            <p:cNvPr id="18" name="Obdélník 17">
              <a:extLst>
                <a:ext uri="{FF2B5EF4-FFF2-40B4-BE49-F238E27FC236}">
                  <a16:creationId xmlns:a16="http://schemas.microsoft.com/office/drawing/2014/main" id="{BA72D03A-0F35-4A68-824B-364CAA4CDC0F}"/>
                </a:ext>
              </a:extLst>
            </p:cNvPr>
            <p:cNvSpPr/>
            <p:nvPr userDrawn="1"/>
          </p:nvSpPr>
          <p:spPr>
            <a:xfrm>
              <a:off x="0" y="475199"/>
              <a:ext cx="1080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9" name="Grafický objekt 18">
              <a:extLst>
                <a:ext uri="{FF2B5EF4-FFF2-40B4-BE49-F238E27FC236}">
                  <a16:creationId xmlns:a16="http://schemas.microsoft.com/office/drawing/2014/main" id="{1773DD8C-C1C7-4C8A-BF7A-4721B43A07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20154" y="637199"/>
              <a:ext cx="639692" cy="396000"/>
            </a:xfrm>
            <a:prstGeom prst="rect">
              <a:avLst/>
            </a:prstGeom>
          </p:spPr>
        </p:pic>
      </p:grpSp>
      <p:sp>
        <p:nvSpPr>
          <p:cNvPr id="2" name="Nadpis 1">
            <a:extLst>
              <a:ext uri="{FF2B5EF4-FFF2-40B4-BE49-F238E27FC236}">
                <a16:creationId xmlns:a16="http://schemas.microsoft.com/office/drawing/2014/main" id="{CE39D634-FBD8-0067-14B8-7CF2FC0D70BF}"/>
              </a:ext>
            </a:extLst>
          </p:cNvPr>
          <p:cNvSpPr>
            <a:spLocks noGrp="1"/>
          </p:cNvSpPr>
          <p:nvPr>
            <p:ph type="title"/>
          </p:nvPr>
        </p:nvSpPr>
        <p:spPr>
          <a:xfrm>
            <a:off x="1620000" y="475199"/>
            <a:ext cx="9802034" cy="720000"/>
          </a:xfrm>
        </p:spPr>
        <p:txBody>
          <a:bodyPr lIns="0"/>
          <a:lstStyle>
            <a:lvl1pPr>
              <a:defRPr sz="2400"/>
            </a:lvl1pPr>
          </a:lstStyle>
          <a:p>
            <a:r>
              <a:rPr lang="cs-CZ"/>
              <a:t>Kliknutím lze upravit styl.</a:t>
            </a:r>
          </a:p>
        </p:txBody>
      </p:sp>
    </p:spTree>
    <p:extLst>
      <p:ext uri="{BB962C8B-B14F-4D97-AF65-F5344CB8AC3E}">
        <p14:creationId xmlns:p14="http://schemas.microsoft.com/office/powerpoint/2010/main" val="31022920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adpis,graf, text">
    <p:spTree>
      <p:nvGrpSpPr>
        <p:cNvPr id="1" name=""/>
        <p:cNvGrpSpPr/>
        <p:nvPr/>
      </p:nvGrpSpPr>
      <p:grpSpPr>
        <a:xfrm>
          <a:off x="0" y="0"/>
          <a:ext cx="0" cy="0"/>
          <a:chOff x="0" y="0"/>
          <a:chExt cx="0" cy="0"/>
        </a:xfrm>
      </p:grpSpPr>
      <p:sp>
        <p:nvSpPr>
          <p:cNvPr id="15" name="Obdélník 14">
            <a:extLst>
              <a:ext uri="{FF2B5EF4-FFF2-40B4-BE49-F238E27FC236}">
                <a16:creationId xmlns:a16="http://schemas.microsoft.com/office/drawing/2014/main" id="{203DDD2B-94B5-4D6B-B92F-71E4B2701400}"/>
              </a:ext>
            </a:extLst>
          </p:cNvPr>
          <p:cNvSpPr/>
          <p:nvPr userDrawn="1"/>
        </p:nvSpPr>
        <p:spPr>
          <a:xfrm>
            <a:off x="0" y="-1"/>
            <a:ext cx="6096000" cy="237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3" name="Skupina 2">
            <a:extLst>
              <a:ext uri="{FF2B5EF4-FFF2-40B4-BE49-F238E27FC236}">
                <a16:creationId xmlns:a16="http://schemas.microsoft.com/office/drawing/2014/main" id="{C994861F-0D9B-4331-871B-BB38C1D69A0E}"/>
              </a:ext>
            </a:extLst>
          </p:cNvPr>
          <p:cNvGrpSpPr/>
          <p:nvPr userDrawn="1"/>
        </p:nvGrpSpPr>
        <p:grpSpPr>
          <a:xfrm>
            <a:off x="0" y="475199"/>
            <a:ext cx="1080000" cy="720000"/>
            <a:chOff x="0" y="475199"/>
            <a:chExt cx="1080000" cy="720000"/>
          </a:xfrm>
        </p:grpSpPr>
        <p:sp>
          <p:nvSpPr>
            <p:cNvPr id="18" name="Obdélník 17">
              <a:extLst>
                <a:ext uri="{FF2B5EF4-FFF2-40B4-BE49-F238E27FC236}">
                  <a16:creationId xmlns:a16="http://schemas.microsoft.com/office/drawing/2014/main" id="{BA72D03A-0F35-4A68-824B-364CAA4CDC0F}"/>
                </a:ext>
              </a:extLst>
            </p:cNvPr>
            <p:cNvSpPr/>
            <p:nvPr userDrawn="1"/>
          </p:nvSpPr>
          <p:spPr>
            <a:xfrm>
              <a:off x="0" y="475199"/>
              <a:ext cx="1080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9" name="Grafický objekt 18">
              <a:extLst>
                <a:ext uri="{FF2B5EF4-FFF2-40B4-BE49-F238E27FC236}">
                  <a16:creationId xmlns:a16="http://schemas.microsoft.com/office/drawing/2014/main" id="{1773DD8C-C1C7-4C8A-BF7A-4721B43A07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20154" y="637199"/>
              <a:ext cx="639692" cy="396000"/>
            </a:xfrm>
            <a:prstGeom prst="rect">
              <a:avLst/>
            </a:prstGeom>
          </p:spPr>
        </p:pic>
      </p:grpSp>
      <p:sp>
        <p:nvSpPr>
          <p:cNvPr id="2" name="Nadpis 1">
            <a:extLst>
              <a:ext uri="{FF2B5EF4-FFF2-40B4-BE49-F238E27FC236}">
                <a16:creationId xmlns:a16="http://schemas.microsoft.com/office/drawing/2014/main" id="{CE39D634-FBD8-0067-14B8-7CF2FC0D70BF}"/>
              </a:ext>
            </a:extLst>
          </p:cNvPr>
          <p:cNvSpPr>
            <a:spLocks noGrp="1"/>
          </p:cNvSpPr>
          <p:nvPr>
            <p:ph type="title"/>
          </p:nvPr>
        </p:nvSpPr>
        <p:spPr>
          <a:xfrm>
            <a:off x="1620000" y="475199"/>
            <a:ext cx="9802034" cy="720000"/>
          </a:xfrm>
        </p:spPr>
        <p:txBody>
          <a:bodyPr lIns="0"/>
          <a:lstStyle>
            <a:lvl1pPr>
              <a:defRPr sz="2400"/>
            </a:lvl1pPr>
          </a:lstStyle>
          <a:p>
            <a:r>
              <a:rPr lang="cs-CZ"/>
              <a:t>Kliknutím lze upravit styl.</a:t>
            </a:r>
          </a:p>
        </p:txBody>
      </p:sp>
      <p:sp>
        <p:nvSpPr>
          <p:cNvPr id="5" name="Zástupný objekt grafu 10">
            <a:extLst>
              <a:ext uri="{FF2B5EF4-FFF2-40B4-BE49-F238E27FC236}">
                <a16:creationId xmlns:a16="http://schemas.microsoft.com/office/drawing/2014/main" id="{7814EF98-A5EE-B564-2343-4835ACD0118A}"/>
              </a:ext>
            </a:extLst>
          </p:cNvPr>
          <p:cNvSpPr>
            <a:spLocks noGrp="1"/>
          </p:cNvSpPr>
          <p:nvPr>
            <p:ph type="chart" sz="quarter" idx="14"/>
          </p:nvPr>
        </p:nvSpPr>
        <p:spPr>
          <a:xfrm>
            <a:off x="730800" y="1663200"/>
            <a:ext cx="10728000" cy="3508730"/>
          </a:xfrm>
        </p:spPr>
        <p:txBody>
          <a:bodyPr/>
          <a:lstStyle/>
          <a:p>
            <a:r>
              <a:rPr lang="cs-CZ"/>
              <a:t>Kliknutím na ikonu přidáte graf.</a:t>
            </a:r>
          </a:p>
        </p:txBody>
      </p:sp>
      <p:sp>
        <p:nvSpPr>
          <p:cNvPr id="6" name="Zástupný text 14">
            <a:extLst>
              <a:ext uri="{FF2B5EF4-FFF2-40B4-BE49-F238E27FC236}">
                <a16:creationId xmlns:a16="http://schemas.microsoft.com/office/drawing/2014/main" id="{693A1838-2329-7980-800F-63A757B70A16}"/>
              </a:ext>
            </a:extLst>
          </p:cNvPr>
          <p:cNvSpPr>
            <a:spLocks noGrp="1"/>
          </p:cNvSpPr>
          <p:nvPr>
            <p:ph type="body" sz="quarter" idx="15"/>
          </p:nvPr>
        </p:nvSpPr>
        <p:spPr>
          <a:xfrm>
            <a:off x="730800" y="5277180"/>
            <a:ext cx="10728000" cy="813600"/>
          </a:xfrm>
          <a:ln w="19050">
            <a:solidFill>
              <a:schemeClr val="accent1"/>
            </a:solidFill>
          </a:ln>
        </p:spPr>
        <p:txBody>
          <a:bodyPr>
            <a:normAutofit/>
          </a:bodyPr>
          <a:lstStyle>
            <a:lvl1pPr marL="0" indent="0">
              <a:buNone/>
              <a:defRPr sz="1600"/>
            </a:lvl1pPr>
            <a:lvl2pPr marL="457200" indent="0">
              <a:buNone/>
              <a:defRPr/>
            </a:lvl2pPr>
          </a:lstStyle>
          <a:p>
            <a:pPr lvl="0"/>
            <a:r>
              <a:rPr lang="cs-CZ"/>
              <a:t>Po kliknutí můžete upravovat styly textu v předloze.</a:t>
            </a:r>
          </a:p>
        </p:txBody>
      </p:sp>
      <p:sp>
        <p:nvSpPr>
          <p:cNvPr id="7" name="Zástupný text 16">
            <a:extLst>
              <a:ext uri="{FF2B5EF4-FFF2-40B4-BE49-F238E27FC236}">
                <a16:creationId xmlns:a16="http://schemas.microsoft.com/office/drawing/2014/main" id="{8434A227-584A-FA78-238E-9F1966703789}"/>
              </a:ext>
            </a:extLst>
          </p:cNvPr>
          <p:cNvSpPr>
            <a:spLocks noGrp="1"/>
          </p:cNvSpPr>
          <p:nvPr>
            <p:ph type="body" sz="quarter" idx="16"/>
          </p:nvPr>
        </p:nvSpPr>
        <p:spPr>
          <a:xfrm>
            <a:off x="8197514" y="1223680"/>
            <a:ext cx="3261286" cy="720001"/>
          </a:xfrm>
        </p:spPr>
        <p:txBody>
          <a:bodyPr>
            <a:noAutofit/>
          </a:bodyPr>
          <a:lstStyle>
            <a:lvl1pPr marL="0" indent="0" algn="r">
              <a:buNone/>
              <a:defRPr sz="1200"/>
            </a:lvl1pPr>
          </a:lstStyle>
          <a:p>
            <a:pPr lvl="0"/>
            <a:r>
              <a:rPr lang="cs-CZ"/>
              <a:t>Po kliknutí můžete upravovat styly textu v předloze.</a:t>
            </a:r>
          </a:p>
        </p:txBody>
      </p:sp>
    </p:spTree>
    <p:extLst>
      <p:ext uri="{BB962C8B-B14F-4D97-AF65-F5344CB8AC3E}">
        <p14:creationId xmlns:p14="http://schemas.microsoft.com/office/powerpoint/2010/main" val="19285928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50920DF6-24B2-4278-BD94-C81EE0F4F2CF}"/>
              </a:ext>
            </a:extLst>
          </p:cNvPr>
          <p:cNvSpPr/>
          <p:nvPr userDrawn="1"/>
        </p:nvSpPr>
        <p:spPr>
          <a:xfrm>
            <a:off x="0" y="0"/>
            <a:ext cx="12192000" cy="23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9999774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23392" y="980729"/>
            <a:ext cx="10944000" cy="4824537"/>
          </a:xfrm>
        </p:spPr>
        <p:txBody>
          <a:bodyPr/>
          <a:lstStyle>
            <a:lvl1pPr>
              <a:defRPr b="1">
                <a:solidFill>
                  <a:schemeClr val="tx2"/>
                </a:solidFill>
              </a:defRPr>
            </a:lvl1pPr>
            <a:lvl2pPr>
              <a:defRPr>
                <a:solidFill>
                  <a:schemeClr val="tx1"/>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Nadpis 1"/>
          <p:cNvSpPr>
            <a:spLocks noGrp="1"/>
          </p:cNvSpPr>
          <p:nvPr>
            <p:ph type="title" hasCustomPrompt="1"/>
          </p:nvPr>
        </p:nvSpPr>
        <p:spPr>
          <a:xfrm>
            <a:off x="623392" y="260648"/>
            <a:ext cx="10945216" cy="648072"/>
          </a:xfrm>
          <a:prstGeom prst="rect">
            <a:avLst/>
          </a:prstGeom>
        </p:spPr>
        <p:txBody>
          <a:bodyPr anchor="ctr"/>
          <a:lstStyle>
            <a:lvl1pPr algn="l">
              <a:defRPr sz="3200" b="1">
                <a:solidFill>
                  <a:srgbClr val="DA2B46"/>
                </a:solidFill>
              </a:defRPr>
            </a:lvl1pPr>
          </a:lstStyle>
          <a:p>
            <a:r>
              <a:rPr lang="cs-CZ"/>
              <a:t>KLIKNUTÍM LZE UPRAVIT STYL.</a:t>
            </a:r>
          </a:p>
        </p:txBody>
      </p:sp>
      <p:sp>
        <p:nvSpPr>
          <p:cNvPr id="8" name="Zástupný symbol pro datum 3"/>
          <p:cNvSpPr>
            <a:spLocks noGrp="1"/>
          </p:cNvSpPr>
          <p:nvPr>
            <p:ph type="dt" sz="half" idx="2"/>
          </p:nvPr>
        </p:nvSpPr>
        <p:spPr>
          <a:xfrm>
            <a:off x="482985" y="6070626"/>
            <a:ext cx="1200000" cy="203079"/>
          </a:xfrm>
          <a:prstGeom prst="rect">
            <a:avLst/>
          </a:prstGeom>
        </p:spPr>
        <p:txBody>
          <a:bodyPr anchor="ctr"/>
          <a:lstStyle>
            <a:lvl1pPr>
              <a:defRPr sz="1050"/>
            </a:lvl1pPr>
          </a:lstStyle>
          <a:p>
            <a:fld id="{E4EC567F-E7DA-47BB-AEB1-9930A46F27B5}" type="datetimeFigureOut">
              <a:rPr lang="cs-CZ" smtClean="0"/>
              <a:pPr/>
              <a:t>11.02.2026</a:t>
            </a:fld>
            <a:endParaRPr lang="cs-CZ"/>
          </a:p>
        </p:txBody>
      </p:sp>
      <p:sp>
        <p:nvSpPr>
          <p:cNvPr id="12" name="Zástupný symbol pro zápatí 4"/>
          <p:cNvSpPr>
            <a:spLocks noGrp="1"/>
          </p:cNvSpPr>
          <p:nvPr>
            <p:ph type="ftr" sz="quarter" idx="3"/>
          </p:nvPr>
        </p:nvSpPr>
        <p:spPr>
          <a:xfrm>
            <a:off x="1843915" y="6068291"/>
            <a:ext cx="8403411" cy="193324"/>
          </a:xfrm>
          <a:prstGeom prst="rect">
            <a:avLst/>
          </a:prstGeom>
        </p:spPr>
        <p:txBody>
          <a:bodyPr anchor="ctr"/>
          <a:lstStyle>
            <a:lvl1pPr algn="ctr">
              <a:defRPr sz="1050"/>
            </a:lvl1pPr>
          </a:lstStyle>
          <a:p>
            <a:endParaRPr lang="cs-CZ"/>
          </a:p>
        </p:txBody>
      </p:sp>
      <p:sp>
        <p:nvSpPr>
          <p:cNvPr id="13" name="Zástupný symbol pro číslo snímku 5"/>
          <p:cNvSpPr>
            <a:spLocks noGrp="1"/>
          </p:cNvSpPr>
          <p:nvPr>
            <p:ph type="sldNum" sz="quarter" idx="4"/>
          </p:nvPr>
        </p:nvSpPr>
        <p:spPr>
          <a:xfrm>
            <a:off x="10408541" y="6065805"/>
            <a:ext cx="1200000" cy="211101"/>
          </a:xfrm>
          <a:prstGeom prst="rect">
            <a:avLst/>
          </a:prstGeom>
        </p:spPr>
        <p:txBody>
          <a:bodyPr anchor="ctr"/>
          <a:lstStyle>
            <a:lvl1pPr algn="r">
              <a:defRPr sz="1050"/>
            </a:lvl1pPr>
          </a:lstStyle>
          <a:p>
            <a:fld id="{84C9401D-42AF-4231-A83B-9F6747628248}" type="slidenum">
              <a:rPr lang="cs-CZ" smtClean="0"/>
              <a:pPr/>
              <a:t>‹#›</a:t>
            </a:fld>
            <a:endParaRPr lang="cs-CZ"/>
          </a:p>
        </p:txBody>
      </p:sp>
    </p:spTree>
    <p:extLst>
      <p:ext uri="{BB962C8B-B14F-4D97-AF65-F5344CB8AC3E}">
        <p14:creationId xmlns:p14="http://schemas.microsoft.com/office/powerpoint/2010/main" val="9590519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2_Nadpis a obsah">
    <p:spTree>
      <p:nvGrpSpPr>
        <p:cNvPr id="1" name=""/>
        <p:cNvGrpSpPr/>
        <p:nvPr/>
      </p:nvGrpSpPr>
      <p:grpSpPr>
        <a:xfrm>
          <a:off x="0" y="0"/>
          <a:ext cx="0" cy="0"/>
          <a:chOff x="0" y="0"/>
          <a:chExt cx="0" cy="0"/>
        </a:xfrm>
      </p:grpSpPr>
      <p:sp>
        <p:nvSpPr>
          <p:cNvPr id="7" name="Volný tvar 17">
            <a:extLst>
              <a:ext uri="{FF2B5EF4-FFF2-40B4-BE49-F238E27FC236}">
                <a16:creationId xmlns:a16="http://schemas.microsoft.com/office/drawing/2014/main" id="{C6950E5D-066F-4F9D-8148-1C9FAED80D40}"/>
              </a:ext>
            </a:extLst>
          </p:cNvPr>
          <p:cNvSpPr/>
          <p:nvPr userDrawn="1"/>
        </p:nvSpPr>
        <p:spPr>
          <a:xfrm rot="10800000">
            <a:off x="-9428" y="5759777"/>
            <a:ext cx="1960776" cy="110764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D714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Volný tvar 19">
            <a:extLst>
              <a:ext uri="{FF2B5EF4-FFF2-40B4-BE49-F238E27FC236}">
                <a16:creationId xmlns:a16="http://schemas.microsoft.com/office/drawing/2014/main" id="{7E089960-77FA-4589-B1F3-D16FE0681675}"/>
              </a:ext>
            </a:extLst>
          </p:cNvPr>
          <p:cNvSpPr/>
          <p:nvPr userDrawn="1"/>
        </p:nvSpPr>
        <p:spPr>
          <a:xfrm>
            <a:off x="10158897" y="-9427"/>
            <a:ext cx="2051957" cy="130628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2E59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a:extLst>
              <a:ext uri="{FF2B5EF4-FFF2-40B4-BE49-F238E27FC236}">
                <a16:creationId xmlns:a16="http://schemas.microsoft.com/office/drawing/2014/main" id="{FC05729B-E1CF-45CD-8144-1D976BC649B4}"/>
              </a:ext>
            </a:extLst>
          </p:cNvPr>
          <p:cNvSpPr>
            <a:spLocks noGrp="1"/>
          </p:cNvSpPr>
          <p:nvPr>
            <p:ph type="title"/>
          </p:nvPr>
        </p:nvSpPr>
        <p:spPr>
          <a:xfrm>
            <a:off x="272590" y="160258"/>
            <a:ext cx="11386173" cy="538364"/>
          </a:xfrm>
        </p:spPr>
        <p:txBody>
          <a:bodyPr anchor="t">
            <a:noAutofit/>
          </a:bodyPr>
          <a:lstStyle>
            <a:lvl1pPr>
              <a:defRPr lang="cs-CZ" sz="2600" b="1" kern="1200" dirty="0" smtClean="0">
                <a:solidFill>
                  <a:srgbClr val="D71440"/>
                </a:solidFill>
                <a:latin typeface="Calibri" panose="020F0502020204030204" pitchFamily="34" charset="0"/>
                <a:ea typeface="+mn-ea"/>
                <a:cs typeface="Calibri" panose="020F050202020403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cs-CZ"/>
              <a:t>Kliknutím lze upravit styl.</a:t>
            </a:r>
          </a:p>
        </p:txBody>
      </p:sp>
      <p:pic>
        <p:nvPicPr>
          <p:cNvPr id="5" name="Logo Zdravi 2030" descr="Obsah obrázku objekt&#10;&#10;Popis byl vytvořen automaticky">
            <a:extLst>
              <a:ext uri="{FF2B5EF4-FFF2-40B4-BE49-F238E27FC236}">
                <a16:creationId xmlns:a16="http://schemas.microsoft.com/office/drawing/2014/main" id="{347605E1-604F-4661-8EEB-564973C25C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4751" y="6272815"/>
            <a:ext cx="778907" cy="303178"/>
          </a:xfrm>
          <a:prstGeom prst="rect">
            <a:avLst/>
          </a:prstGeom>
        </p:spPr>
      </p:pic>
      <p:pic>
        <p:nvPicPr>
          <p:cNvPr id="6" name="Logo MZ CR">
            <a:extLst>
              <a:ext uri="{FF2B5EF4-FFF2-40B4-BE49-F238E27FC236}">
                <a16:creationId xmlns:a16="http://schemas.microsoft.com/office/drawing/2014/main" id="{0A674D63-7E08-40FA-BBE8-52A456EE327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168609" y="6593923"/>
            <a:ext cx="2303581" cy="198318"/>
          </a:xfrm>
          <a:prstGeom prst="rect">
            <a:avLst/>
          </a:prstGeom>
        </p:spPr>
      </p:pic>
      <p:pic>
        <p:nvPicPr>
          <p:cNvPr id="9" name="Logo UZIS">
            <a:extLst>
              <a:ext uri="{FF2B5EF4-FFF2-40B4-BE49-F238E27FC236}">
                <a16:creationId xmlns:a16="http://schemas.microsoft.com/office/drawing/2014/main" id="{14527FAE-EF2D-4E64-BD3F-E8E8C7BCC2F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55505" y="6508808"/>
            <a:ext cx="503419" cy="330529"/>
          </a:xfrm>
          <a:prstGeom prst="rect">
            <a:avLst/>
          </a:prstGeom>
        </p:spPr>
      </p:pic>
      <p:cxnSp>
        <p:nvCxnSpPr>
          <p:cNvPr id="4" name="Přímá spojnice 3"/>
          <p:cNvCxnSpPr/>
          <p:nvPr userDrawn="1"/>
        </p:nvCxnSpPr>
        <p:spPr>
          <a:xfrm>
            <a:off x="1326763" y="6460191"/>
            <a:ext cx="10332000" cy="7961"/>
          </a:xfrm>
          <a:prstGeom prst="line">
            <a:avLst/>
          </a:prstGeom>
          <a:ln>
            <a:solidFill>
              <a:srgbClr val="2E5980"/>
            </a:solidFill>
          </a:ln>
        </p:spPr>
        <p:style>
          <a:lnRef idx="1">
            <a:schemeClr val="accent1"/>
          </a:lnRef>
          <a:fillRef idx="0">
            <a:schemeClr val="accent1"/>
          </a:fillRef>
          <a:effectRef idx="0">
            <a:schemeClr val="accent1"/>
          </a:effectRef>
          <a:fontRef idx="minor">
            <a:schemeClr val="tx1"/>
          </a:fontRef>
        </p:style>
      </p:cxnSp>
      <p:sp>
        <p:nvSpPr>
          <p:cNvPr id="15" name="Obdélník 14"/>
          <p:cNvSpPr/>
          <p:nvPr userDrawn="1"/>
        </p:nvSpPr>
        <p:spPr>
          <a:xfrm>
            <a:off x="922421" y="6549098"/>
            <a:ext cx="8225628" cy="276999"/>
          </a:xfrm>
          <a:prstGeom prst="rect">
            <a:avLst/>
          </a:prstGeom>
        </p:spPr>
        <p:txBody>
          <a:bodyPr wrap="square">
            <a:spAutoFit/>
          </a:bodyPr>
          <a:lstStyle/>
          <a:p>
            <a:pPr algn="ctr"/>
            <a:r>
              <a:rPr lang="cs-CZ" sz="1200" b="1" i="0">
                <a:solidFill>
                  <a:srgbClr val="2E5980"/>
                </a:solidFill>
                <a:latin typeface="Calibri" panose="020F0502020204030204" pitchFamily="34" charset="0"/>
                <a:cs typeface="Calibri" panose="020F0502020204030204" pitchFamily="34" charset="0"/>
              </a:rPr>
              <a:t>Strategický rámec rozvoje péče o zdraví v České republice do roku 2030: analytická studie pro regiony ČR</a:t>
            </a:r>
            <a:endParaRPr lang="en-US" sz="1200" b="1" i="0">
              <a:solidFill>
                <a:srgbClr val="2E598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296735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3_Nadpis a obsah">
    <p:spTree>
      <p:nvGrpSpPr>
        <p:cNvPr id="1" name=""/>
        <p:cNvGrpSpPr/>
        <p:nvPr/>
      </p:nvGrpSpPr>
      <p:grpSpPr>
        <a:xfrm>
          <a:off x="0" y="0"/>
          <a:ext cx="0" cy="0"/>
          <a:chOff x="0" y="0"/>
          <a:chExt cx="0" cy="0"/>
        </a:xfrm>
      </p:grpSpPr>
      <p:sp>
        <p:nvSpPr>
          <p:cNvPr id="7" name="Volný tvar 17">
            <a:extLst>
              <a:ext uri="{FF2B5EF4-FFF2-40B4-BE49-F238E27FC236}">
                <a16:creationId xmlns:a16="http://schemas.microsoft.com/office/drawing/2014/main" id="{C6950E5D-066F-4F9D-8148-1C9FAED80D40}"/>
              </a:ext>
            </a:extLst>
          </p:cNvPr>
          <p:cNvSpPr/>
          <p:nvPr userDrawn="1"/>
        </p:nvSpPr>
        <p:spPr>
          <a:xfrm rot="10800000">
            <a:off x="-9428" y="5759777"/>
            <a:ext cx="1960776" cy="110764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D714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Volný tvar 19">
            <a:extLst>
              <a:ext uri="{FF2B5EF4-FFF2-40B4-BE49-F238E27FC236}">
                <a16:creationId xmlns:a16="http://schemas.microsoft.com/office/drawing/2014/main" id="{7E089960-77FA-4589-B1F3-D16FE0681675}"/>
              </a:ext>
            </a:extLst>
          </p:cNvPr>
          <p:cNvSpPr/>
          <p:nvPr userDrawn="1"/>
        </p:nvSpPr>
        <p:spPr>
          <a:xfrm>
            <a:off x="10158897" y="-9427"/>
            <a:ext cx="2051957" cy="130628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2E59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a:extLst>
              <a:ext uri="{FF2B5EF4-FFF2-40B4-BE49-F238E27FC236}">
                <a16:creationId xmlns:a16="http://schemas.microsoft.com/office/drawing/2014/main" id="{CA797ED8-728E-4B69-2BBD-C59909EE8D6D}"/>
              </a:ext>
            </a:extLst>
          </p:cNvPr>
          <p:cNvSpPr>
            <a:spLocks noGrp="1"/>
          </p:cNvSpPr>
          <p:nvPr>
            <p:ph type="title"/>
          </p:nvPr>
        </p:nvSpPr>
        <p:spPr>
          <a:xfrm>
            <a:off x="272590" y="160258"/>
            <a:ext cx="11386173" cy="538364"/>
          </a:xfrm>
        </p:spPr>
        <p:txBody>
          <a:bodyPr anchor="t">
            <a:noAutofit/>
          </a:bodyPr>
          <a:lstStyle>
            <a:lvl1pPr>
              <a:defRPr lang="cs-CZ" sz="2600" b="1" kern="1200" dirty="0" smtClean="0">
                <a:solidFill>
                  <a:srgbClr val="D71440"/>
                </a:solidFill>
                <a:latin typeface="Calibri" panose="020F0502020204030204" pitchFamily="34" charset="0"/>
                <a:ea typeface="+mn-ea"/>
                <a:cs typeface="Calibri" panose="020F050202020403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cs-CZ"/>
              <a:t>Kliknutím lze upravit styl.</a:t>
            </a:r>
          </a:p>
        </p:txBody>
      </p:sp>
    </p:spTree>
    <p:extLst>
      <p:ext uri="{BB962C8B-B14F-4D97-AF65-F5344CB8AC3E}">
        <p14:creationId xmlns:p14="http://schemas.microsoft.com/office/powerpoint/2010/main" val="16821757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Nadpis a obsah">
    <p:spTree>
      <p:nvGrpSpPr>
        <p:cNvPr id="1" name=""/>
        <p:cNvGrpSpPr/>
        <p:nvPr/>
      </p:nvGrpSpPr>
      <p:grpSpPr>
        <a:xfrm>
          <a:off x="0" y="0"/>
          <a:ext cx="0" cy="0"/>
          <a:chOff x="0" y="0"/>
          <a:chExt cx="0" cy="0"/>
        </a:xfrm>
      </p:grpSpPr>
      <p:sp>
        <p:nvSpPr>
          <p:cNvPr id="7" name="Volný tvar 17">
            <a:extLst>
              <a:ext uri="{FF2B5EF4-FFF2-40B4-BE49-F238E27FC236}">
                <a16:creationId xmlns:a16="http://schemas.microsoft.com/office/drawing/2014/main" id="{C6950E5D-066F-4F9D-8148-1C9FAED80D40}"/>
              </a:ext>
            </a:extLst>
          </p:cNvPr>
          <p:cNvSpPr/>
          <p:nvPr userDrawn="1"/>
        </p:nvSpPr>
        <p:spPr>
          <a:xfrm rot="10800000">
            <a:off x="-9428" y="5759777"/>
            <a:ext cx="1960776" cy="110764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D714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Volný tvar 19">
            <a:extLst>
              <a:ext uri="{FF2B5EF4-FFF2-40B4-BE49-F238E27FC236}">
                <a16:creationId xmlns:a16="http://schemas.microsoft.com/office/drawing/2014/main" id="{7E089960-77FA-4589-B1F3-D16FE0681675}"/>
              </a:ext>
            </a:extLst>
          </p:cNvPr>
          <p:cNvSpPr/>
          <p:nvPr userDrawn="1"/>
        </p:nvSpPr>
        <p:spPr>
          <a:xfrm>
            <a:off x="10158897" y="-9427"/>
            <a:ext cx="2051957" cy="130628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2E59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a:extLst>
              <a:ext uri="{FF2B5EF4-FFF2-40B4-BE49-F238E27FC236}">
                <a16:creationId xmlns:a16="http://schemas.microsoft.com/office/drawing/2014/main" id="{FC05729B-E1CF-45CD-8144-1D976BC649B4}"/>
              </a:ext>
            </a:extLst>
          </p:cNvPr>
          <p:cNvSpPr>
            <a:spLocks noGrp="1"/>
          </p:cNvSpPr>
          <p:nvPr>
            <p:ph type="title"/>
          </p:nvPr>
        </p:nvSpPr>
        <p:spPr>
          <a:xfrm>
            <a:off x="272591" y="160257"/>
            <a:ext cx="10515600" cy="631595"/>
          </a:xfrm>
        </p:spPr>
        <p:txBody>
          <a:bodyPr anchor="t">
            <a:normAutofit/>
          </a:bodyPr>
          <a:lstStyle>
            <a:lvl1pPr>
              <a:defRPr lang="cs-CZ" sz="3200" b="1" kern="1200" dirty="0" smtClean="0">
                <a:solidFill>
                  <a:srgbClr val="D71440"/>
                </a:solidFill>
                <a:latin typeface="+mn-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cs-CZ"/>
              <a:t>Kliknutím lze upravit styl.</a:t>
            </a:r>
          </a:p>
        </p:txBody>
      </p:sp>
    </p:spTree>
    <p:extLst>
      <p:ext uri="{BB962C8B-B14F-4D97-AF65-F5344CB8AC3E}">
        <p14:creationId xmlns:p14="http://schemas.microsoft.com/office/powerpoint/2010/main" val="1683632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26AAE3-F77C-EC68-46FE-83BB4F6AE0E1}"/>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AE44D26C-DB8E-FA5B-3825-2AE2B205FA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045B084B-81F5-998B-6CB1-58CC5032A638}"/>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BC0D694C-2F4B-F1ED-4B56-33E5DC25AD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5694B4FC-6138-C4B0-22CD-FEF349FF6E54}"/>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686B9FBB-C6C8-2ED6-A7E3-FC7B3CFCD182}"/>
              </a:ext>
            </a:extLst>
          </p:cNvPr>
          <p:cNvSpPr>
            <a:spLocks noGrp="1"/>
          </p:cNvSpPr>
          <p:nvPr>
            <p:ph type="dt" sz="half" idx="10"/>
          </p:nvPr>
        </p:nvSpPr>
        <p:spPr/>
        <p:txBody>
          <a:bodyPr/>
          <a:lstStyle/>
          <a:p>
            <a:fld id="{16345734-1122-415C-80A2-CB7D62399CC7}" type="datetimeFigureOut">
              <a:rPr lang="cs-CZ" smtClean="0"/>
              <a:t>11.02.2026</a:t>
            </a:fld>
            <a:endParaRPr lang="cs-CZ"/>
          </a:p>
        </p:txBody>
      </p:sp>
      <p:sp>
        <p:nvSpPr>
          <p:cNvPr id="8" name="Zástupný symbol pro zápatí 7">
            <a:extLst>
              <a:ext uri="{FF2B5EF4-FFF2-40B4-BE49-F238E27FC236}">
                <a16:creationId xmlns:a16="http://schemas.microsoft.com/office/drawing/2014/main" id="{38B1DB7C-8667-D2DE-9D05-F87CA7DD823B}"/>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E4321110-9EF1-E366-E875-10CE0677BC3A}"/>
              </a:ext>
            </a:extLst>
          </p:cNvPr>
          <p:cNvSpPr>
            <a:spLocks noGrp="1"/>
          </p:cNvSpPr>
          <p:nvPr>
            <p:ph type="sldNum" sz="quarter" idx="12"/>
          </p:nvPr>
        </p:nvSpPr>
        <p:spPr/>
        <p:txBody>
          <a:bodyPr/>
          <a:lstStyle/>
          <a:p>
            <a:fld id="{91C57F98-80B5-4566-9BB7-668220B538A5}" type="slidenum">
              <a:rPr lang="cs-CZ" smtClean="0"/>
              <a:t>‹#›</a:t>
            </a:fld>
            <a:endParaRPr lang="cs-CZ"/>
          </a:p>
        </p:txBody>
      </p:sp>
    </p:spTree>
    <p:extLst>
      <p:ext uri="{BB962C8B-B14F-4D97-AF65-F5344CB8AC3E}">
        <p14:creationId xmlns:p14="http://schemas.microsoft.com/office/powerpoint/2010/main" val="33676661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C9879-4899-60E6-35C4-8B9BA08447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0D0A3F-697A-E2B3-9BED-E628D93AD4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4BE9F3-160C-54C7-7490-64FC952F70BE}"/>
              </a:ext>
            </a:extLst>
          </p:cNvPr>
          <p:cNvSpPr>
            <a:spLocks noGrp="1"/>
          </p:cNvSpPr>
          <p:nvPr>
            <p:ph type="dt" sz="half" idx="10"/>
          </p:nvPr>
        </p:nvSpPr>
        <p:spPr/>
        <p:txBody>
          <a:bodyPr/>
          <a:lstStyle/>
          <a:p>
            <a:fld id="{3EBF43EB-2E3E-4643-B8B9-DA9E5C8705F0}" type="datetimeFigureOut">
              <a:rPr lang="cs-CZ" smtClean="0"/>
              <a:t>11.02.2026</a:t>
            </a:fld>
            <a:endParaRPr lang="cs-CZ"/>
          </a:p>
        </p:txBody>
      </p:sp>
      <p:sp>
        <p:nvSpPr>
          <p:cNvPr id="5" name="Footer Placeholder 4">
            <a:extLst>
              <a:ext uri="{FF2B5EF4-FFF2-40B4-BE49-F238E27FC236}">
                <a16:creationId xmlns:a16="http://schemas.microsoft.com/office/drawing/2014/main" id="{102654E1-B181-A9A7-B102-4F3B31635103}"/>
              </a:ext>
            </a:extLst>
          </p:cNvPr>
          <p:cNvSpPr>
            <a:spLocks noGrp="1"/>
          </p:cNvSpPr>
          <p:nvPr>
            <p:ph type="ftr" sz="quarter" idx="11"/>
          </p:nvPr>
        </p:nvSpPr>
        <p:spPr/>
        <p:txBody>
          <a:bodyPr/>
          <a:lstStyle/>
          <a:p>
            <a:endParaRPr lang="cs-CZ"/>
          </a:p>
        </p:txBody>
      </p:sp>
      <p:sp>
        <p:nvSpPr>
          <p:cNvPr id="6" name="Slide Number Placeholder 5">
            <a:extLst>
              <a:ext uri="{FF2B5EF4-FFF2-40B4-BE49-F238E27FC236}">
                <a16:creationId xmlns:a16="http://schemas.microsoft.com/office/drawing/2014/main" id="{99CA087A-E663-148D-1880-4472CEAA1548}"/>
              </a:ext>
            </a:extLst>
          </p:cNvPr>
          <p:cNvSpPr>
            <a:spLocks noGrp="1"/>
          </p:cNvSpPr>
          <p:nvPr>
            <p:ph type="sldNum" sz="quarter" idx="12"/>
          </p:nvPr>
        </p:nvSpPr>
        <p:spPr/>
        <p:txBody>
          <a:bodyPr/>
          <a:lstStyle/>
          <a:p>
            <a:fld id="{3B883482-ADB2-404D-AAFB-407D1911DBEF}" type="slidenum">
              <a:rPr lang="cs-CZ" smtClean="0"/>
              <a:t>‹#›</a:t>
            </a:fld>
            <a:endParaRPr lang="cs-CZ"/>
          </a:p>
        </p:txBody>
      </p:sp>
    </p:spTree>
    <p:extLst>
      <p:ext uri="{BB962C8B-B14F-4D97-AF65-F5344CB8AC3E}">
        <p14:creationId xmlns:p14="http://schemas.microsoft.com/office/powerpoint/2010/main" val="38177159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399" indent="0" algn="ctr">
              <a:buNone/>
              <a:defRPr sz="1800"/>
            </a:lvl3pPr>
            <a:lvl4pPr marL="1371599" indent="0" algn="ctr">
              <a:buNone/>
              <a:defRPr sz="1600"/>
            </a:lvl4pPr>
            <a:lvl5pPr marL="1828798" indent="0" algn="ctr">
              <a:buNone/>
              <a:defRPr sz="1600"/>
            </a:lvl5pPr>
            <a:lvl6pPr marL="2285998" indent="0" algn="ctr">
              <a:buNone/>
              <a:defRPr sz="1600"/>
            </a:lvl6pPr>
            <a:lvl7pPr marL="2743197" indent="0" algn="ctr">
              <a:buNone/>
              <a:defRPr sz="1600"/>
            </a:lvl7pPr>
            <a:lvl8pPr marL="3200397" indent="0" algn="ctr">
              <a:buNone/>
              <a:defRPr sz="1600"/>
            </a:lvl8pPr>
            <a:lvl9pPr marL="3657596"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a:xfrm>
            <a:off x="838200" y="6356351"/>
            <a:ext cx="2743200" cy="365125"/>
          </a:xfrm>
          <a:prstGeom prst="rect">
            <a:avLst/>
          </a:prstGeom>
        </p:spPr>
        <p:txBody>
          <a:bodyPr/>
          <a:lstStyle/>
          <a:p>
            <a:fld id="{1F6B18D0-DA41-4D0E-98BC-745BE988FE28}" type="datetimeFigureOut">
              <a:rPr lang="cs-CZ" smtClean="0"/>
              <a:t>11.02.2026</a:t>
            </a:fld>
            <a:endParaRPr lang="cs-CZ"/>
          </a:p>
        </p:txBody>
      </p:sp>
      <p:sp>
        <p:nvSpPr>
          <p:cNvPr id="5" name="Zástupný symbol pro zápatí 4"/>
          <p:cNvSpPr>
            <a:spLocks noGrp="1"/>
          </p:cNvSpPr>
          <p:nvPr>
            <p:ph type="ftr" sz="quarter" idx="11"/>
          </p:nvPr>
        </p:nvSpPr>
        <p:spPr>
          <a:xfrm>
            <a:off x="4038600" y="6356351"/>
            <a:ext cx="4114800" cy="365125"/>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8610600" y="6356351"/>
            <a:ext cx="2743200" cy="365125"/>
          </a:xfrm>
          <a:prstGeom prst="rect">
            <a:avLst/>
          </a:prstGeom>
        </p:spPr>
        <p:txBody>
          <a:bodyPr/>
          <a:lstStyle/>
          <a:p>
            <a:fld id="{EBBFB874-7FBE-4101-B1CB-526AFCBFC428}" type="slidenum">
              <a:rPr lang="cs-CZ" smtClean="0"/>
              <a:t>‹#›</a:t>
            </a:fld>
            <a:endParaRPr lang="cs-CZ"/>
          </a:p>
        </p:txBody>
      </p:sp>
    </p:spTree>
    <p:extLst>
      <p:ext uri="{BB962C8B-B14F-4D97-AF65-F5344CB8AC3E}">
        <p14:creationId xmlns:p14="http://schemas.microsoft.com/office/powerpoint/2010/main" val="15225867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4830339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9"/>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399" indent="0">
              <a:buNone/>
              <a:defRPr sz="1800">
                <a:solidFill>
                  <a:schemeClr val="tx1">
                    <a:tint val="75000"/>
                  </a:schemeClr>
                </a:solidFill>
              </a:defRPr>
            </a:lvl3pPr>
            <a:lvl4pPr marL="1371599" indent="0">
              <a:buNone/>
              <a:defRPr sz="1600">
                <a:solidFill>
                  <a:schemeClr val="tx1">
                    <a:tint val="75000"/>
                  </a:schemeClr>
                </a:solidFill>
              </a:defRPr>
            </a:lvl4pPr>
            <a:lvl5pPr marL="1828798" indent="0">
              <a:buNone/>
              <a:defRPr sz="1600">
                <a:solidFill>
                  <a:schemeClr val="tx1">
                    <a:tint val="75000"/>
                  </a:schemeClr>
                </a:solidFill>
              </a:defRPr>
            </a:lvl5pPr>
            <a:lvl6pPr marL="2285998" indent="0">
              <a:buNone/>
              <a:defRPr sz="1600">
                <a:solidFill>
                  <a:schemeClr val="tx1">
                    <a:tint val="75000"/>
                  </a:schemeClr>
                </a:solidFill>
              </a:defRPr>
            </a:lvl6pPr>
            <a:lvl7pPr marL="2743197" indent="0">
              <a:buNone/>
              <a:defRPr sz="1600">
                <a:solidFill>
                  <a:schemeClr val="tx1">
                    <a:tint val="75000"/>
                  </a:schemeClr>
                </a:solidFill>
              </a:defRPr>
            </a:lvl7pPr>
            <a:lvl8pPr marL="3200397" indent="0">
              <a:buNone/>
              <a:defRPr sz="1600">
                <a:solidFill>
                  <a:schemeClr val="tx1">
                    <a:tint val="75000"/>
                  </a:schemeClr>
                </a:solidFill>
              </a:defRPr>
            </a:lvl8pPr>
            <a:lvl9pPr marL="3657596"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a:xfrm>
            <a:off x="838200" y="6356351"/>
            <a:ext cx="2743200" cy="365125"/>
          </a:xfrm>
          <a:prstGeom prst="rect">
            <a:avLst/>
          </a:prstGeom>
        </p:spPr>
        <p:txBody>
          <a:bodyPr/>
          <a:lstStyle/>
          <a:p>
            <a:fld id="{1F6B18D0-DA41-4D0E-98BC-745BE988FE28}" type="datetimeFigureOut">
              <a:rPr lang="cs-CZ" smtClean="0"/>
              <a:t>11.02.2026</a:t>
            </a:fld>
            <a:endParaRPr lang="cs-CZ"/>
          </a:p>
        </p:txBody>
      </p:sp>
      <p:sp>
        <p:nvSpPr>
          <p:cNvPr id="5" name="Zástupný symbol pro zápatí 4"/>
          <p:cNvSpPr>
            <a:spLocks noGrp="1"/>
          </p:cNvSpPr>
          <p:nvPr>
            <p:ph type="ftr" sz="quarter" idx="11"/>
          </p:nvPr>
        </p:nvSpPr>
        <p:spPr>
          <a:xfrm>
            <a:off x="4038600" y="6356351"/>
            <a:ext cx="4114800" cy="365125"/>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8610600" y="6356351"/>
            <a:ext cx="2743200" cy="365125"/>
          </a:xfrm>
          <a:prstGeom prst="rect">
            <a:avLst/>
          </a:prstGeom>
        </p:spPr>
        <p:txBody>
          <a:bodyPr/>
          <a:lstStyle/>
          <a:p>
            <a:fld id="{EBBFB874-7FBE-4101-B1CB-526AFCBFC428}" type="slidenum">
              <a:rPr lang="cs-CZ" smtClean="0"/>
              <a:t>‹#›</a:t>
            </a:fld>
            <a:endParaRPr lang="cs-CZ"/>
          </a:p>
        </p:txBody>
      </p:sp>
    </p:spTree>
    <p:extLst>
      <p:ext uri="{BB962C8B-B14F-4D97-AF65-F5344CB8AC3E}">
        <p14:creationId xmlns:p14="http://schemas.microsoft.com/office/powerpoint/2010/main" val="4004130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a:xfrm>
            <a:off x="838200" y="6356351"/>
            <a:ext cx="2743200" cy="365125"/>
          </a:xfrm>
          <a:prstGeom prst="rect">
            <a:avLst/>
          </a:prstGeom>
        </p:spPr>
        <p:txBody>
          <a:bodyPr/>
          <a:lstStyle/>
          <a:p>
            <a:fld id="{1F6B18D0-DA41-4D0E-98BC-745BE988FE28}" type="datetimeFigureOut">
              <a:rPr lang="cs-CZ" smtClean="0"/>
              <a:t>11.02.2026</a:t>
            </a:fld>
            <a:endParaRPr lang="cs-CZ"/>
          </a:p>
        </p:txBody>
      </p:sp>
      <p:sp>
        <p:nvSpPr>
          <p:cNvPr id="6" name="Zástupný symbol pro zápatí 5"/>
          <p:cNvSpPr>
            <a:spLocks noGrp="1"/>
          </p:cNvSpPr>
          <p:nvPr>
            <p:ph type="ftr" sz="quarter" idx="11"/>
          </p:nvPr>
        </p:nvSpPr>
        <p:spPr>
          <a:xfrm>
            <a:off x="4038600" y="6356351"/>
            <a:ext cx="4114800" cy="365125"/>
          </a:xfrm>
          <a:prstGeom prst="rect">
            <a:avLst/>
          </a:prstGeom>
        </p:spPr>
        <p:txBody>
          <a:bodyPr/>
          <a:lstStyle/>
          <a:p>
            <a:endParaRPr lang="cs-CZ"/>
          </a:p>
        </p:txBody>
      </p:sp>
      <p:sp>
        <p:nvSpPr>
          <p:cNvPr id="7" name="Zástupný symbol pro číslo snímku 6"/>
          <p:cNvSpPr>
            <a:spLocks noGrp="1"/>
          </p:cNvSpPr>
          <p:nvPr>
            <p:ph type="sldNum" sz="quarter" idx="12"/>
          </p:nvPr>
        </p:nvSpPr>
        <p:spPr>
          <a:xfrm>
            <a:off x="8610600" y="6356351"/>
            <a:ext cx="2743200" cy="365125"/>
          </a:xfrm>
          <a:prstGeom prst="rect">
            <a:avLst/>
          </a:prstGeom>
        </p:spPr>
        <p:txBody>
          <a:bodyPr/>
          <a:lstStyle/>
          <a:p>
            <a:fld id="{EBBFB874-7FBE-4101-B1CB-526AFCBFC428}" type="slidenum">
              <a:rPr lang="cs-CZ" smtClean="0"/>
              <a:t>‹#›</a:t>
            </a:fld>
            <a:endParaRPr lang="cs-CZ"/>
          </a:p>
        </p:txBody>
      </p:sp>
    </p:spTree>
    <p:extLst>
      <p:ext uri="{BB962C8B-B14F-4D97-AF65-F5344CB8AC3E}">
        <p14:creationId xmlns:p14="http://schemas.microsoft.com/office/powerpoint/2010/main" val="31530555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6"/>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399" indent="0">
              <a:buNone/>
              <a:defRPr sz="1800" b="1"/>
            </a:lvl3pPr>
            <a:lvl4pPr marL="1371599" indent="0">
              <a:buNone/>
              <a:defRPr sz="1600" b="1"/>
            </a:lvl4pPr>
            <a:lvl5pPr marL="1828798" indent="0">
              <a:buNone/>
              <a:defRPr sz="1600" b="1"/>
            </a:lvl5pPr>
            <a:lvl6pPr marL="2285998" indent="0">
              <a:buNone/>
              <a:defRPr sz="1600" b="1"/>
            </a:lvl6pPr>
            <a:lvl7pPr marL="2743197" indent="0">
              <a:buNone/>
              <a:defRPr sz="1600" b="1"/>
            </a:lvl7pPr>
            <a:lvl8pPr marL="3200397" indent="0">
              <a:buNone/>
              <a:defRPr sz="1600" b="1"/>
            </a:lvl8pPr>
            <a:lvl9pPr marL="3657596"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9"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399" indent="0">
              <a:buNone/>
              <a:defRPr sz="1800" b="1"/>
            </a:lvl3pPr>
            <a:lvl4pPr marL="1371599" indent="0">
              <a:buNone/>
              <a:defRPr sz="1600" b="1"/>
            </a:lvl4pPr>
            <a:lvl5pPr marL="1828798" indent="0">
              <a:buNone/>
              <a:defRPr sz="1600" b="1"/>
            </a:lvl5pPr>
            <a:lvl6pPr marL="2285998" indent="0">
              <a:buNone/>
              <a:defRPr sz="1600" b="1"/>
            </a:lvl6pPr>
            <a:lvl7pPr marL="2743197" indent="0">
              <a:buNone/>
              <a:defRPr sz="1600" b="1"/>
            </a:lvl7pPr>
            <a:lvl8pPr marL="3200397" indent="0">
              <a:buNone/>
              <a:defRPr sz="1600" b="1"/>
            </a:lvl8pPr>
            <a:lvl9pPr marL="3657596"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a:xfrm>
            <a:off x="838200" y="6356351"/>
            <a:ext cx="2743200" cy="365125"/>
          </a:xfrm>
          <a:prstGeom prst="rect">
            <a:avLst/>
          </a:prstGeom>
        </p:spPr>
        <p:txBody>
          <a:bodyPr/>
          <a:lstStyle/>
          <a:p>
            <a:fld id="{1F6B18D0-DA41-4D0E-98BC-745BE988FE28}" type="datetimeFigureOut">
              <a:rPr lang="cs-CZ" smtClean="0"/>
              <a:t>11.02.2026</a:t>
            </a:fld>
            <a:endParaRPr lang="cs-CZ"/>
          </a:p>
        </p:txBody>
      </p:sp>
      <p:sp>
        <p:nvSpPr>
          <p:cNvPr id="8" name="Zástupný symbol pro zápatí 7"/>
          <p:cNvSpPr>
            <a:spLocks noGrp="1"/>
          </p:cNvSpPr>
          <p:nvPr>
            <p:ph type="ftr" sz="quarter" idx="11"/>
          </p:nvPr>
        </p:nvSpPr>
        <p:spPr>
          <a:xfrm>
            <a:off x="4038600" y="6356351"/>
            <a:ext cx="4114800" cy="365125"/>
          </a:xfrm>
          <a:prstGeom prst="rect">
            <a:avLst/>
          </a:prstGeom>
        </p:spPr>
        <p:txBody>
          <a:bodyPr/>
          <a:lstStyle/>
          <a:p>
            <a:endParaRPr lang="cs-CZ"/>
          </a:p>
        </p:txBody>
      </p:sp>
      <p:sp>
        <p:nvSpPr>
          <p:cNvPr id="9" name="Zástupný symbol pro číslo snímku 8"/>
          <p:cNvSpPr>
            <a:spLocks noGrp="1"/>
          </p:cNvSpPr>
          <p:nvPr>
            <p:ph type="sldNum" sz="quarter" idx="12"/>
          </p:nvPr>
        </p:nvSpPr>
        <p:spPr>
          <a:xfrm>
            <a:off x="8610600" y="6356351"/>
            <a:ext cx="2743200" cy="365125"/>
          </a:xfrm>
          <a:prstGeom prst="rect">
            <a:avLst/>
          </a:prstGeom>
        </p:spPr>
        <p:txBody>
          <a:bodyPr/>
          <a:lstStyle/>
          <a:p>
            <a:fld id="{EBBFB874-7FBE-4101-B1CB-526AFCBFC428}" type="slidenum">
              <a:rPr lang="cs-CZ" smtClean="0"/>
              <a:t>‹#›</a:t>
            </a:fld>
            <a:endParaRPr lang="cs-CZ"/>
          </a:p>
        </p:txBody>
      </p:sp>
    </p:spTree>
    <p:extLst>
      <p:ext uri="{BB962C8B-B14F-4D97-AF65-F5344CB8AC3E}">
        <p14:creationId xmlns:p14="http://schemas.microsoft.com/office/powerpoint/2010/main" val="29883942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a:xfrm>
            <a:off x="838200" y="6356351"/>
            <a:ext cx="2743200" cy="365125"/>
          </a:xfrm>
          <a:prstGeom prst="rect">
            <a:avLst/>
          </a:prstGeom>
        </p:spPr>
        <p:txBody>
          <a:bodyPr/>
          <a:lstStyle/>
          <a:p>
            <a:fld id="{1F6B18D0-DA41-4D0E-98BC-745BE988FE28}" type="datetimeFigureOut">
              <a:rPr lang="cs-CZ" smtClean="0"/>
              <a:t>11.02.2026</a:t>
            </a:fld>
            <a:endParaRPr lang="cs-CZ"/>
          </a:p>
        </p:txBody>
      </p:sp>
      <p:sp>
        <p:nvSpPr>
          <p:cNvPr id="4" name="Zástupný symbol pro zápatí 3"/>
          <p:cNvSpPr>
            <a:spLocks noGrp="1"/>
          </p:cNvSpPr>
          <p:nvPr>
            <p:ph type="ftr" sz="quarter" idx="11"/>
          </p:nvPr>
        </p:nvSpPr>
        <p:spPr>
          <a:xfrm>
            <a:off x="4038600" y="6356351"/>
            <a:ext cx="4114800" cy="365125"/>
          </a:xfrm>
          <a:prstGeom prst="rect">
            <a:avLst/>
          </a:prstGeom>
        </p:spPr>
        <p:txBody>
          <a:bodyPr/>
          <a:lstStyle/>
          <a:p>
            <a:endParaRPr lang="cs-CZ"/>
          </a:p>
        </p:txBody>
      </p:sp>
      <p:sp>
        <p:nvSpPr>
          <p:cNvPr id="5" name="Zástupný symbol pro číslo snímku 4"/>
          <p:cNvSpPr>
            <a:spLocks noGrp="1"/>
          </p:cNvSpPr>
          <p:nvPr>
            <p:ph type="sldNum" sz="quarter" idx="12"/>
          </p:nvPr>
        </p:nvSpPr>
        <p:spPr>
          <a:xfrm>
            <a:off x="8610600" y="6356351"/>
            <a:ext cx="2743200" cy="365125"/>
          </a:xfrm>
          <a:prstGeom prst="rect">
            <a:avLst/>
          </a:prstGeom>
        </p:spPr>
        <p:txBody>
          <a:bodyPr/>
          <a:lstStyle/>
          <a:p>
            <a:fld id="{EBBFB874-7FBE-4101-B1CB-526AFCBFC428}" type="slidenum">
              <a:rPr lang="cs-CZ" smtClean="0"/>
              <a:t>‹#›</a:t>
            </a:fld>
            <a:endParaRPr lang="cs-CZ"/>
          </a:p>
        </p:txBody>
      </p:sp>
    </p:spTree>
    <p:extLst>
      <p:ext uri="{BB962C8B-B14F-4D97-AF65-F5344CB8AC3E}">
        <p14:creationId xmlns:p14="http://schemas.microsoft.com/office/powerpoint/2010/main" val="37045440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a:xfrm>
            <a:off x="838200" y="6356351"/>
            <a:ext cx="2743200" cy="365125"/>
          </a:xfrm>
          <a:prstGeom prst="rect">
            <a:avLst/>
          </a:prstGeom>
        </p:spPr>
        <p:txBody>
          <a:bodyPr/>
          <a:lstStyle/>
          <a:p>
            <a:fld id="{1F6B18D0-DA41-4D0E-98BC-745BE988FE28}" type="datetimeFigureOut">
              <a:rPr lang="cs-CZ" smtClean="0"/>
              <a:t>11.02.2026</a:t>
            </a:fld>
            <a:endParaRPr lang="cs-CZ"/>
          </a:p>
        </p:txBody>
      </p:sp>
      <p:sp>
        <p:nvSpPr>
          <p:cNvPr id="3" name="Zástupný symbol pro zápatí 2"/>
          <p:cNvSpPr>
            <a:spLocks noGrp="1"/>
          </p:cNvSpPr>
          <p:nvPr>
            <p:ph type="ftr" sz="quarter" idx="11"/>
          </p:nvPr>
        </p:nvSpPr>
        <p:spPr>
          <a:xfrm>
            <a:off x="4038600" y="6356351"/>
            <a:ext cx="4114800" cy="365125"/>
          </a:xfrm>
          <a:prstGeom prst="rect">
            <a:avLst/>
          </a:prstGeom>
        </p:spPr>
        <p:txBody>
          <a:bodyPr/>
          <a:lstStyle/>
          <a:p>
            <a:endParaRPr lang="cs-CZ"/>
          </a:p>
        </p:txBody>
      </p:sp>
      <p:sp>
        <p:nvSpPr>
          <p:cNvPr id="4" name="Zástupný symbol pro číslo snímku 3"/>
          <p:cNvSpPr>
            <a:spLocks noGrp="1"/>
          </p:cNvSpPr>
          <p:nvPr>
            <p:ph type="sldNum" sz="quarter" idx="12"/>
          </p:nvPr>
        </p:nvSpPr>
        <p:spPr>
          <a:xfrm>
            <a:off x="8610600" y="6356351"/>
            <a:ext cx="2743200" cy="365125"/>
          </a:xfrm>
          <a:prstGeom prst="rect">
            <a:avLst/>
          </a:prstGeom>
        </p:spPr>
        <p:txBody>
          <a:bodyPr/>
          <a:lstStyle/>
          <a:p>
            <a:fld id="{EBBFB874-7FBE-4101-B1CB-526AFCBFC428}" type="slidenum">
              <a:rPr lang="cs-CZ" smtClean="0"/>
              <a:t>‹#›</a:t>
            </a:fld>
            <a:endParaRPr lang="cs-CZ"/>
          </a:p>
        </p:txBody>
      </p:sp>
    </p:spTree>
    <p:extLst>
      <p:ext uri="{BB962C8B-B14F-4D97-AF65-F5344CB8AC3E}">
        <p14:creationId xmlns:p14="http://schemas.microsoft.com/office/powerpoint/2010/main" val="21801369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399" indent="0">
              <a:buNone/>
              <a:defRPr sz="1200"/>
            </a:lvl3pPr>
            <a:lvl4pPr marL="1371599" indent="0">
              <a:buNone/>
              <a:defRPr sz="1000"/>
            </a:lvl4pPr>
            <a:lvl5pPr marL="1828798" indent="0">
              <a:buNone/>
              <a:defRPr sz="1000"/>
            </a:lvl5pPr>
            <a:lvl6pPr marL="2285998" indent="0">
              <a:buNone/>
              <a:defRPr sz="1000"/>
            </a:lvl6pPr>
            <a:lvl7pPr marL="2743197" indent="0">
              <a:buNone/>
              <a:defRPr sz="1000"/>
            </a:lvl7pPr>
            <a:lvl8pPr marL="3200397" indent="0">
              <a:buNone/>
              <a:defRPr sz="1000"/>
            </a:lvl8pPr>
            <a:lvl9pPr marL="3657596" indent="0">
              <a:buNone/>
              <a:defRPr sz="1000"/>
            </a:lvl9pPr>
          </a:lstStyle>
          <a:p>
            <a:pPr lvl="0"/>
            <a:r>
              <a:rPr lang="cs-CZ"/>
              <a:t>Upravte styly předlohy textu.</a:t>
            </a:r>
          </a:p>
        </p:txBody>
      </p:sp>
      <p:sp>
        <p:nvSpPr>
          <p:cNvPr id="5" name="Zástupný symbol pro datum 4"/>
          <p:cNvSpPr>
            <a:spLocks noGrp="1"/>
          </p:cNvSpPr>
          <p:nvPr>
            <p:ph type="dt" sz="half" idx="10"/>
          </p:nvPr>
        </p:nvSpPr>
        <p:spPr>
          <a:xfrm>
            <a:off x="838200" y="6356351"/>
            <a:ext cx="2743200" cy="365125"/>
          </a:xfrm>
          <a:prstGeom prst="rect">
            <a:avLst/>
          </a:prstGeom>
        </p:spPr>
        <p:txBody>
          <a:bodyPr/>
          <a:lstStyle/>
          <a:p>
            <a:fld id="{1F6B18D0-DA41-4D0E-98BC-745BE988FE28}" type="datetimeFigureOut">
              <a:rPr lang="cs-CZ" smtClean="0"/>
              <a:t>11.02.2026</a:t>
            </a:fld>
            <a:endParaRPr lang="cs-CZ"/>
          </a:p>
        </p:txBody>
      </p:sp>
      <p:sp>
        <p:nvSpPr>
          <p:cNvPr id="6" name="Zástupný symbol pro zápatí 5"/>
          <p:cNvSpPr>
            <a:spLocks noGrp="1"/>
          </p:cNvSpPr>
          <p:nvPr>
            <p:ph type="ftr" sz="quarter" idx="11"/>
          </p:nvPr>
        </p:nvSpPr>
        <p:spPr>
          <a:xfrm>
            <a:off x="4038600" y="6356351"/>
            <a:ext cx="4114800" cy="365125"/>
          </a:xfrm>
          <a:prstGeom prst="rect">
            <a:avLst/>
          </a:prstGeom>
        </p:spPr>
        <p:txBody>
          <a:bodyPr/>
          <a:lstStyle/>
          <a:p>
            <a:endParaRPr lang="cs-CZ"/>
          </a:p>
        </p:txBody>
      </p:sp>
      <p:sp>
        <p:nvSpPr>
          <p:cNvPr id="7" name="Zástupný symbol pro číslo snímku 6"/>
          <p:cNvSpPr>
            <a:spLocks noGrp="1"/>
          </p:cNvSpPr>
          <p:nvPr>
            <p:ph type="sldNum" sz="quarter" idx="12"/>
          </p:nvPr>
        </p:nvSpPr>
        <p:spPr>
          <a:xfrm>
            <a:off x="8610600" y="6356351"/>
            <a:ext cx="2743200" cy="365125"/>
          </a:xfrm>
          <a:prstGeom prst="rect">
            <a:avLst/>
          </a:prstGeom>
        </p:spPr>
        <p:txBody>
          <a:bodyPr/>
          <a:lstStyle/>
          <a:p>
            <a:fld id="{EBBFB874-7FBE-4101-B1CB-526AFCBFC428}" type="slidenum">
              <a:rPr lang="cs-CZ" smtClean="0"/>
              <a:t>‹#›</a:t>
            </a:fld>
            <a:endParaRPr lang="cs-CZ"/>
          </a:p>
        </p:txBody>
      </p:sp>
    </p:spTree>
    <p:extLst>
      <p:ext uri="{BB962C8B-B14F-4D97-AF65-F5344CB8AC3E}">
        <p14:creationId xmlns:p14="http://schemas.microsoft.com/office/powerpoint/2010/main" val="33902399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399" indent="0">
              <a:buNone/>
              <a:defRPr sz="2400"/>
            </a:lvl3pPr>
            <a:lvl4pPr marL="1371599" indent="0">
              <a:buNone/>
              <a:defRPr sz="2000"/>
            </a:lvl4pPr>
            <a:lvl5pPr marL="1828798" indent="0">
              <a:buNone/>
              <a:defRPr sz="2000"/>
            </a:lvl5pPr>
            <a:lvl6pPr marL="2285998" indent="0">
              <a:buNone/>
              <a:defRPr sz="2000"/>
            </a:lvl6pPr>
            <a:lvl7pPr marL="2743197" indent="0">
              <a:buNone/>
              <a:defRPr sz="2000"/>
            </a:lvl7pPr>
            <a:lvl8pPr marL="3200397" indent="0">
              <a:buNone/>
              <a:defRPr sz="2000"/>
            </a:lvl8pPr>
            <a:lvl9pPr marL="3657596"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399" indent="0">
              <a:buNone/>
              <a:defRPr sz="1200"/>
            </a:lvl3pPr>
            <a:lvl4pPr marL="1371599" indent="0">
              <a:buNone/>
              <a:defRPr sz="1000"/>
            </a:lvl4pPr>
            <a:lvl5pPr marL="1828798" indent="0">
              <a:buNone/>
              <a:defRPr sz="1000"/>
            </a:lvl5pPr>
            <a:lvl6pPr marL="2285998" indent="0">
              <a:buNone/>
              <a:defRPr sz="1000"/>
            </a:lvl6pPr>
            <a:lvl7pPr marL="2743197" indent="0">
              <a:buNone/>
              <a:defRPr sz="1000"/>
            </a:lvl7pPr>
            <a:lvl8pPr marL="3200397" indent="0">
              <a:buNone/>
              <a:defRPr sz="1000"/>
            </a:lvl8pPr>
            <a:lvl9pPr marL="3657596" indent="0">
              <a:buNone/>
              <a:defRPr sz="1000"/>
            </a:lvl9pPr>
          </a:lstStyle>
          <a:p>
            <a:pPr lvl="0"/>
            <a:r>
              <a:rPr lang="cs-CZ"/>
              <a:t>Upravte styly předlohy textu.</a:t>
            </a:r>
          </a:p>
        </p:txBody>
      </p:sp>
      <p:sp>
        <p:nvSpPr>
          <p:cNvPr id="5" name="Zástupný symbol pro datum 4"/>
          <p:cNvSpPr>
            <a:spLocks noGrp="1"/>
          </p:cNvSpPr>
          <p:nvPr>
            <p:ph type="dt" sz="half" idx="10"/>
          </p:nvPr>
        </p:nvSpPr>
        <p:spPr>
          <a:xfrm>
            <a:off x="838200" y="6356351"/>
            <a:ext cx="2743200" cy="365125"/>
          </a:xfrm>
          <a:prstGeom prst="rect">
            <a:avLst/>
          </a:prstGeom>
        </p:spPr>
        <p:txBody>
          <a:bodyPr/>
          <a:lstStyle/>
          <a:p>
            <a:fld id="{1F6B18D0-DA41-4D0E-98BC-745BE988FE28}" type="datetimeFigureOut">
              <a:rPr lang="cs-CZ" smtClean="0"/>
              <a:t>11.02.2026</a:t>
            </a:fld>
            <a:endParaRPr lang="cs-CZ"/>
          </a:p>
        </p:txBody>
      </p:sp>
      <p:sp>
        <p:nvSpPr>
          <p:cNvPr id="6" name="Zástupný symbol pro zápatí 5"/>
          <p:cNvSpPr>
            <a:spLocks noGrp="1"/>
          </p:cNvSpPr>
          <p:nvPr>
            <p:ph type="ftr" sz="quarter" idx="11"/>
          </p:nvPr>
        </p:nvSpPr>
        <p:spPr>
          <a:xfrm>
            <a:off x="4038600" y="6356351"/>
            <a:ext cx="4114800" cy="365125"/>
          </a:xfrm>
          <a:prstGeom prst="rect">
            <a:avLst/>
          </a:prstGeom>
        </p:spPr>
        <p:txBody>
          <a:bodyPr/>
          <a:lstStyle/>
          <a:p>
            <a:endParaRPr lang="cs-CZ"/>
          </a:p>
        </p:txBody>
      </p:sp>
      <p:sp>
        <p:nvSpPr>
          <p:cNvPr id="7" name="Zástupný symbol pro číslo snímku 6"/>
          <p:cNvSpPr>
            <a:spLocks noGrp="1"/>
          </p:cNvSpPr>
          <p:nvPr>
            <p:ph type="sldNum" sz="quarter" idx="12"/>
          </p:nvPr>
        </p:nvSpPr>
        <p:spPr>
          <a:xfrm>
            <a:off x="8610600" y="6356351"/>
            <a:ext cx="2743200" cy="365125"/>
          </a:xfrm>
          <a:prstGeom prst="rect">
            <a:avLst/>
          </a:prstGeom>
        </p:spPr>
        <p:txBody>
          <a:bodyPr/>
          <a:lstStyle/>
          <a:p>
            <a:fld id="{EBBFB874-7FBE-4101-B1CB-526AFCBFC428}" type="slidenum">
              <a:rPr lang="cs-CZ" smtClean="0"/>
              <a:t>‹#›</a:t>
            </a:fld>
            <a:endParaRPr lang="cs-CZ"/>
          </a:p>
        </p:txBody>
      </p:sp>
    </p:spTree>
    <p:extLst>
      <p:ext uri="{BB962C8B-B14F-4D97-AF65-F5344CB8AC3E}">
        <p14:creationId xmlns:p14="http://schemas.microsoft.com/office/powerpoint/2010/main" val="566810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pic>
        <p:nvPicPr>
          <p:cNvPr id="6" name="Logo Zdravi 2030" descr="Obsah obrázku objekt&#10;&#10;Popis byl vytvořen automaticky">
            <a:extLst>
              <a:ext uri="{FF2B5EF4-FFF2-40B4-BE49-F238E27FC236}">
                <a16:creationId xmlns:a16="http://schemas.microsoft.com/office/drawing/2014/main" id="{BE39747F-FEE3-451A-CE74-4117C00C514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45232" y="6313697"/>
            <a:ext cx="647424" cy="252000"/>
          </a:xfrm>
          <a:prstGeom prst="rect">
            <a:avLst/>
          </a:prstGeom>
        </p:spPr>
      </p:pic>
      <p:pic>
        <p:nvPicPr>
          <p:cNvPr id="7" name="Logo UZIS">
            <a:extLst>
              <a:ext uri="{FF2B5EF4-FFF2-40B4-BE49-F238E27FC236}">
                <a16:creationId xmlns:a16="http://schemas.microsoft.com/office/drawing/2014/main" id="{D2CABFD9-122C-562E-87E6-A313C5D95F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01607" y="6425889"/>
            <a:ext cx="411229" cy="270000"/>
          </a:xfrm>
          <a:prstGeom prst="rect">
            <a:avLst/>
          </a:prstGeom>
        </p:spPr>
      </p:pic>
      <p:cxnSp>
        <p:nvCxnSpPr>
          <p:cNvPr id="8" name="Přímá spojnice 7">
            <a:extLst>
              <a:ext uri="{FF2B5EF4-FFF2-40B4-BE49-F238E27FC236}">
                <a16:creationId xmlns:a16="http://schemas.microsoft.com/office/drawing/2014/main" id="{15425EF9-34A9-BB94-1433-1AC2B15EC4F1}"/>
              </a:ext>
            </a:extLst>
          </p:cNvPr>
          <p:cNvCxnSpPr>
            <a:cxnSpLocks/>
          </p:cNvCxnSpPr>
          <p:nvPr userDrawn="1"/>
        </p:nvCxnSpPr>
        <p:spPr>
          <a:xfrm>
            <a:off x="1057474" y="6523200"/>
            <a:ext cx="7740000" cy="7961"/>
          </a:xfrm>
          <a:prstGeom prst="line">
            <a:avLst/>
          </a:prstGeom>
          <a:noFill/>
          <a:ln w="6350" cap="flat" cmpd="sng" algn="ctr">
            <a:solidFill>
              <a:srgbClr val="16468E"/>
            </a:solidFill>
            <a:prstDash val="solid"/>
            <a:miter lim="800000"/>
          </a:ln>
          <a:effectLst/>
        </p:spPr>
      </p:cxnSp>
      <p:sp>
        <p:nvSpPr>
          <p:cNvPr id="9" name="Obdélník 14">
            <a:extLst>
              <a:ext uri="{FF2B5EF4-FFF2-40B4-BE49-F238E27FC236}">
                <a16:creationId xmlns:a16="http://schemas.microsoft.com/office/drawing/2014/main" id="{DC7D430C-2BB4-6E6E-E005-EF87400EAE04}"/>
              </a:ext>
            </a:extLst>
          </p:cNvPr>
          <p:cNvSpPr/>
          <p:nvPr userDrawn="1"/>
        </p:nvSpPr>
        <p:spPr>
          <a:xfrm>
            <a:off x="1034040" y="6488094"/>
            <a:ext cx="7785219" cy="27699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cs-CZ" sz="1200" b="1" i="0" u="none" strike="noStrike" kern="1200" cap="none" spc="0" normalizeH="0" baseline="0" noProof="0">
                <a:ln>
                  <a:noFill/>
                </a:ln>
                <a:solidFill>
                  <a:srgbClr val="2E5980"/>
                </a:solidFill>
                <a:effectLst/>
                <a:uLnTx/>
                <a:uFillTx/>
                <a:latin typeface="Calibri" panose="020F0502020204030204"/>
                <a:ea typeface="+mn-ea"/>
                <a:cs typeface="+mn-cs"/>
              </a:rPr>
              <a:t>Strategický rámec rozvoje péče o zdraví v České republice do roku 2030: analytické podklady</a:t>
            </a:r>
            <a:endParaRPr kumimoji="0" lang="en-US" sz="1100" b="1" i="0" u="none" strike="noStrike" kern="0" cap="none" spc="0" normalizeH="0" baseline="0" noProof="0">
              <a:ln>
                <a:noFill/>
              </a:ln>
              <a:solidFill>
                <a:srgbClr val="2E5980"/>
              </a:solidFill>
              <a:effectLst/>
              <a:uLnTx/>
              <a:uFillTx/>
            </a:endParaRPr>
          </a:p>
        </p:txBody>
      </p:sp>
      <p:pic>
        <p:nvPicPr>
          <p:cNvPr id="10" name="Grafický objekt 9">
            <a:extLst>
              <a:ext uri="{FF2B5EF4-FFF2-40B4-BE49-F238E27FC236}">
                <a16:creationId xmlns:a16="http://schemas.microsoft.com/office/drawing/2014/main" id="{C4D7B2A4-343C-F61D-881F-A94DB363515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90434" y="6500472"/>
            <a:ext cx="2101765" cy="180000"/>
          </a:xfrm>
          <a:prstGeom prst="rect">
            <a:avLst/>
          </a:prstGeom>
        </p:spPr>
      </p:pic>
      <p:sp>
        <p:nvSpPr>
          <p:cNvPr id="11" name="Volný tvar 17">
            <a:extLst>
              <a:ext uri="{FF2B5EF4-FFF2-40B4-BE49-F238E27FC236}">
                <a16:creationId xmlns:a16="http://schemas.microsoft.com/office/drawing/2014/main" id="{AEA6DF5C-9A45-88FA-BC83-9168045C4C56}"/>
              </a:ext>
            </a:extLst>
          </p:cNvPr>
          <p:cNvSpPr/>
          <p:nvPr userDrawn="1"/>
        </p:nvSpPr>
        <p:spPr>
          <a:xfrm rot="10800000">
            <a:off x="-9428" y="5759777"/>
            <a:ext cx="1960776" cy="110764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D714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Volný tvar 19">
            <a:extLst>
              <a:ext uri="{FF2B5EF4-FFF2-40B4-BE49-F238E27FC236}">
                <a16:creationId xmlns:a16="http://schemas.microsoft.com/office/drawing/2014/main" id="{A7E62285-CE7C-E042-420F-57EEE0F3B085}"/>
              </a:ext>
            </a:extLst>
          </p:cNvPr>
          <p:cNvSpPr/>
          <p:nvPr userDrawn="1"/>
        </p:nvSpPr>
        <p:spPr>
          <a:xfrm>
            <a:off x="10158897" y="-9427"/>
            <a:ext cx="2051957" cy="130628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2E59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a:extLst>
              <a:ext uri="{FF2B5EF4-FFF2-40B4-BE49-F238E27FC236}">
                <a16:creationId xmlns:a16="http://schemas.microsoft.com/office/drawing/2014/main" id="{44C96C99-6058-835F-53BD-00EE37EE734F}"/>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92C98FF6-E7A9-7252-5558-941504BAC18F}"/>
              </a:ext>
            </a:extLst>
          </p:cNvPr>
          <p:cNvSpPr>
            <a:spLocks noGrp="1"/>
          </p:cNvSpPr>
          <p:nvPr>
            <p:ph type="dt" sz="half" idx="10"/>
          </p:nvPr>
        </p:nvSpPr>
        <p:spPr/>
        <p:txBody>
          <a:bodyPr/>
          <a:lstStyle/>
          <a:p>
            <a:fld id="{16345734-1122-415C-80A2-CB7D62399CC7}" type="datetimeFigureOut">
              <a:rPr lang="cs-CZ" smtClean="0"/>
              <a:t>11.02.2026</a:t>
            </a:fld>
            <a:endParaRPr lang="cs-CZ"/>
          </a:p>
        </p:txBody>
      </p:sp>
      <p:sp>
        <p:nvSpPr>
          <p:cNvPr id="4" name="Zástupný symbol pro zápatí 3">
            <a:extLst>
              <a:ext uri="{FF2B5EF4-FFF2-40B4-BE49-F238E27FC236}">
                <a16:creationId xmlns:a16="http://schemas.microsoft.com/office/drawing/2014/main" id="{39177C07-1670-24EA-EC5F-F118ABCDC6B5}"/>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7D591EF9-5318-002B-5065-B311BAF9914B}"/>
              </a:ext>
            </a:extLst>
          </p:cNvPr>
          <p:cNvSpPr>
            <a:spLocks noGrp="1"/>
          </p:cNvSpPr>
          <p:nvPr>
            <p:ph type="sldNum" sz="quarter" idx="12"/>
          </p:nvPr>
        </p:nvSpPr>
        <p:spPr/>
        <p:txBody>
          <a:bodyPr/>
          <a:lstStyle/>
          <a:p>
            <a:fld id="{91C57F98-80B5-4566-9BB7-668220B538A5}" type="slidenum">
              <a:rPr lang="cs-CZ" smtClean="0"/>
              <a:t>‹#›</a:t>
            </a:fld>
            <a:endParaRPr lang="cs-CZ"/>
          </a:p>
        </p:txBody>
      </p:sp>
    </p:spTree>
    <p:extLst>
      <p:ext uri="{BB962C8B-B14F-4D97-AF65-F5344CB8AC3E}">
        <p14:creationId xmlns:p14="http://schemas.microsoft.com/office/powerpoint/2010/main" val="23583556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a:xfrm>
            <a:off x="838200" y="6356351"/>
            <a:ext cx="2743200" cy="365125"/>
          </a:xfrm>
          <a:prstGeom prst="rect">
            <a:avLst/>
          </a:prstGeom>
        </p:spPr>
        <p:txBody>
          <a:bodyPr/>
          <a:lstStyle/>
          <a:p>
            <a:fld id="{1F6B18D0-DA41-4D0E-98BC-745BE988FE28}" type="datetimeFigureOut">
              <a:rPr lang="cs-CZ" smtClean="0"/>
              <a:t>11.02.2026</a:t>
            </a:fld>
            <a:endParaRPr lang="cs-CZ"/>
          </a:p>
        </p:txBody>
      </p:sp>
      <p:sp>
        <p:nvSpPr>
          <p:cNvPr id="5" name="Zástupný symbol pro zápatí 4"/>
          <p:cNvSpPr>
            <a:spLocks noGrp="1"/>
          </p:cNvSpPr>
          <p:nvPr>
            <p:ph type="ftr" sz="quarter" idx="11"/>
          </p:nvPr>
        </p:nvSpPr>
        <p:spPr>
          <a:xfrm>
            <a:off x="4038600" y="6356351"/>
            <a:ext cx="4114800" cy="365125"/>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8610600" y="6356351"/>
            <a:ext cx="2743200" cy="365125"/>
          </a:xfrm>
          <a:prstGeom prst="rect">
            <a:avLst/>
          </a:prstGeom>
        </p:spPr>
        <p:txBody>
          <a:bodyPr/>
          <a:lstStyle/>
          <a:p>
            <a:fld id="{EBBFB874-7FBE-4101-B1CB-526AFCBFC428}" type="slidenum">
              <a:rPr lang="cs-CZ" smtClean="0"/>
              <a:t>‹#›</a:t>
            </a:fld>
            <a:endParaRPr lang="cs-CZ"/>
          </a:p>
        </p:txBody>
      </p:sp>
    </p:spTree>
    <p:extLst>
      <p:ext uri="{BB962C8B-B14F-4D97-AF65-F5344CB8AC3E}">
        <p14:creationId xmlns:p14="http://schemas.microsoft.com/office/powerpoint/2010/main" val="2479575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a:xfrm>
            <a:off x="838200" y="6356351"/>
            <a:ext cx="2743200" cy="365125"/>
          </a:xfrm>
          <a:prstGeom prst="rect">
            <a:avLst/>
          </a:prstGeom>
        </p:spPr>
        <p:txBody>
          <a:bodyPr/>
          <a:lstStyle/>
          <a:p>
            <a:fld id="{1F6B18D0-DA41-4D0E-98BC-745BE988FE28}" type="datetimeFigureOut">
              <a:rPr lang="cs-CZ" smtClean="0"/>
              <a:t>11.02.2026</a:t>
            </a:fld>
            <a:endParaRPr lang="cs-CZ"/>
          </a:p>
        </p:txBody>
      </p:sp>
      <p:sp>
        <p:nvSpPr>
          <p:cNvPr id="5" name="Zástupný symbol pro zápatí 4"/>
          <p:cNvSpPr>
            <a:spLocks noGrp="1"/>
          </p:cNvSpPr>
          <p:nvPr>
            <p:ph type="ftr" sz="quarter" idx="11"/>
          </p:nvPr>
        </p:nvSpPr>
        <p:spPr>
          <a:xfrm>
            <a:off x="4038600" y="6356351"/>
            <a:ext cx="4114800" cy="365125"/>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8610600" y="6356351"/>
            <a:ext cx="2743200" cy="365125"/>
          </a:xfrm>
          <a:prstGeom prst="rect">
            <a:avLst/>
          </a:prstGeom>
        </p:spPr>
        <p:txBody>
          <a:bodyPr/>
          <a:lstStyle/>
          <a:p>
            <a:fld id="{EBBFB874-7FBE-4101-B1CB-526AFCBFC428}" type="slidenum">
              <a:rPr lang="cs-CZ" smtClean="0"/>
              <a:t>‹#›</a:t>
            </a:fld>
            <a:endParaRPr lang="cs-CZ"/>
          </a:p>
        </p:txBody>
      </p:sp>
    </p:spTree>
    <p:extLst>
      <p:ext uri="{BB962C8B-B14F-4D97-AF65-F5344CB8AC3E}">
        <p14:creationId xmlns:p14="http://schemas.microsoft.com/office/powerpoint/2010/main" val="32781390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_Nadpis a obsah">
    <p:spTree>
      <p:nvGrpSpPr>
        <p:cNvPr id="1" name=""/>
        <p:cNvGrpSpPr/>
        <p:nvPr/>
      </p:nvGrpSpPr>
      <p:grpSpPr>
        <a:xfrm>
          <a:off x="0" y="0"/>
          <a:ext cx="0" cy="0"/>
          <a:chOff x="0" y="0"/>
          <a:chExt cx="0" cy="0"/>
        </a:xfrm>
      </p:grpSpPr>
      <p:sp>
        <p:nvSpPr>
          <p:cNvPr id="7" name="Volný tvar 17">
            <a:extLst>
              <a:ext uri="{FF2B5EF4-FFF2-40B4-BE49-F238E27FC236}">
                <a16:creationId xmlns:a16="http://schemas.microsoft.com/office/drawing/2014/main" id="{C6950E5D-066F-4F9D-8148-1C9FAED80D40}"/>
              </a:ext>
            </a:extLst>
          </p:cNvPr>
          <p:cNvSpPr/>
          <p:nvPr userDrawn="1"/>
        </p:nvSpPr>
        <p:spPr>
          <a:xfrm rot="10800000">
            <a:off x="-9428" y="5759777"/>
            <a:ext cx="1960776" cy="110764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D714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4000"/>
          </a:p>
        </p:txBody>
      </p:sp>
      <p:sp>
        <p:nvSpPr>
          <p:cNvPr id="8" name="Volný tvar 19">
            <a:extLst>
              <a:ext uri="{FF2B5EF4-FFF2-40B4-BE49-F238E27FC236}">
                <a16:creationId xmlns:a16="http://schemas.microsoft.com/office/drawing/2014/main" id="{7E089960-77FA-4589-B1F3-D16FE0681675}"/>
              </a:ext>
            </a:extLst>
          </p:cNvPr>
          <p:cNvSpPr/>
          <p:nvPr userDrawn="1"/>
        </p:nvSpPr>
        <p:spPr>
          <a:xfrm>
            <a:off x="10158898" y="-9427"/>
            <a:ext cx="2051957" cy="130628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2E59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4000"/>
          </a:p>
        </p:txBody>
      </p:sp>
      <p:sp>
        <p:nvSpPr>
          <p:cNvPr id="2" name="Nadpis">
            <a:extLst>
              <a:ext uri="{FF2B5EF4-FFF2-40B4-BE49-F238E27FC236}">
                <a16:creationId xmlns:a16="http://schemas.microsoft.com/office/drawing/2014/main" id="{FC05729B-E1CF-45CD-8144-1D976BC649B4}"/>
              </a:ext>
            </a:extLst>
          </p:cNvPr>
          <p:cNvSpPr>
            <a:spLocks noGrp="1"/>
          </p:cNvSpPr>
          <p:nvPr>
            <p:ph type="title"/>
          </p:nvPr>
        </p:nvSpPr>
        <p:spPr>
          <a:xfrm>
            <a:off x="272591" y="160258"/>
            <a:ext cx="10515600" cy="538364"/>
          </a:xfrm>
        </p:spPr>
        <p:txBody>
          <a:bodyPr anchor="t">
            <a:normAutofit/>
          </a:bodyPr>
          <a:lstStyle>
            <a:lvl1pPr>
              <a:defRPr lang="cs-CZ" sz="2600" b="1" kern="1200" dirty="0" smtClean="0">
                <a:solidFill>
                  <a:srgbClr val="D71440"/>
                </a:solidFill>
                <a:latin typeface="+mn-lt"/>
                <a:ea typeface="+mn-ea"/>
                <a:cs typeface="+mn-cs"/>
              </a:defRPr>
            </a:lvl1pPr>
          </a:lstStyle>
          <a:p>
            <a:pPr marL="0" lvl="0" indent="0" algn="l" defTabSz="914399" rtl="0" eaLnBrk="1" latinLnBrk="0" hangingPunct="1">
              <a:lnSpc>
                <a:spcPct val="90000"/>
              </a:lnSpc>
              <a:spcBef>
                <a:spcPts val="1000"/>
              </a:spcBef>
              <a:buFont typeface="Arial" panose="020B0604020202020204" pitchFamily="34" charset="0"/>
              <a:buNone/>
            </a:pPr>
            <a:r>
              <a:rPr lang="cs-CZ" dirty="0"/>
              <a:t>Kliknutím lze upravit styl.</a:t>
            </a:r>
          </a:p>
        </p:txBody>
      </p:sp>
    </p:spTree>
    <p:extLst>
      <p:ext uri="{BB962C8B-B14F-4D97-AF65-F5344CB8AC3E}">
        <p14:creationId xmlns:p14="http://schemas.microsoft.com/office/powerpoint/2010/main" val="34135671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5_Nadpis a obsah">
    <p:spTree>
      <p:nvGrpSpPr>
        <p:cNvPr id="1" name=""/>
        <p:cNvGrpSpPr/>
        <p:nvPr/>
      </p:nvGrpSpPr>
      <p:grpSpPr>
        <a:xfrm>
          <a:off x="0" y="0"/>
          <a:ext cx="0" cy="0"/>
          <a:chOff x="0" y="0"/>
          <a:chExt cx="0" cy="0"/>
        </a:xfrm>
      </p:grpSpPr>
      <p:sp>
        <p:nvSpPr>
          <p:cNvPr id="7" name="Volný tvar 17">
            <a:extLst>
              <a:ext uri="{FF2B5EF4-FFF2-40B4-BE49-F238E27FC236}">
                <a16:creationId xmlns:a16="http://schemas.microsoft.com/office/drawing/2014/main" id="{C6950E5D-066F-4F9D-8148-1C9FAED80D40}"/>
              </a:ext>
            </a:extLst>
          </p:cNvPr>
          <p:cNvSpPr/>
          <p:nvPr userDrawn="1"/>
        </p:nvSpPr>
        <p:spPr>
          <a:xfrm rot="10800000">
            <a:off x="-9428" y="5759777"/>
            <a:ext cx="1960776" cy="110764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D714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Volný tvar 19">
            <a:extLst>
              <a:ext uri="{FF2B5EF4-FFF2-40B4-BE49-F238E27FC236}">
                <a16:creationId xmlns:a16="http://schemas.microsoft.com/office/drawing/2014/main" id="{7E089960-77FA-4589-B1F3-D16FE0681675}"/>
              </a:ext>
            </a:extLst>
          </p:cNvPr>
          <p:cNvSpPr/>
          <p:nvPr userDrawn="1"/>
        </p:nvSpPr>
        <p:spPr>
          <a:xfrm>
            <a:off x="10158897" y="-9427"/>
            <a:ext cx="2051957" cy="130628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2E59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a:extLst>
              <a:ext uri="{FF2B5EF4-FFF2-40B4-BE49-F238E27FC236}">
                <a16:creationId xmlns:a16="http://schemas.microsoft.com/office/drawing/2014/main" id="{FC05729B-E1CF-45CD-8144-1D976BC649B4}"/>
              </a:ext>
            </a:extLst>
          </p:cNvPr>
          <p:cNvSpPr>
            <a:spLocks noGrp="1"/>
          </p:cNvSpPr>
          <p:nvPr>
            <p:ph type="title"/>
          </p:nvPr>
        </p:nvSpPr>
        <p:spPr>
          <a:xfrm>
            <a:off x="272591" y="160257"/>
            <a:ext cx="10515600" cy="631595"/>
          </a:xfrm>
        </p:spPr>
        <p:txBody>
          <a:bodyPr anchor="t">
            <a:normAutofit/>
          </a:bodyPr>
          <a:lstStyle>
            <a:lvl1pPr>
              <a:defRPr lang="cs-CZ" sz="2800" b="1" kern="1200" dirty="0" smtClean="0">
                <a:solidFill>
                  <a:srgbClr val="D71440"/>
                </a:solidFill>
                <a:latin typeface="+mn-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cs-CZ" dirty="0"/>
              <a:t>Kliknutím lze upravit styl.</a:t>
            </a:r>
          </a:p>
        </p:txBody>
      </p:sp>
    </p:spTree>
    <p:extLst>
      <p:ext uri="{BB962C8B-B14F-4D97-AF65-F5344CB8AC3E}">
        <p14:creationId xmlns:p14="http://schemas.microsoft.com/office/powerpoint/2010/main" val="29977846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AD176B-2666-1D4C-8134-69B00BB5DEF2}"/>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D88C02B1-005B-BECD-D972-CBF367A257A9}"/>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651A85FC-AE4C-88A7-E609-834D9057EA43}"/>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BDB2DDBA-75A0-8DB1-7A5E-93732CF99923}"/>
              </a:ext>
            </a:extLst>
          </p:cNvPr>
          <p:cNvSpPr>
            <a:spLocks noGrp="1"/>
          </p:cNvSpPr>
          <p:nvPr>
            <p:ph type="dt" sz="half" idx="10"/>
          </p:nvPr>
        </p:nvSpPr>
        <p:spPr/>
        <p:txBody>
          <a:bodyPr/>
          <a:lstStyle/>
          <a:p>
            <a:fld id="{16345734-1122-415C-80A2-CB7D62399CC7}" type="datetimeFigureOut">
              <a:rPr lang="cs-CZ" smtClean="0"/>
              <a:t>11.02.2026</a:t>
            </a:fld>
            <a:endParaRPr lang="cs-CZ"/>
          </a:p>
        </p:txBody>
      </p:sp>
      <p:sp>
        <p:nvSpPr>
          <p:cNvPr id="6" name="Zástupný symbol pro zápatí 5">
            <a:extLst>
              <a:ext uri="{FF2B5EF4-FFF2-40B4-BE49-F238E27FC236}">
                <a16:creationId xmlns:a16="http://schemas.microsoft.com/office/drawing/2014/main" id="{F4033E1F-3FE3-1B1A-2620-601449D326C4}"/>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214744A5-21D1-272B-E06A-F026B7626BD2}"/>
              </a:ext>
            </a:extLst>
          </p:cNvPr>
          <p:cNvSpPr>
            <a:spLocks noGrp="1"/>
          </p:cNvSpPr>
          <p:nvPr>
            <p:ph type="sldNum" sz="quarter" idx="12"/>
          </p:nvPr>
        </p:nvSpPr>
        <p:spPr/>
        <p:txBody>
          <a:bodyPr/>
          <a:lstStyle/>
          <a:p>
            <a:fld id="{91C57F98-80B5-4566-9BB7-668220B538A5}" type="slidenum">
              <a:rPr lang="cs-CZ" smtClean="0"/>
              <a:t>‹#›</a:t>
            </a:fld>
            <a:endParaRPr lang="cs-CZ"/>
          </a:p>
        </p:txBody>
      </p:sp>
    </p:spTree>
    <p:extLst>
      <p:ext uri="{BB962C8B-B14F-4D97-AF65-F5344CB8AC3E}">
        <p14:creationId xmlns:p14="http://schemas.microsoft.com/office/powerpoint/2010/main" val="11963963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Nadpis a obsah">
    <p:spTree>
      <p:nvGrpSpPr>
        <p:cNvPr id="1" name=""/>
        <p:cNvGrpSpPr/>
        <p:nvPr/>
      </p:nvGrpSpPr>
      <p:grpSpPr>
        <a:xfrm>
          <a:off x="0" y="0"/>
          <a:ext cx="0" cy="0"/>
          <a:chOff x="0" y="0"/>
          <a:chExt cx="0" cy="0"/>
        </a:xfrm>
      </p:grpSpPr>
      <p:sp>
        <p:nvSpPr>
          <p:cNvPr id="2" name="Nadpis">
            <a:extLst>
              <a:ext uri="{FF2B5EF4-FFF2-40B4-BE49-F238E27FC236}">
                <a16:creationId xmlns:a16="http://schemas.microsoft.com/office/drawing/2014/main" id="{FC05729B-E1CF-45CD-8144-1D976BC649B4}"/>
              </a:ext>
            </a:extLst>
          </p:cNvPr>
          <p:cNvSpPr>
            <a:spLocks noGrp="1"/>
          </p:cNvSpPr>
          <p:nvPr>
            <p:ph type="title"/>
          </p:nvPr>
        </p:nvSpPr>
        <p:spPr>
          <a:xfrm>
            <a:off x="272591" y="160258"/>
            <a:ext cx="10515600" cy="538364"/>
          </a:xfrm>
        </p:spPr>
        <p:txBody>
          <a:bodyPr anchor="t">
            <a:noAutofit/>
          </a:bodyPr>
          <a:lstStyle>
            <a:lvl1pPr>
              <a:defRPr lang="cs-CZ" sz="2600" b="1" kern="1200" dirty="0" smtClean="0">
                <a:solidFill>
                  <a:srgbClr val="D71440"/>
                </a:solidFill>
                <a:latin typeface="+mn-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cs-CZ" dirty="0"/>
              <a:t>Kliknutím lze upravit styl.</a:t>
            </a:r>
          </a:p>
        </p:txBody>
      </p:sp>
      <p:sp>
        <p:nvSpPr>
          <p:cNvPr id="19" name="Volný tvar 17">
            <a:extLst>
              <a:ext uri="{FF2B5EF4-FFF2-40B4-BE49-F238E27FC236}">
                <a16:creationId xmlns:a16="http://schemas.microsoft.com/office/drawing/2014/main" id="{DF1AA1DD-DCEB-9FDF-5F9F-251DA6A5D47F}"/>
              </a:ext>
            </a:extLst>
          </p:cNvPr>
          <p:cNvSpPr/>
          <p:nvPr userDrawn="1"/>
        </p:nvSpPr>
        <p:spPr>
          <a:xfrm rot="10800000">
            <a:off x="-9428" y="5759777"/>
            <a:ext cx="1960776" cy="110764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D714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Volný tvar 19">
            <a:extLst>
              <a:ext uri="{FF2B5EF4-FFF2-40B4-BE49-F238E27FC236}">
                <a16:creationId xmlns:a16="http://schemas.microsoft.com/office/drawing/2014/main" id="{C476646C-C391-C20B-2ED6-96FFC1B18ADD}"/>
              </a:ext>
            </a:extLst>
          </p:cNvPr>
          <p:cNvSpPr/>
          <p:nvPr userDrawn="1"/>
        </p:nvSpPr>
        <p:spPr>
          <a:xfrm>
            <a:off x="10158897" y="-9427"/>
            <a:ext cx="2051957" cy="130628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2E59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837042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26AAE3-F77C-EC68-46FE-83BB4F6AE0E1}"/>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AE44D26C-DB8E-FA5B-3825-2AE2B205FA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045B084B-81F5-998B-6CB1-58CC5032A638}"/>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BC0D694C-2F4B-F1ED-4B56-33E5DC25AD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5694B4FC-6138-C4B0-22CD-FEF349FF6E54}"/>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686B9FBB-C6C8-2ED6-A7E3-FC7B3CFCD182}"/>
              </a:ext>
            </a:extLst>
          </p:cNvPr>
          <p:cNvSpPr>
            <a:spLocks noGrp="1"/>
          </p:cNvSpPr>
          <p:nvPr>
            <p:ph type="dt" sz="half" idx="10"/>
          </p:nvPr>
        </p:nvSpPr>
        <p:spPr/>
        <p:txBody>
          <a:bodyPr/>
          <a:lstStyle/>
          <a:p>
            <a:fld id="{16345734-1122-415C-80A2-CB7D62399CC7}" type="datetimeFigureOut">
              <a:rPr lang="cs-CZ" smtClean="0"/>
              <a:t>11.02.2026</a:t>
            </a:fld>
            <a:endParaRPr lang="cs-CZ"/>
          </a:p>
        </p:txBody>
      </p:sp>
      <p:sp>
        <p:nvSpPr>
          <p:cNvPr id="8" name="Zástupný symbol pro zápatí 7">
            <a:extLst>
              <a:ext uri="{FF2B5EF4-FFF2-40B4-BE49-F238E27FC236}">
                <a16:creationId xmlns:a16="http://schemas.microsoft.com/office/drawing/2014/main" id="{38B1DB7C-8667-D2DE-9D05-F87CA7DD823B}"/>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E4321110-9EF1-E366-E875-10CE0677BC3A}"/>
              </a:ext>
            </a:extLst>
          </p:cNvPr>
          <p:cNvSpPr>
            <a:spLocks noGrp="1"/>
          </p:cNvSpPr>
          <p:nvPr>
            <p:ph type="sldNum" sz="quarter" idx="12"/>
          </p:nvPr>
        </p:nvSpPr>
        <p:spPr/>
        <p:txBody>
          <a:bodyPr/>
          <a:lstStyle/>
          <a:p>
            <a:fld id="{91C57F98-80B5-4566-9BB7-668220B538A5}" type="slidenum">
              <a:rPr lang="cs-CZ" smtClean="0"/>
              <a:t>‹#›</a:t>
            </a:fld>
            <a:endParaRPr lang="cs-CZ"/>
          </a:p>
        </p:txBody>
      </p:sp>
    </p:spTree>
    <p:extLst>
      <p:ext uri="{BB962C8B-B14F-4D97-AF65-F5344CB8AC3E}">
        <p14:creationId xmlns:p14="http://schemas.microsoft.com/office/powerpoint/2010/main" val="21570538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pic>
        <p:nvPicPr>
          <p:cNvPr id="6" name="Logo Zdravi 2030" descr="Obsah obrázku objekt&#10;&#10;Popis byl vytvořen automaticky">
            <a:extLst>
              <a:ext uri="{FF2B5EF4-FFF2-40B4-BE49-F238E27FC236}">
                <a16:creationId xmlns:a16="http://schemas.microsoft.com/office/drawing/2014/main" id="{BE39747F-FEE3-451A-CE74-4117C00C514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45232" y="6313697"/>
            <a:ext cx="647424" cy="252000"/>
          </a:xfrm>
          <a:prstGeom prst="rect">
            <a:avLst/>
          </a:prstGeom>
        </p:spPr>
      </p:pic>
      <p:pic>
        <p:nvPicPr>
          <p:cNvPr id="7" name="Logo UZIS">
            <a:extLst>
              <a:ext uri="{FF2B5EF4-FFF2-40B4-BE49-F238E27FC236}">
                <a16:creationId xmlns:a16="http://schemas.microsoft.com/office/drawing/2014/main" id="{D2CABFD9-122C-562E-87E6-A313C5D95F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01607" y="6425889"/>
            <a:ext cx="411229" cy="270000"/>
          </a:xfrm>
          <a:prstGeom prst="rect">
            <a:avLst/>
          </a:prstGeom>
        </p:spPr>
      </p:pic>
      <p:cxnSp>
        <p:nvCxnSpPr>
          <p:cNvPr id="8" name="Přímá spojnice 7">
            <a:extLst>
              <a:ext uri="{FF2B5EF4-FFF2-40B4-BE49-F238E27FC236}">
                <a16:creationId xmlns:a16="http://schemas.microsoft.com/office/drawing/2014/main" id="{15425EF9-34A9-BB94-1433-1AC2B15EC4F1}"/>
              </a:ext>
            </a:extLst>
          </p:cNvPr>
          <p:cNvCxnSpPr>
            <a:cxnSpLocks/>
          </p:cNvCxnSpPr>
          <p:nvPr userDrawn="1"/>
        </p:nvCxnSpPr>
        <p:spPr>
          <a:xfrm>
            <a:off x="1057474" y="6523200"/>
            <a:ext cx="7740000" cy="7961"/>
          </a:xfrm>
          <a:prstGeom prst="line">
            <a:avLst/>
          </a:prstGeom>
          <a:noFill/>
          <a:ln w="6350" cap="flat" cmpd="sng" algn="ctr">
            <a:solidFill>
              <a:srgbClr val="16468E"/>
            </a:solidFill>
            <a:prstDash val="solid"/>
            <a:miter lim="800000"/>
          </a:ln>
          <a:effectLst/>
        </p:spPr>
      </p:cxnSp>
      <p:sp>
        <p:nvSpPr>
          <p:cNvPr id="9" name="Obdélník 14">
            <a:extLst>
              <a:ext uri="{FF2B5EF4-FFF2-40B4-BE49-F238E27FC236}">
                <a16:creationId xmlns:a16="http://schemas.microsoft.com/office/drawing/2014/main" id="{DC7D430C-2BB4-6E6E-E005-EF87400EAE04}"/>
              </a:ext>
            </a:extLst>
          </p:cNvPr>
          <p:cNvSpPr/>
          <p:nvPr userDrawn="1"/>
        </p:nvSpPr>
        <p:spPr>
          <a:xfrm>
            <a:off x="1034040" y="6488094"/>
            <a:ext cx="7785219" cy="27699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cs-CZ" sz="1200" b="1" i="0" u="none" strike="noStrike" kern="1200" cap="none" spc="0" normalizeH="0" baseline="0" noProof="0" dirty="0">
                <a:ln>
                  <a:noFill/>
                </a:ln>
                <a:solidFill>
                  <a:srgbClr val="2E5980"/>
                </a:solidFill>
                <a:effectLst/>
                <a:uLnTx/>
                <a:uFillTx/>
                <a:latin typeface="Calibri" panose="020F0502020204030204"/>
                <a:ea typeface="+mn-ea"/>
                <a:cs typeface="+mn-cs"/>
              </a:rPr>
              <a:t>Strategický rámec rozvoje péče o zdraví v České republice do roku 2030: analytické podklady</a:t>
            </a:r>
            <a:endParaRPr kumimoji="0" lang="en-US" sz="1100" b="1" i="0" u="none" strike="noStrike" kern="0" cap="none" spc="0" normalizeH="0" baseline="0" noProof="0" dirty="0">
              <a:ln>
                <a:noFill/>
              </a:ln>
              <a:solidFill>
                <a:srgbClr val="2E5980"/>
              </a:solidFill>
              <a:effectLst/>
              <a:uLnTx/>
              <a:uFillTx/>
            </a:endParaRPr>
          </a:p>
        </p:txBody>
      </p:sp>
      <p:pic>
        <p:nvPicPr>
          <p:cNvPr id="10" name="Grafický objekt 9">
            <a:extLst>
              <a:ext uri="{FF2B5EF4-FFF2-40B4-BE49-F238E27FC236}">
                <a16:creationId xmlns:a16="http://schemas.microsoft.com/office/drawing/2014/main" id="{C4D7B2A4-343C-F61D-881F-A94DB363515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90434" y="6500472"/>
            <a:ext cx="2101765" cy="180000"/>
          </a:xfrm>
          <a:prstGeom prst="rect">
            <a:avLst/>
          </a:prstGeom>
        </p:spPr>
      </p:pic>
      <p:sp>
        <p:nvSpPr>
          <p:cNvPr id="11" name="Volný tvar 17">
            <a:extLst>
              <a:ext uri="{FF2B5EF4-FFF2-40B4-BE49-F238E27FC236}">
                <a16:creationId xmlns:a16="http://schemas.microsoft.com/office/drawing/2014/main" id="{AEA6DF5C-9A45-88FA-BC83-9168045C4C56}"/>
              </a:ext>
            </a:extLst>
          </p:cNvPr>
          <p:cNvSpPr/>
          <p:nvPr userDrawn="1"/>
        </p:nvSpPr>
        <p:spPr>
          <a:xfrm rot="10800000">
            <a:off x="-9428" y="5759777"/>
            <a:ext cx="1960776" cy="110764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D714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Volný tvar 19">
            <a:extLst>
              <a:ext uri="{FF2B5EF4-FFF2-40B4-BE49-F238E27FC236}">
                <a16:creationId xmlns:a16="http://schemas.microsoft.com/office/drawing/2014/main" id="{A7E62285-CE7C-E042-420F-57EEE0F3B085}"/>
              </a:ext>
            </a:extLst>
          </p:cNvPr>
          <p:cNvSpPr/>
          <p:nvPr userDrawn="1"/>
        </p:nvSpPr>
        <p:spPr>
          <a:xfrm>
            <a:off x="10158897" y="-9427"/>
            <a:ext cx="2051957" cy="130628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2E59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a:extLst>
              <a:ext uri="{FF2B5EF4-FFF2-40B4-BE49-F238E27FC236}">
                <a16:creationId xmlns:a16="http://schemas.microsoft.com/office/drawing/2014/main" id="{44C96C99-6058-835F-53BD-00EE37EE734F}"/>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92C98FF6-E7A9-7252-5558-941504BAC18F}"/>
              </a:ext>
            </a:extLst>
          </p:cNvPr>
          <p:cNvSpPr>
            <a:spLocks noGrp="1"/>
          </p:cNvSpPr>
          <p:nvPr>
            <p:ph type="dt" sz="half" idx="10"/>
          </p:nvPr>
        </p:nvSpPr>
        <p:spPr/>
        <p:txBody>
          <a:bodyPr/>
          <a:lstStyle/>
          <a:p>
            <a:fld id="{16345734-1122-415C-80A2-CB7D62399CC7}" type="datetimeFigureOut">
              <a:rPr lang="cs-CZ" smtClean="0"/>
              <a:t>11.02.2026</a:t>
            </a:fld>
            <a:endParaRPr lang="cs-CZ"/>
          </a:p>
        </p:txBody>
      </p:sp>
      <p:sp>
        <p:nvSpPr>
          <p:cNvPr id="4" name="Zástupný symbol pro zápatí 3">
            <a:extLst>
              <a:ext uri="{FF2B5EF4-FFF2-40B4-BE49-F238E27FC236}">
                <a16:creationId xmlns:a16="http://schemas.microsoft.com/office/drawing/2014/main" id="{39177C07-1670-24EA-EC5F-F118ABCDC6B5}"/>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7D591EF9-5318-002B-5065-B311BAF9914B}"/>
              </a:ext>
            </a:extLst>
          </p:cNvPr>
          <p:cNvSpPr>
            <a:spLocks noGrp="1"/>
          </p:cNvSpPr>
          <p:nvPr>
            <p:ph type="sldNum" sz="quarter" idx="12"/>
          </p:nvPr>
        </p:nvSpPr>
        <p:spPr/>
        <p:txBody>
          <a:bodyPr/>
          <a:lstStyle/>
          <a:p>
            <a:fld id="{91C57F98-80B5-4566-9BB7-668220B538A5}" type="slidenum">
              <a:rPr lang="cs-CZ" smtClean="0"/>
              <a:t>‹#›</a:t>
            </a:fld>
            <a:endParaRPr lang="cs-CZ"/>
          </a:p>
        </p:txBody>
      </p:sp>
    </p:spTree>
    <p:extLst>
      <p:ext uri="{BB962C8B-B14F-4D97-AF65-F5344CB8AC3E}">
        <p14:creationId xmlns:p14="http://schemas.microsoft.com/office/powerpoint/2010/main" val="40812608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62259958-827C-946D-DF6A-108E67A7232F}"/>
              </a:ext>
            </a:extLst>
          </p:cNvPr>
          <p:cNvSpPr>
            <a:spLocks noGrp="1"/>
          </p:cNvSpPr>
          <p:nvPr>
            <p:ph type="dt" sz="half" idx="10"/>
          </p:nvPr>
        </p:nvSpPr>
        <p:spPr/>
        <p:txBody>
          <a:bodyPr/>
          <a:lstStyle/>
          <a:p>
            <a:fld id="{16345734-1122-415C-80A2-CB7D62399CC7}" type="datetimeFigureOut">
              <a:rPr lang="cs-CZ" smtClean="0"/>
              <a:t>11.02.2026</a:t>
            </a:fld>
            <a:endParaRPr lang="cs-CZ"/>
          </a:p>
        </p:txBody>
      </p:sp>
      <p:sp>
        <p:nvSpPr>
          <p:cNvPr id="3" name="Zástupný symbol pro zápatí 2">
            <a:extLst>
              <a:ext uri="{FF2B5EF4-FFF2-40B4-BE49-F238E27FC236}">
                <a16:creationId xmlns:a16="http://schemas.microsoft.com/office/drawing/2014/main" id="{6927243A-4375-DD7D-7899-47A0EAC9F13F}"/>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51195F3E-F150-ED2C-1F3E-EC55020C0779}"/>
              </a:ext>
            </a:extLst>
          </p:cNvPr>
          <p:cNvSpPr>
            <a:spLocks noGrp="1"/>
          </p:cNvSpPr>
          <p:nvPr>
            <p:ph type="sldNum" sz="quarter" idx="12"/>
          </p:nvPr>
        </p:nvSpPr>
        <p:spPr/>
        <p:txBody>
          <a:bodyPr/>
          <a:lstStyle/>
          <a:p>
            <a:fld id="{91C57F98-80B5-4566-9BB7-668220B538A5}" type="slidenum">
              <a:rPr lang="cs-CZ" smtClean="0"/>
              <a:t>‹#›</a:t>
            </a:fld>
            <a:endParaRPr lang="cs-CZ"/>
          </a:p>
        </p:txBody>
      </p:sp>
    </p:spTree>
    <p:extLst>
      <p:ext uri="{BB962C8B-B14F-4D97-AF65-F5344CB8AC3E}">
        <p14:creationId xmlns:p14="http://schemas.microsoft.com/office/powerpoint/2010/main" val="2195507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9BEF15-290F-E6D6-D539-02F9DB890367}"/>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BC850267-5B31-8C78-79E7-B4C36ACA6F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DA0B0ACF-6243-2123-DD90-316C9AF0DF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37FAB9A9-DF7E-2E80-2684-7B1F77A77EF9}"/>
              </a:ext>
            </a:extLst>
          </p:cNvPr>
          <p:cNvSpPr>
            <a:spLocks noGrp="1"/>
          </p:cNvSpPr>
          <p:nvPr>
            <p:ph type="dt" sz="half" idx="10"/>
          </p:nvPr>
        </p:nvSpPr>
        <p:spPr/>
        <p:txBody>
          <a:bodyPr/>
          <a:lstStyle/>
          <a:p>
            <a:fld id="{16345734-1122-415C-80A2-CB7D62399CC7}" type="datetimeFigureOut">
              <a:rPr lang="cs-CZ" smtClean="0"/>
              <a:t>11.02.2026</a:t>
            </a:fld>
            <a:endParaRPr lang="cs-CZ"/>
          </a:p>
        </p:txBody>
      </p:sp>
      <p:sp>
        <p:nvSpPr>
          <p:cNvPr id="6" name="Zástupný symbol pro zápatí 5">
            <a:extLst>
              <a:ext uri="{FF2B5EF4-FFF2-40B4-BE49-F238E27FC236}">
                <a16:creationId xmlns:a16="http://schemas.microsoft.com/office/drawing/2014/main" id="{18649E5C-5B2A-485C-FF15-FA3AA5F79063}"/>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1189AB6B-4762-D390-BCBC-A91BE7488980}"/>
              </a:ext>
            </a:extLst>
          </p:cNvPr>
          <p:cNvSpPr>
            <a:spLocks noGrp="1"/>
          </p:cNvSpPr>
          <p:nvPr>
            <p:ph type="sldNum" sz="quarter" idx="12"/>
          </p:nvPr>
        </p:nvSpPr>
        <p:spPr/>
        <p:txBody>
          <a:bodyPr/>
          <a:lstStyle/>
          <a:p>
            <a:fld id="{91C57F98-80B5-4566-9BB7-668220B538A5}" type="slidenum">
              <a:rPr lang="cs-CZ" smtClean="0"/>
              <a:t>‹#›</a:t>
            </a:fld>
            <a:endParaRPr lang="cs-CZ"/>
          </a:p>
        </p:txBody>
      </p:sp>
    </p:spTree>
    <p:extLst>
      <p:ext uri="{BB962C8B-B14F-4D97-AF65-F5344CB8AC3E}">
        <p14:creationId xmlns:p14="http://schemas.microsoft.com/office/powerpoint/2010/main" val="3590365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62259958-827C-946D-DF6A-108E67A7232F}"/>
              </a:ext>
            </a:extLst>
          </p:cNvPr>
          <p:cNvSpPr>
            <a:spLocks noGrp="1"/>
          </p:cNvSpPr>
          <p:nvPr>
            <p:ph type="dt" sz="half" idx="10"/>
          </p:nvPr>
        </p:nvSpPr>
        <p:spPr/>
        <p:txBody>
          <a:bodyPr/>
          <a:lstStyle/>
          <a:p>
            <a:fld id="{16345734-1122-415C-80A2-CB7D62399CC7}" type="datetimeFigureOut">
              <a:rPr lang="cs-CZ" smtClean="0"/>
              <a:t>11.02.2026</a:t>
            </a:fld>
            <a:endParaRPr lang="cs-CZ"/>
          </a:p>
        </p:txBody>
      </p:sp>
      <p:sp>
        <p:nvSpPr>
          <p:cNvPr id="3" name="Zástupný symbol pro zápatí 2">
            <a:extLst>
              <a:ext uri="{FF2B5EF4-FFF2-40B4-BE49-F238E27FC236}">
                <a16:creationId xmlns:a16="http://schemas.microsoft.com/office/drawing/2014/main" id="{6927243A-4375-DD7D-7899-47A0EAC9F13F}"/>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51195F3E-F150-ED2C-1F3E-EC55020C0779}"/>
              </a:ext>
            </a:extLst>
          </p:cNvPr>
          <p:cNvSpPr>
            <a:spLocks noGrp="1"/>
          </p:cNvSpPr>
          <p:nvPr>
            <p:ph type="sldNum" sz="quarter" idx="12"/>
          </p:nvPr>
        </p:nvSpPr>
        <p:spPr/>
        <p:txBody>
          <a:bodyPr/>
          <a:lstStyle/>
          <a:p>
            <a:fld id="{91C57F98-80B5-4566-9BB7-668220B538A5}" type="slidenum">
              <a:rPr lang="cs-CZ" smtClean="0"/>
              <a:t>‹#›</a:t>
            </a:fld>
            <a:endParaRPr lang="cs-CZ"/>
          </a:p>
        </p:txBody>
      </p:sp>
    </p:spTree>
    <p:extLst>
      <p:ext uri="{BB962C8B-B14F-4D97-AF65-F5344CB8AC3E}">
        <p14:creationId xmlns:p14="http://schemas.microsoft.com/office/powerpoint/2010/main" val="218187160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F2B194-3226-5596-4C5B-3418D6A1EB13}"/>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D3961FA1-4EF0-8C00-1301-0303BFADD3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B3E4D571-68BE-7894-C660-90D280D6A4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CB917E3D-4900-5CA9-DE3F-360D1FD7ECBD}"/>
              </a:ext>
            </a:extLst>
          </p:cNvPr>
          <p:cNvSpPr>
            <a:spLocks noGrp="1"/>
          </p:cNvSpPr>
          <p:nvPr>
            <p:ph type="dt" sz="half" idx="10"/>
          </p:nvPr>
        </p:nvSpPr>
        <p:spPr/>
        <p:txBody>
          <a:bodyPr/>
          <a:lstStyle/>
          <a:p>
            <a:fld id="{16345734-1122-415C-80A2-CB7D62399CC7}" type="datetimeFigureOut">
              <a:rPr lang="cs-CZ" smtClean="0"/>
              <a:t>11.02.2026</a:t>
            </a:fld>
            <a:endParaRPr lang="cs-CZ"/>
          </a:p>
        </p:txBody>
      </p:sp>
      <p:sp>
        <p:nvSpPr>
          <p:cNvPr id="6" name="Zástupný symbol pro zápatí 5">
            <a:extLst>
              <a:ext uri="{FF2B5EF4-FFF2-40B4-BE49-F238E27FC236}">
                <a16:creationId xmlns:a16="http://schemas.microsoft.com/office/drawing/2014/main" id="{38BBB5ED-0BFB-A884-B330-FD5D23F41843}"/>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E39BAD6B-A962-2692-5168-5AAE2A89CD81}"/>
              </a:ext>
            </a:extLst>
          </p:cNvPr>
          <p:cNvSpPr>
            <a:spLocks noGrp="1"/>
          </p:cNvSpPr>
          <p:nvPr>
            <p:ph type="sldNum" sz="quarter" idx="12"/>
          </p:nvPr>
        </p:nvSpPr>
        <p:spPr/>
        <p:txBody>
          <a:bodyPr/>
          <a:lstStyle/>
          <a:p>
            <a:fld id="{91C57F98-80B5-4566-9BB7-668220B538A5}" type="slidenum">
              <a:rPr lang="cs-CZ" smtClean="0"/>
              <a:t>‹#›</a:t>
            </a:fld>
            <a:endParaRPr lang="cs-CZ"/>
          </a:p>
        </p:txBody>
      </p:sp>
    </p:spTree>
    <p:extLst>
      <p:ext uri="{BB962C8B-B14F-4D97-AF65-F5344CB8AC3E}">
        <p14:creationId xmlns:p14="http://schemas.microsoft.com/office/powerpoint/2010/main" val="4569846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A85BDE6-A7EF-8B83-E168-5630DE31761D}"/>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691B2769-36BA-4D3E-31E9-B999E25D8F22}"/>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5F0814E-A18D-3F53-8AEA-D379A219738A}"/>
              </a:ext>
            </a:extLst>
          </p:cNvPr>
          <p:cNvSpPr>
            <a:spLocks noGrp="1"/>
          </p:cNvSpPr>
          <p:nvPr>
            <p:ph type="dt" sz="half" idx="10"/>
          </p:nvPr>
        </p:nvSpPr>
        <p:spPr/>
        <p:txBody>
          <a:bodyPr/>
          <a:lstStyle/>
          <a:p>
            <a:fld id="{16345734-1122-415C-80A2-CB7D62399CC7}" type="datetimeFigureOut">
              <a:rPr lang="cs-CZ" smtClean="0"/>
              <a:t>11.02.2026</a:t>
            </a:fld>
            <a:endParaRPr lang="cs-CZ"/>
          </a:p>
        </p:txBody>
      </p:sp>
      <p:sp>
        <p:nvSpPr>
          <p:cNvPr id="5" name="Zástupný symbol pro zápatí 4">
            <a:extLst>
              <a:ext uri="{FF2B5EF4-FFF2-40B4-BE49-F238E27FC236}">
                <a16:creationId xmlns:a16="http://schemas.microsoft.com/office/drawing/2014/main" id="{68B5BEB1-2E39-6CF8-BA70-E557DAB08C3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38BF3BFF-29F7-9497-0E8F-A26D0BAADDCA}"/>
              </a:ext>
            </a:extLst>
          </p:cNvPr>
          <p:cNvSpPr>
            <a:spLocks noGrp="1"/>
          </p:cNvSpPr>
          <p:nvPr>
            <p:ph type="sldNum" sz="quarter" idx="12"/>
          </p:nvPr>
        </p:nvSpPr>
        <p:spPr/>
        <p:txBody>
          <a:bodyPr/>
          <a:lstStyle/>
          <a:p>
            <a:fld id="{91C57F98-80B5-4566-9BB7-668220B538A5}" type="slidenum">
              <a:rPr lang="cs-CZ" smtClean="0"/>
              <a:t>‹#›</a:t>
            </a:fld>
            <a:endParaRPr lang="cs-CZ"/>
          </a:p>
        </p:txBody>
      </p:sp>
    </p:spTree>
    <p:extLst>
      <p:ext uri="{BB962C8B-B14F-4D97-AF65-F5344CB8AC3E}">
        <p14:creationId xmlns:p14="http://schemas.microsoft.com/office/powerpoint/2010/main" val="31597175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CC34ECCB-E3D8-615C-BFB8-059FD020DDCD}"/>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B022CC30-A06F-FCEE-6090-259F3C18B3D0}"/>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FFA8745-226C-DDE9-9778-1D758F62DBD4}"/>
              </a:ext>
            </a:extLst>
          </p:cNvPr>
          <p:cNvSpPr>
            <a:spLocks noGrp="1"/>
          </p:cNvSpPr>
          <p:nvPr>
            <p:ph type="dt" sz="half" idx="10"/>
          </p:nvPr>
        </p:nvSpPr>
        <p:spPr/>
        <p:txBody>
          <a:bodyPr/>
          <a:lstStyle/>
          <a:p>
            <a:fld id="{16345734-1122-415C-80A2-CB7D62399CC7}" type="datetimeFigureOut">
              <a:rPr lang="cs-CZ" smtClean="0"/>
              <a:t>11.02.2026</a:t>
            </a:fld>
            <a:endParaRPr lang="cs-CZ"/>
          </a:p>
        </p:txBody>
      </p:sp>
      <p:sp>
        <p:nvSpPr>
          <p:cNvPr id="5" name="Zástupný symbol pro zápatí 4">
            <a:extLst>
              <a:ext uri="{FF2B5EF4-FFF2-40B4-BE49-F238E27FC236}">
                <a16:creationId xmlns:a16="http://schemas.microsoft.com/office/drawing/2014/main" id="{1833784F-9A1A-132A-2498-3E82586865A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570C281-141B-71E2-19B0-B387B1207119}"/>
              </a:ext>
            </a:extLst>
          </p:cNvPr>
          <p:cNvSpPr>
            <a:spLocks noGrp="1"/>
          </p:cNvSpPr>
          <p:nvPr>
            <p:ph type="sldNum" sz="quarter" idx="12"/>
          </p:nvPr>
        </p:nvSpPr>
        <p:spPr/>
        <p:txBody>
          <a:bodyPr/>
          <a:lstStyle/>
          <a:p>
            <a:fld id="{91C57F98-80B5-4566-9BB7-668220B538A5}" type="slidenum">
              <a:rPr lang="cs-CZ" smtClean="0"/>
              <a:t>‹#›</a:t>
            </a:fld>
            <a:endParaRPr lang="cs-CZ"/>
          </a:p>
        </p:txBody>
      </p:sp>
    </p:spTree>
    <p:extLst>
      <p:ext uri="{BB962C8B-B14F-4D97-AF65-F5344CB8AC3E}">
        <p14:creationId xmlns:p14="http://schemas.microsoft.com/office/powerpoint/2010/main" val="30987457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Analytics">
    <p:spTree>
      <p:nvGrpSpPr>
        <p:cNvPr id="1" name=""/>
        <p:cNvGrpSpPr/>
        <p:nvPr/>
      </p:nvGrpSpPr>
      <p:grpSpPr>
        <a:xfrm>
          <a:off x="0" y="0"/>
          <a:ext cx="0" cy="0"/>
          <a:chOff x="0" y="0"/>
          <a:chExt cx="0" cy="0"/>
        </a:xfrm>
      </p:grpSpPr>
      <p:sp>
        <p:nvSpPr>
          <p:cNvPr id="4" name="Nadpis 1"/>
          <p:cNvSpPr>
            <a:spLocks noGrp="1"/>
          </p:cNvSpPr>
          <p:nvPr>
            <p:ph type="title" hasCustomPrompt="1"/>
          </p:nvPr>
        </p:nvSpPr>
        <p:spPr>
          <a:xfrm>
            <a:off x="623392" y="116632"/>
            <a:ext cx="10945216" cy="432048"/>
          </a:xfrm>
          <a:prstGeom prst="rect">
            <a:avLst/>
          </a:prstGeom>
        </p:spPr>
        <p:txBody>
          <a:bodyPr anchor="t"/>
          <a:lstStyle>
            <a:lvl1pPr algn="l">
              <a:defRPr sz="2400" b="1">
                <a:solidFill>
                  <a:schemeClr val="accent2"/>
                </a:solidFill>
              </a:defRPr>
            </a:lvl1pPr>
          </a:lstStyle>
          <a:p>
            <a:r>
              <a:rPr lang="cs-CZ"/>
              <a:t>KLIKNUTÍM LZE UPRAVIT STYL.</a:t>
            </a:r>
          </a:p>
        </p:txBody>
      </p:sp>
    </p:spTree>
    <p:extLst>
      <p:ext uri="{BB962C8B-B14F-4D97-AF65-F5344CB8AC3E}">
        <p14:creationId xmlns:p14="http://schemas.microsoft.com/office/powerpoint/2010/main" val="314785189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7_Nadpis a obsah">
    <p:spTree>
      <p:nvGrpSpPr>
        <p:cNvPr id="1" name=""/>
        <p:cNvGrpSpPr/>
        <p:nvPr/>
      </p:nvGrpSpPr>
      <p:grpSpPr>
        <a:xfrm>
          <a:off x="0" y="0"/>
          <a:ext cx="0" cy="0"/>
          <a:chOff x="0" y="0"/>
          <a:chExt cx="0" cy="0"/>
        </a:xfrm>
      </p:grpSpPr>
      <p:sp>
        <p:nvSpPr>
          <p:cNvPr id="7" name="Volný tvar 17">
            <a:extLst>
              <a:ext uri="{FF2B5EF4-FFF2-40B4-BE49-F238E27FC236}">
                <a16:creationId xmlns:a16="http://schemas.microsoft.com/office/drawing/2014/main" id="{C6950E5D-066F-4F9D-8148-1C9FAED80D40}"/>
              </a:ext>
            </a:extLst>
          </p:cNvPr>
          <p:cNvSpPr/>
          <p:nvPr userDrawn="1"/>
        </p:nvSpPr>
        <p:spPr>
          <a:xfrm rot="10800000">
            <a:off x="-9428" y="5759777"/>
            <a:ext cx="1960776" cy="110764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D714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Volný tvar 19">
            <a:extLst>
              <a:ext uri="{FF2B5EF4-FFF2-40B4-BE49-F238E27FC236}">
                <a16:creationId xmlns:a16="http://schemas.microsoft.com/office/drawing/2014/main" id="{7E089960-77FA-4589-B1F3-D16FE0681675}"/>
              </a:ext>
            </a:extLst>
          </p:cNvPr>
          <p:cNvSpPr/>
          <p:nvPr userDrawn="1"/>
        </p:nvSpPr>
        <p:spPr>
          <a:xfrm>
            <a:off x="10158897" y="-9427"/>
            <a:ext cx="2051957" cy="130628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2E59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a:extLst>
              <a:ext uri="{FF2B5EF4-FFF2-40B4-BE49-F238E27FC236}">
                <a16:creationId xmlns:a16="http://schemas.microsoft.com/office/drawing/2014/main" id="{FC05729B-E1CF-45CD-8144-1D976BC649B4}"/>
              </a:ext>
            </a:extLst>
          </p:cNvPr>
          <p:cNvSpPr>
            <a:spLocks noGrp="1"/>
          </p:cNvSpPr>
          <p:nvPr>
            <p:ph type="title"/>
          </p:nvPr>
        </p:nvSpPr>
        <p:spPr>
          <a:xfrm>
            <a:off x="272591" y="160258"/>
            <a:ext cx="10515600" cy="538364"/>
          </a:xfrm>
        </p:spPr>
        <p:txBody>
          <a:bodyPr anchor="t">
            <a:normAutofit/>
          </a:bodyPr>
          <a:lstStyle>
            <a:lvl1pPr>
              <a:defRPr lang="cs-CZ" sz="2600" b="1" kern="1200" dirty="0" smtClean="0">
                <a:solidFill>
                  <a:srgbClr val="D71440"/>
                </a:solidFill>
                <a:latin typeface="+mn-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cs-CZ"/>
              <a:t>Kliknutím lze upravit styl.</a:t>
            </a:r>
          </a:p>
        </p:txBody>
      </p:sp>
    </p:spTree>
    <p:extLst>
      <p:ext uri="{BB962C8B-B14F-4D97-AF65-F5344CB8AC3E}">
        <p14:creationId xmlns:p14="http://schemas.microsoft.com/office/powerpoint/2010/main" val="29014612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4_Nadpis a obsah">
    <p:spTree>
      <p:nvGrpSpPr>
        <p:cNvPr id="1" name=""/>
        <p:cNvGrpSpPr/>
        <p:nvPr/>
      </p:nvGrpSpPr>
      <p:grpSpPr>
        <a:xfrm>
          <a:off x="0" y="0"/>
          <a:ext cx="0" cy="0"/>
          <a:chOff x="0" y="0"/>
          <a:chExt cx="0" cy="0"/>
        </a:xfrm>
      </p:grpSpPr>
      <p:sp>
        <p:nvSpPr>
          <p:cNvPr id="22" name="Volný tvar 17">
            <a:extLst>
              <a:ext uri="{FF2B5EF4-FFF2-40B4-BE49-F238E27FC236}">
                <a16:creationId xmlns:a16="http://schemas.microsoft.com/office/drawing/2014/main" id="{F9DF11D7-C1A0-46F5-B20A-EE3A4700E45D}"/>
              </a:ext>
            </a:extLst>
          </p:cNvPr>
          <p:cNvSpPr/>
          <p:nvPr userDrawn="1"/>
        </p:nvSpPr>
        <p:spPr>
          <a:xfrm rot="10800000">
            <a:off x="-9428" y="5759777"/>
            <a:ext cx="1960776" cy="110764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FFC12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Volný tvar 19">
            <a:extLst>
              <a:ext uri="{FF2B5EF4-FFF2-40B4-BE49-F238E27FC236}">
                <a16:creationId xmlns:a16="http://schemas.microsoft.com/office/drawing/2014/main" id="{DA5EF6B5-1015-4E5F-BC7C-2B0B40DC4C74}"/>
              </a:ext>
            </a:extLst>
          </p:cNvPr>
          <p:cNvSpPr/>
          <p:nvPr userDrawn="1"/>
        </p:nvSpPr>
        <p:spPr>
          <a:xfrm>
            <a:off x="10158897" y="-9427"/>
            <a:ext cx="2051957" cy="130628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2E59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173615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6_Nadpis a obsah">
    <p:spTree>
      <p:nvGrpSpPr>
        <p:cNvPr id="1" name=""/>
        <p:cNvGrpSpPr/>
        <p:nvPr/>
      </p:nvGrpSpPr>
      <p:grpSpPr>
        <a:xfrm>
          <a:off x="0" y="0"/>
          <a:ext cx="0" cy="0"/>
          <a:chOff x="0" y="0"/>
          <a:chExt cx="0" cy="0"/>
        </a:xfrm>
      </p:grpSpPr>
      <p:sp>
        <p:nvSpPr>
          <p:cNvPr id="7" name="Volný tvar 17">
            <a:extLst>
              <a:ext uri="{FF2B5EF4-FFF2-40B4-BE49-F238E27FC236}">
                <a16:creationId xmlns:a16="http://schemas.microsoft.com/office/drawing/2014/main" id="{C6950E5D-066F-4F9D-8148-1C9FAED80D40}"/>
              </a:ext>
            </a:extLst>
          </p:cNvPr>
          <p:cNvSpPr/>
          <p:nvPr userDrawn="1"/>
        </p:nvSpPr>
        <p:spPr>
          <a:xfrm rot="10800000">
            <a:off x="-9428" y="5759777"/>
            <a:ext cx="1960776" cy="110764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C10C1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Volný tvar 19">
            <a:extLst>
              <a:ext uri="{FF2B5EF4-FFF2-40B4-BE49-F238E27FC236}">
                <a16:creationId xmlns:a16="http://schemas.microsoft.com/office/drawing/2014/main" id="{7E089960-77FA-4589-B1F3-D16FE0681675}"/>
              </a:ext>
            </a:extLst>
          </p:cNvPr>
          <p:cNvSpPr/>
          <p:nvPr userDrawn="1"/>
        </p:nvSpPr>
        <p:spPr>
          <a:xfrm>
            <a:off x="10158897" y="-9427"/>
            <a:ext cx="2051957" cy="130628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232C7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a:extLst>
              <a:ext uri="{FF2B5EF4-FFF2-40B4-BE49-F238E27FC236}">
                <a16:creationId xmlns:a16="http://schemas.microsoft.com/office/drawing/2014/main" id="{FC05729B-E1CF-45CD-8144-1D976BC649B4}"/>
              </a:ext>
            </a:extLst>
          </p:cNvPr>
          <p:cNvSpPr>
            <a:spLocks noGrp="1"/>
          </p:cNvSpPr>
          <p:nvPr>
            <p:ph type="title"/>
          </p:nvPr>
        </p:nvSpPr>
        <p:spPr>
          <a:xfrm>
            <a:off x="272591" y="160257"/>
            <a:ext cx="11595358" cy="523137"/>
          </a:xfrm>
        </p:spPr>
        <p:txBody>
          <a:bodyPr anchor="t">
            <a:noAutofit/>
          </a:bodyPr>
          <a:lstStyle>
            <a:lvl1pPr>
              <a:defRPr lang="cs-CZ" sz="2800" b="1" kern="1200" dirty="0" smtClean="0">
                <a:solidFill>
                  <a:srgbClr val="C10C1D"/>
                </a:solidFill>
                <a:latin typeface="+mn-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cs-CZ"/>
              <a:t>Kliknutím lze upravit styl.</a:t>
            </a:r>
          </a:p>
        </p:txBody>
      </p:sp>
      <p:pic>
        <p:nvPicPr>
          <p:cNvPr id="3" name="Obrázek 2">
            <a:extLst>
              <a:ext uri="{FF2B5EF4-FFF2-40B4-BE49-F238E27FC236}">
                <a16:creationId xmlns:a16="http://schemas.microsoft.com/office/drawing/2014/main" id="{C15F3FEB-79F6-C894-1F7D-8ED80B7235F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484000" y="6372000"/>
            <a:ext cx="610086" cy="403272"/>
          </a:xfrm>
          <a:prstGeom prst="rect">
            <a:avLst/>
          </a:prstGeom>
        </p:spPr>
      </p:pic>
      <p:pic>
        <p:nvPicPr>
          <p:cNvPr id="4" name="Obrázek 3">
            <a:extLst>
              <a:ext uri="{FF2B5EF4-FFF2-40B4-BE49-F238E27FC236}">
                <a16:creationId xmlns:a16="http://schemas.microsoft.com/office/drawing/2014/main" id="{E5BF7376-8395-1A6B-411F-CFD2ABE65B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08000" y="6373256"/>
            <a:ext cx="447015" cy="431582"/>
          </a:xfrm>
          <a:prstGeom prst="rect">
            <a:avLst/>
          </a:prstGeom>
        </p:spPr>
      </p:pic>
    </p:spTree>
    <p:extLst>
      <p:ext uri="{BB962C8B-B14F-4D97-AF65-F5344CB8AC3E}">
        <p14:creationId xmlns:p14="http://schemas.microsoft.com/office/powerpoint/2010/main" val="302422014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9_Úvodní snímek">
    <p:spTree>
      <p:nvGrpSpPr>
        <p:cNvPr id="1" name=""/>
        <p:cNvGrpSpPr/>
        <p:nvPr/>
      </p:nvGrpSpPr>
      <p:grpSpPr>
        <a:xfrm>
          <a:off x="0" y="0"/>
          <a:ext cx="0" cy="0"/>
          <a:chOff x="0" y="0"/>
          <a:chExt cx="0" cy="0"/>
        </a:xfrm>
      </p:grpSpPr>
      <p:sp>
        <p:nvSpPr>
          <p:cNvPr id="73" name="Volný tvar 19">
            <a:extLst>
              <a:ext uri="{FF2B5EF4-FFF2-40B4-BE49-F238E27FC236}">
                <a16:creationId xmlns:a16="http://schemas.microsoft.com/office/drawing/2014/main" id="{33F7304C-8B0F-401C-BBB8-0F87B5779B2B}"/>
              </a:ext>
            </a:extLst>
          </p:cNvPr>
          <p:cNvSpPr/>
          <p:nvPr userDrawn="1"/>
        </p:nvSpPr>
        <p:spPr>
          <a:xfrm>
            <a:off x="10158897" y="-9427"/>
            <a:ext cx="2051957" cy="130628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2E59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54896070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7_Nadpis a obsah">
    <p:spTree>
      <p:nvGrpSpPr>
        <p:cNvPr id="1" name=""/>
        <p:cNvGrpSpPr/>
        <p:nvPr/>
      </p:nvGrpSpPr>
      <p:grpSpPr>
        <a:xfrm>
          <a:off x="0" y="0"/>
          <a:ext cx="0" cy="0"/>
          <a:chOff x="0" y="0"/>
          <a:chExt cx="0" cy="0"/>
        </a:xfrm>
      </p:grpSpPr>
      <p:sp>
        <p:nvSpPr>
          <p:cNvPr id="7" name="Volný tvar 17">
            <a:extLst>
              <a:ext uri="{FF2B5EF4-FFF2-40B4-BE49-F238E27FC236}">
                <a16:creationId xmlns:a16="http://schemas.microsoft.com/office/drawing/2014/main" id="{C6950E5D-066F-4F9D-8148-1C9FAED80D40}"/>
              </a:ext>
            </a:extLst>
          </p:cNvPr>
          <p:cNvSpPr/>
          <p:nvPr userDrawn="1"/>
        </p:nvSpPr>
        <p:spPr>
          <a:xfrm rot="10800000">
            <a:off x="-9428" y="5759777"/>
            <a:ext cx="1960776" cy="110764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D714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Volný tvar 19">
            <a:extLst>
              <a:ext uri="{FF2B5EF4-FFF2-40B4-BE49-F238E27FC236}">
                <a16:creationId xmlns:a16="http://schemas.microsoft.com/office/drawing/2014/main" id="{7E089960-77FA-4589-B1F3-D16FE0681675}"/>
              </a:ext>
            </a:extLst>
          </p:cNvPr>
          <p:cNvSpPr/>
          <p:nvPr userDrawn="1"/>
        </p:nvSpPr>
        <p:spPr>
          <a:xfrm>
            <a:off x="10158897" y="-9427"/>
            <a:ext cx="2051957" cy="130628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2E59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a:extLst>
              <a:ext uri="{FF2B5EF4-FFF2-40B4-BE49-F238E27FC236}">
                <a16:creationId xmlns:a16="http://schemas.microsoft.com/office/drawing/2014/main" id="{FC05729B-E1CF-45CD-8144-1D976BC649B4}"/>
              </a:ext>
            </a:extLst>
          </p:cNvPr>
          <p:cNvSpPr>
            <a:spLocks noGrp="1"/>
          </p:cNvSpPr>
          <p:nvPr>
            <p:ph type="title"/>
          </p:nvPr>
        </p:nvSpPr>
        <p:spPr>
          <a:xfrm>
            <a:off x="272591" y="160258"/>
            <a:ext cx="10515600" cy="538364"/>
          </a:xfrm>
        </p:spPr>
        <p:txBody>
          <a:bodyPr anchor="t">
            <a:normAutofit/>
          </a:bodyPr>
          <a:lstStyle>
            <a:lvl1pPr>
              <a:defRPr lang="cs-CZ" sz="2600" b="1" kern="1200" dirty="0" smtClean="0">
                <a:solidFill>
                  <a:srgbClr val="D71440"/>
                </a:solidFill>
                <a:latin typeface="+mn-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cs-CZ"/>
              <a:t>Kliknutím lze upravit styl.</a:t>
            </a:r>
          </a:p>
        </p:txBody>
      </p:sp>
      <p:pic>
        <p:nvPicPr>
          <p:cNvPr id="5" name="Logo Zdravi 2030" descr="Obsah obrázku objekt&#10;&#10;Popis byl vytvořen automaticky">
            <a:extLst>
              <a:ext uri="{FF2B5EF4-FFF2-40B4-BE49-F238E27FC236}">
                <a16:creationId xmlns:a16="http://schemas.microsoft.com/office/drawing/2014/main" id="{347605E1-604F-4661-8EEB-564973C25C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4751" y="6272815"/>
            <a:ext cx="778907" cy="303178"/>
          </a:xfrm>
          <a:prstGeom prst="rect">
            <a:avLst/>
          </a:prstGeom>
        </p:spPr>
      </p:pic>
      <p:pic>
        <p:nvPicPr>
          <p:cNvPr id="6" name="Logo MZ CR">
            <a:extLst>
              <a:ext uri="{FF2B5EF4-FFF2-40B4-BE49-F238E27FC236}">
                <a16:creationId xmlns:a16="http://schemas.microsoft.com/office/drawing/2014/main" id="{0A674D63-7E08-40FA-BBE8-52A456EE327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168609" y="6593923"/>
            <a:ext cx="2303581" cy="198318"/>
          </a:xfrm>
          <a:prstGeom prst="rect">
            <a:avLst/>
          </a:prstGeom>
        </p:spPr>
      </p:pic>
      <p:pic>
        <p:nvPicPr>
          <p:cNvPr id="9" name="Logo UZIS">
            <a:extLst>
              <a:ext uri="{FF2B5EF4-FFF2-40B4-BE49-F238E27FC236}">
                <a16:creationId xmlns:a16="http://schemas.microsoft.com/office/drawing/2014/main" id="{14527FAE-EF2D-4E64-BD3F-E8E8C7BCC2F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55505" y="6508808"/>
            <a:ext cx="503419" cy="330529"/>
          </a:xfrm>
          <a:prstGeom prst="rect">
            <a:avLst/>
          </a:prstGeom>
        </p:spPr>
      </p:pic>
      <p:cxnSp>
        <p:nvCxnSpPr>
          <p:cNvPr id="4" name="Přímá spojnice 3"/>
          <p:cNvCxnSpPr/>
          <p:nvPr userDrawn="1"/>
        </p:nvCxnSpPr>
        <p:spPr>
          <a:xfrm>
            <a:off x="1326763" y="6460191"/>
            <a:ext cx="10332000" cy="796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58227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6_Nadpis a obsah">
    <p:spTree>
      <p:nvGrpSpPr>
        <p:cNvPr id="1" name=""/>
        <p:cNvGrpSpPr/>
        <p:nvPr/>
      </p:nvGrpSpPr>
      <p:grpSpPr>
        <a:xfrm>
          <a:off x="0" y="0"/>
          <a:ext cx="0" cy="0"/>
          <a:chOff x="0" y="0"/>
          <a:chExt cx="0" cy="0"/>
        </a:xfrm>
      </p:grpSpPr>
      <p:sp>
        <p:nvSpPr>
          <p:cNvPr id="7" name="Volný tvar 17">
            <a:extLst>
              <a:ext uri="{FF2B5EF4-FFF2-40B4-BE49-F238E27FC236}">
                <a16:creationId xmlns:a16="http://schemas.microsoft.com/office/drawing/2014/main" id="{C6950E5D-066F-4F9D-8148-1C9FAED80D40}"/>
              </a:ext>
            </a:extLst>
          </p:cNvPr>
          <p:cNvSpPr/>
          <p:nvPr userDrawn="1"/>
        </p:nvSpPr>
        <p:spPr>
          <a:xfrm rot="10800000">
            <a:off x="-9428" y="5759777"/>
            <a:ext cx="1960776" cy="110764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D714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Volný tvar 19">
            <a:extLst>
              <a:ext uri="{FF2B5EF4-FFF2-40B4-BE49-F238E27FC236}">
                <a16:creationId xmlns:a16="http://schemas.microsoft.com/office/drawing/2014/main" id="{7E089960-77FA-4589-B1F3-D16FE0681675}"/>
              </a:ext>
            </a:extLst>
          </p:cNvPr>
          <p:cNvSpPr/>
          <p:nvPr userDrawn="1"/>
        </p:nvSpPr>
        <p:spPr>
          <a:xfrm>
            <a:off x="10158897" y="-9427"/>
            <a:ext cx="2051957" cy="130628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2E59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a:extLst>
              <a:ext uri="{FF2B5EF4-FFF2-40B4-BE49-F238E27FC236}">
                <a16:creationId xmlns:a16="http://schemas.microsoft.com/office/drawing/2014/main" id="{FC05729B-E1CF-45CD-8144-1D976BC649B4}"/>
              </a:ext>
            </a:extLst>
          </p:cNvPr>
          <p:cNvSpPr>
            <a:spLocks noGrp="1"/>
          </p:cNvSpPr>
          <p:nvPr>
            <p:ph type="title"/>
          </p:nvPr>
        </p:nvSpPr>
        <p:spPr>
          <a:xfrm>
            <a:off x="272591" y="160257"/>
            <a:ext cx="10515600" cy="631595"/>
          </a:xfrm>
        </p:spPr>
        <p:txBody>
          <a:bodyPr anchor="t">
            <a:normAutofit/>
          </a:bodyPr>
          <a:lstStyle>
            <a:lvl1pPr>
              <a:defRPr lang="cs-CZ" sz="3200" b="1" kern="1200" dirty="0" smtClean="0">
                <a:solidFill>
                  <a:srgbClr val="D71440"/>
                </a:solidFill>
                <a:latin typeface="+mn-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cs-CZ"/>
              <a:t>Kliknutím lze upravit styl.</a:t>
            </a:r>
          </a:p>
        </p:txBody>
      </p:sp>
    </p:spTree>
    <p:extLst>
      <p:ext uri="{BB962C8B-B14F-4D97-AF65-F5344CB8AC3E}">
        <p14:creationId xmlns:p14="http://schemas.microsoft.com/office/powerpoint/2010/main" val="4225168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9BEF15-290F-E6D6-D539-02F9DB890367}"/>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BC850267-5B31-8C78-79E7-B4C36ACA6F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DA0B0ACF-6243-2123-DD90-316C9AF0DF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37FAB9A9-DF7E-2E80-2684-7B1F77A77EF9}"/>
              </a:ext>
            </a:extLst>
          </p:cNvPr>
          <p:cNvSpPr>
            <a:spLocks noGrp="1"/>
          </p:cNvSpPr>
          <p:nvPr>
            <p:ph type="dt" sz="half" idx="10"/>
          </p:nvPr>
        </p:nvSpPr>
        <p:spPr/>
        <p:txBody>
          <a:bodyPr/>
          <a:lstStyle/>
          <a:p>
            <a:fld id="{16345734-1122-415C-80A2-CB7D62399CC7}" type="datetimeFigureOut">
              <a:rPr lang="cs-CZ" smtClean="0"/>
              <a:t>11.02.2026</a:t>
            </a:fld>
            <a:endParaRPr lang="cs-CZ"/>
          </a:p>
        </p:txBody>
      </p:sp>
      <p:sp>
        <p:nvSpPr>
          <p:cNvPr id="6" name="Zástupný symbol pro zápatí 5">
            <a:extLst>
              <a:ext uri="{FF2B5EF4-FFF2-40B4-BE49-F238E27FC236}">
                <a16:creationId xmlns:a16="http://schemas.microsoft.com/office/drawing/2014/main" id="{18649E5C-5B2A-485C-FF15-FA3AA5F79063}"/>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1189AB6B-4762-D390-BCBC-A91BE7488980}"/>
              </a:ext>
            </a:extLst>
          </p:cNvPr>
          <p:cNvSpPr>
            <a:spLocks noGrp="1"/>
          </p:cNvSpPr>
          <p:nvPr>
            <p:ph type="sldNum" sz="quarter" idx="12"/>
          </p:nvPr>
        </p:nvSpPr>
        <p:spPr/>
        <p:txBody>
          <a:bodyPr/>
          <a:lstStyle/>
          <a:p>
            <a:fld id="{91C57F98-80B5-4566-9BB7-668220B538A5}" type="slidenum">
              <a:rPr lang="cs-CZ" smtClean="0"/>
              <a:t>‹#›</a:t>
            </a:fld>
            <a:endParaRPr lang="cs-CZ"/>
          </a:p>
        </p:txBody>
      </p:sp>
    </p:spTree>
    <p:extLst>
      <p:ext uri="{BB962C8B-B14F-4D97-AF65-F5344CB8AC3E}">
        <p14:creationId xmlns:p14="http://schemas.microsoft.com/office/powerpoint/2010/main" val="361086044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Nadpis a obsah">
    <p:spTree>
      <p:nvGrpSpPr>
        <p:cNvPr id="1" name=""/>
        <p:cNvGrpSpPr/>
        <p:nvPr/>
      </p:nvGrpSpPr>
      <p:grpSpPr>
        <a:xfrm>
          <a:off x="0" y="0"/>
          <a:ext cx="0" cy="0"/>
          <a:chOff x="0" y="0"/>
          <a:chExt cx="0" cy="0"/>
        </a:xfrm>
      </p:grpSpPr>
      <p:sp>
        <p:nvSpPr>
          <p:cNvPr id="7" name="Volný tvar 17">
            <a:extLst>
              <a:ext uri="{FF2B5EF4-FFF2-40B4-BE49-F238E27FC236}">
                <a16:creationId xmlns:a16="http://schemas.microsoft.com/office/drawing/2014/main" id="{C6950E5D-066F-4F9D-8148-1C9FAED80D40}"/>
              </a:ext>
            </a:extLst>
          </p:cNvPr>
          <p:cNvSpPr/>
          <p:nvPr userDrawn="1"/>
        </p:nvSpPr>
        <p:spPr>
          <a:xfrm rot="10800000">
            <a:off x="-9428" y="5759777"/>
            <a:ext cx="1960776" cy="110764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D714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Volný tvar 19">
            <a:extLst>
              <a:ext uri="{FF2B5EF4-FFF2-40B4-BE49-F238E27FC236}">
                <a16:creationId xmlns:a16="http://schemas.microsoft.com/office/drawing/2014/main" id="{7E089960-77FA-4589-B1F3-D16FE0681675}"/>
              </a:ext>
            </a:extLst>
          </p:cNvPr>
          <p:cNvSpPr/>
          <p:nvPr userDrawn="1"/>
        </p:nvSpPr>
        <p:spPr>
          <a:xfrm>
            <a:off x="10158897" y="-9427"/>
            <a:ext cx="2051957" cy="130628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2E59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a:extLst>
              <a:ext uri="{FF2B5EF4-FFF2-40B4-BE49-F238E27FC236}">
                <a16:creationId xmlns:a16="http://schemas.microsoft.com/office/drawing/2014/main" id="{FC05729B-E1CF-45CD-8144-1D976BC649B4}"/>
              </a:ext>
            </a:extLst>
          </p:cNvPr>
          <p:cNvSpPr>
            <a:spLocks noGrp="1"/>
          </p:cNvSpPr>
          <p:nvPr>
            <p:ph type="title"/>
          </p:nvPr>
        </p:nvSpPr>
        <p:spPr>
          <a:xfrm>
            <a:off x="272591" y="160258"/>
            <a:ext cx="10515600" cy="538364"/>
          </a:xfrm>
        </p:spPr>
        <p:txBody>
          <a:bodyPr anchor="t">
            <a:noAutofit/>
          </a:bodyPr>
          <a:lstStyle>
            <a:lvl1pPr>
              <a:defRPr lang="cs-CZ" sz="2600" b="1" kern="1200" dirty="0" smtClean="0">
                <a:solidFill>
                  <a:srgbClr val="D71440"/>
                </a:solidFill>
                <a:latin typeface="+mn-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cs-CZ" dirty="0"/>
              <a:t>Kliknutím lze upravit styl.</a:t>
            </a:r>
          </a:p>
        </p:txBody>
      </p:sp>
    </p:spTree>
    <p:extLst>
      <p:ext uri="{BB962C8B-B14F-4D97-AF65-F5344CB8AC3E}">
        <p14:creationId xmlns:p14="http://schemas.microsoft.com/office/powerpoint/2010/main" val="284566716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4_Nadpis a obsah">
    <p:spTree>
      <p:nvGrpSpPr>
        <p:cNvPr id="1" name=""/>
        <p:cNvGrpSpPr/>
        <p:nvPr/>
      </p:nvGrpSpPr>
      <p:grpSpPr>
        <a:xfrm>
          <a:off x="0" y="0"/>
          <a:ext cx="0" cy="0"/>
          <a:chOff x="0" y="0"/>
          <a:chExt cx="0" cy="0"/>
        </a:xfrm>
      </p:grpSpPr>
      <p:sp>
        <p:nvSpPr>
          <p:cNvPr id="7" name="Volný tvar 17">
            <a:extLst>
              <a:ext uri="{FF2B5EF4-FFF2-40B4-BE49-F238E27FC236}">
                <a16:creationId xmlns:a16="http://schemas.microsoft.com/office/drawing/2014/main" id="{C6950E5D-066F-4F9D-8148-1C9FAED80D40}"/>
              </a:ext>
            </a:extLst>
          </p:cNvPr>
          <p:cNvSpPr/>
          <p:nvPr userDrawn="1"/>
        </p:nvSpPr>
        <p:spPr>
          <a:xfrm rot="10800000">
            <a:off x="-9428" y="5759777"/>
            <a:ext cx="1960776" cy="110764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D714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Volný tvar 19">
            <a:extLst>
              <a:ext uri="{FF2B5EF4-FFF2-40B4-BE49-F238E27FC236}">
                <a16:creationId xmlns:a16="http://schemas.microsoft.com/office/drawing/2014/main" id="{7E089960-77FA-4589-B1F3-D16FE0681675}"/>
              </a:ext>
            </a:extLst>
          </p:cNvPr>
          <p:cNvSpPr/>
          <p:nvPr userDrawn="1"/>
        </p:nvSpPr>
        <p:spPr>
          <a:xfrm>
            <a:off x="10158897" y="-9427"/>
            <a:ext cx="2051957" cy="130628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2E59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a:extLst>
              <a:ext uri="{FF2B5EF4-FFF2-40B4-BE49-F238E27FC236}">
                <a16:creationId xmlns:a16="http://schemas.microsoft.com/office/drawing/2014/main" id="{FC05729B-E1CF-45CD-8144-1D976BC649B4}"/>
              </a:ext>
            </a:extLst>
          </p:cNvPr>
          <p:cNvSpPr>
            <a:spLocks noGrp="1"/>
          </p:cNvSpPr>
          <p:nvPr>
            <p:ph type="title"/>
          </p:nvPr>
        </p:nvSpPr>
        <p:spPr>
          <a:xfrm>
            <a:off x="272591" y="160258"/>
            <a:ext cx="10515600" cy="538364"/>
          </a:xfrm>
        </p:spPr>
        <p:txBody>
          <a:bodyPr anchor="t">
            <a:noAutofit/>
          </a:bodyPr>
          <a:lstStyle>
            <a:lvl1pPr>
              <a:defRPr lang="cs-CZ" sz="2600" b="1" kern="1200" dirty="0" smtClean="0">
                <a:solidFill>
                  <a:srgbClr val="D71440"/>
                </a:solidFill>
                <a:latin typeface="+mn-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cs-CZ" dirty="0"/>
              <a:t>Kliknutím lze upravit styl.</a:t>
            </a:r>
          </a:p>
        </p:txBody>
      </p:sp>
    </p:spTree>
    <p:extLst>
      <p:ext uri="{BB962C8B-B14F-4D97-AF65-F5344CB8AC3E}">
        <p14:creationId xmlns:p14="http://schemas.microsoft.com/office/powerpoint/2010/main" val="37679443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5_Nadpis a obsah">
    <p:spTree>
      <p:nvGrpSpPr>
        <p:cNvPr id="1" name=""/>
        <p:cNvGrpSpPr/>
        <p:nvPr/>
      </p:nvGrpSpPr>
      <p:grpSpPr>
        <a:xfrm>
          <a:off x="0" y="0"/>
          <a:ext cx="0" cy="0"/>
          <a:chOff x="0" y="0"/>
          <a:chExt cx="0" cy="0"/>
        </a:xfrm>
      </p:grpSpPr>
      <p:sp>
        <p:nvSpPr>
          <p:cNvPr id="7" name="Volný tvar 17">
            <a:extLst>
              <a:ext uri="{FF2B5EF4-FFF2-40B4-BE49-F238E27FC236}">
                <a16:creationId xmlns:a16="http://schemas.microsoft.com/office/drawing/2014/main" id="{C6950E5D-066F-4F9D-8148-1C9FAED80D40}"/>
              </a:ext>
            </a:extLst>
          </p:cNvPr>
          <p:cNvSpPr/>
          <p:nvPr userDrawn="1"/>
        </p:nvSpPr>
        <p:spPr>
          <a:xfrm rot="10800000">
            <a:off x="-9428" y="5759777"/>
            <a:ext cx="1960776" cy="110764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D714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4000"/>
          </a:p>
        </p:txBody>
      </p:sp>
      <p:sp>
        <p:nvSpPr>
          <p:cNvPr id="8" name="Volný tvar 19">
            <a:extLst>
              <a:ext uri="{FF2B5EF4-FFF2-40B4-BE49-F238E27FC236}">
                <a16:creationId xmlns:a16="http://schemas.microsoft.com/office/drawing/2014/main" id="{7E089960-77FA-4589-B1F3-D16FE0681675}"/>
              </a:ext>
            </a:extLst>
          </p:cNvPr>
          <p:cNvSpPr/>
          <p:nvPr userDrawn="1"/>
        </p:nvSpPr>
        <p:spPr>
          <a:xfrm>
            <a:off x="10158898" y="-9427"/>
            <a:ext cx="2051957" cy="130628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2E59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4000"/>
          </a:p>
        </p:txBody>
      </p:sp>
      <p:sp>
        <p:nvSpPr>
          <p:cNvPr id="2" name="Nadpis">
            <a:extLst>
              <a:ext uri="{FF2B5EF4-FFF2-40B4-BE49-F238E27FC236}">
                <a16:creationId xmlns:a16="http://schemas.microsoft.com/office/drawing/2014/main" id="{FC05729B-E1CF-45CD-8144-1D976BC649B4}"/>
              </a:ext>
            </a:extLst>
          </p:cNvPr>
          <p:cNvSpPr>
            <a:spLocks noGrp="1"/>
          </p:cNvSpPr>
          <p:nvPr>
            <p:ph type="title"/>
          </p:nvPr>
        </p:nvSpPr>
        <p:spPr>
          <a:xfrm>
            <a:off x="272591" y="160258"/>
            <a:ext cx="10515600" cy="538364"/>
          </a:xfrm>
        </p:spPr>
        <p:txBody>
          <a:bodyPr anchor="t">
            <a:normAutofit/>
          </a:bodyPr>
          <a:lstStyle>
            <a:lvl1pPr>
              <a:defRPr lang="cs-CZ" sz="2600" b="1" kern="1200" dirty="0" smtClean="0">
                <a:solidFill>
                  <a:srgbClr val="D71440"/>
                </a:solidFill>
                <a:latin typeface="+mn-lt"/>
                <a:ea typeface="+mn-ea"/>
                <a:cs typeface="+mn-cs"/>
              </a:defRPr>
            </a:lvl1pPr>
          </a:lstStyle>
          <a:p>
            <a:pPr marL="0" lvl="0" indent="0" algn="l" defTabSz="914399" rtl="0" eaLnBrk="1" latinLnBrk="0" hangingPunct="1">
              <a:lnSpc>
                <a:spcPct val="90000"/>
              </a:lnSpc>
              <a:spcBef>
                <a:spcPts val="1000"/>
              </a:spcBef>
              <a:buFont typeface="Arial" panose="020B0604020202020204" pitchFamily="34" charset="0"/>
              <a:buNone/>
            </a:pPr>
            <a:r>
              <a:rPr lang="cs-CZ" dirty="0"/>
              <a:t>Kliknutím lze upravit styl.</a:t>
            </a:r>
          </a:p>
        </p:txBody>
      </p:sp>
    </p:spTree>
    <p:extLst>
      <p:ext uri="{BB962C8B-B14F-4D97-AF65-F5344CB8AC3E}">
        <p14:creationId xmlns:p14="http://schemas.microsoft.com/office/powerpoint/2010/main" val="39076809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9_Nadpis a obsah">
    <p:spTree>
      <p:nvGrpSpPr>
        <p:cNvPr id="1" name=""/>
        <p:cNvGrpSpPr/>
        <p:nvPr/>
      </p:nvGrpSpPr>
      <p:grpSpPr>
        <a:xfrm>
          <a:off x="0" y="0"/>
          <a:ext cx="0" cy="0"/>
          <a:chOff x="0" y="0"/>
          <a:chExt cx="0" cy="0"/>
        </a:xfrm>
      </p:grpSpPr>
      <p:sp>
        <p:nvSpPr>
          <p:cNvPr id="7" name="Volný tvar 17">
            <a:extLst>
              <a:ext uri="{FF2B5EF4-FFF2-40B4-BE49-F238E27FC236}">
                <a16:creationId xmlns:a16="http://schemas.microsoft.com/office/drawing/2014/main" id="{C6950E5D-066F-4F9D-8148-1C9FAED80D40}"/>
              </a:ext>
            </a:extLst>
          </p:cNvPr>
          <p:cNvSpPr/>
          <p:nvPr userDrawn="1"/>
        </p:nvSpPr>
        <p:spPr>
          <a:xfrm rot="10800000">
            <a:off x="-9428" y="5759777"/>
            <a:ext cx="1960776" cy="110764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D714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Volný tvar 19">
            <a:extLst>
              <a:ext uri="{FF2B5EF4-FFF2-40B4-BE49-F238E27FC236}">
                <a16:creationId xmlns:a16="http://schemas.microsoft.com/office/drawing/2014/main" id="{7E089960-77FA-4589-B1F3-D16FE0681675}"/>
              </a:ext>
            </a:extLst>
          </p:cNvPr>
          <p:cNvSpPr/>
          <p:nvPr userDrawn="1"/>
        </p:nvSpPr>
        <p:spPr>
          <a:xfrm>
            <a:off x="10158897" y="-9427"/>
            <a:ext cx="2051957" cy="130628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2E59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a:extLst>
              <a:ext uri="{FF2B5EF4-FFF2-40B4-BE49-F238E27FC236}">
                <a16:creationId xmlns:a16="http://schemas.microsoft.com/office/drawing/2014/main" id="{FC05729B-E1CF-45CD-8144-1D976BC649B4}"/>
              </a:ext>
            </a:extLst>
          </p:cNvPr>
          <p:cNvSpPr>
            <a:spLocks noGrp="1"/>
          </p:cNvSpPr>
          <p:nvPr>
            <p:ph type="title"/>
          </p:nvPr>
        </p:nvSpPr>
        <p:spPr>
          <a:xfrm>
            <a:off x="272591" y="160257"/>
            <a:ext cx="10515600" cy="631595"/>
          </a:xfrm>
        </p:spPr>
        <p:txBody>
          <a:bodyPr anchor="t">
            <a:normAutofit/>
          </a:bodyPr>
          <a:lstStyle>
            <a:lvl1pPr>
              <a:defRPr lang="cs-CZ" sz="2800" b="1" kern="1200" dirty="0" smtClean="0">
                <a:solidFill>
                  <a:srgbClr val="D71440"/>
                </a:solidFill>
                <a:latin typeface="+mn-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cs-CZ" dirty="0"/>
              <a:t>Kliknutím lze upravit styl.</a:t>
            </a:r>
          </a:p>
        </p:txBody>
      </p:sp>
    </p:spTree>
    <p:extLst>
      <p:ext uri="{BB962C8B-B14F-4D97-AF65-F5344CB8AC3E}">
        <p14:creationId xmlns:p14="http://schemas.microsoft.com/office/powerpoint/2010/main" val="25405925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33_Nadpis a obsah">
    <p:spTree>
      <p:nvGrpSpPr>
        <p:cNvPr id="1" name=""/>
        <p:cNvGrpSpPr/>
        <p:nvPr/>
      </p:nvGrpSpPr>
      <p:grpSpPr>
        <a:xfrm>
          <a:off x="0" y="0"/>
          <a:ext cx="0" cy="0"/>
          <a:chOff x="0" y="0"/>
          <a:chExt cx="0" cy="0"/>
        </a:xfrm>
      </p:grpSpPr>
      <p:sp>
        <p:nvSpPr>
          <p:cNvPr id="7" name="Volný tvar 17">
            <a:extLst>
              <a:ext uri="{FF2B5EF4-FFF2-40B4-BE49-F238E27FC236}">
                <a16:creationId xmlns:a16="http://schemas.microsoft.com/office/drawing/2014/main" id="{C6950E5D-066F-4F9D-8148-1C9FAED80D40}"/>
              </a:ext>
            </a:extLst>
          </p:cNvPr>
          <p:cNvSpPr/>
          <p:nvPr userDrawn="1"/>
        </p:nvSpPr>
        <p:spPr>
          <a:xfrm rot="10800000">
            <a:off x="-9428" y="5759777"/>
            <a:ext cx="1960776" cy="110764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D714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Volný tvar 19">
            <a:extLst>
              <a:ext uri="{FF2B5EF4-FFF2-40B4-BE49-F238E27FC236}">
                <a16:creationId xmlns:a16="http://schemas.microsoft.com/office/drawing/2014/main" id="{7E089960-77FA-4589-B1F3-D16FE0681675}"/>
              </a:ext>
            </a:extLst>
          </p:cNvPr>
          <p:cNvSpPr/>
          <p:nvPr userDrawn="1"/>
        </p:nvSpPr>
        <p:spPr>
          <a:xfrm>
            <a:off x="10158897" y="-9427"/>
            <a:ext cx="2051957" cy="130628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2E59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Nadpis">
            <a:extLst>
              <a:ext uri="{FF2B5EF4-FFF2-40B4-BE49-F238E27FC236}">
                <a16:creationId xmlns:a16="http://schemas.microsoft.com/office/drawing/2014/main" id="{BA5F2F7F-A2E5-0E27-B3C6-639FAB2C90BD}"/>
              </a:ext>
            </a:extLst>
          </p:cNvPr>
          <p:cNvSpPr>
            <a:spLocks noGrp="1"/>
          </p:cNvSpPr>
          <p:nvPr>
            <p:ph type="title"/>
          </p:nvPr>
        </p:nvSpPr>
        <p:spPr>
          <a:xfrm>
            <a:off x="272591" y="160258"/>
            <a:ext cx="11386172" cy="538364"/>
          </a:xfrm>
        </p:spPr>
        <p:txBody>
          <a:bodyPr anchor="t">
            <a:noAutofit/>
          </a:bodyPr>
          <a:lstStyle>
            <a:lvl1pPr>
              <a:defRPr lang="cs-CZ" sz="2600" b="1" kern="1200" dirty="0" smtClean="0">
                <a:solidFill>
                  <a:srgbClr val="D71440"/>
                </a:solidFill>
                <a:latin typeface="Calibri" panose="020F0502020204030204" pitchFamily="34" charset="0"/>
                <a:ea typeface="+mn-ea"/>
                <a:cs typeface="Calibri" panose="020F050202020403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cs-CZ"/>
              <a:t>Kliknutím lze upravit styl.</a:t>
            </a:r>
          </a:p>
        </p:txBody>
      </p:sp>
    </p:spTree>
    <p:extLst>
      <p:ext uri="{BB962C8B-B14F-4D97-AF65-F5344CB8AC3E}">
        <p14:creationId xmlns:p14="http://schemas.microsoft.com/office/powerpoint/2010/main" val="340131622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2_Nadpis a obsah">
    <p:spTree>
      <p:nvGrpSpPr>
        <p:cNvPr id="1" name=""/>
        <p:cNvGrpSpPr/>
        <p:nvPr/>
      </p:nvGrpSpPr>
      <p:grpSpPr>
        <a:xfrm>
          <a:off x="0" y="0"/>
          <a:ext cx="0" cy="0"/>
          <a:chOff x="0" y="0"/>
          <a:chExt cx="0" cy="0"/>
        </a:xfrm>
      </p:grpSpPr>
      <p:sp>
        <p:nvSpPr>
          <p:cNvPr id="7" name="Volný tvar 17">
            <a:extLst>
              <a:ext uri="{FF2B5EF4-FFF2-40B4-BE49-F238E27FC236}">
                <a16:creationId xmlns:a16="http://schemas.microsoft.com/office/drawing/2014/main" id="{C6950E5D-066F-4F9D-8148-1C9FAED80D40}"/>
              </a:ext>
            </a:extLst>
          </p:cNvPr>
          <p:cNvSpPr/>
          <p:nvPr userDrawn="1"/>
        </p:nvSpPr>
        <p:spPr>
          <a:xfrm rot="10800000">
            <a:off x="-9428" y="5759777"/>
            <a:ext cx="1960776" cy="110764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D714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Volný tvar 19">
            <a:extLst>
              <a:ext uri="{FF2B5EF4-FFF2-40B4-BE49-F238E27FC236}">
                <a16:creationId xmlns:a16="http://schemas.microsoft.com/office/drawing/2014/main" id="{7E089960-77FA-4589-B1F3-D16FE0681675}"/>
              </a:ext>
            </a:extLst>
          </p:cNvPr>
          <p:cNvSpPr/>
          <p:nvPr userDrawn="1"/>
        </p:nvSpPr>
        <p:spPr>
          <a:xfrm>
            <a:off x="10158897" y="-9427"/>
            <a:ext cx="2051957" cy="130628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2E59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a:extLst>
              <a:ext uri="{FF2B5EF4-FFF2-40B4-BE49-F238E27FC236}">
                <a16:creationId xmlns:a16="http://schemas.microsoft.com/office/drawing/2014/main" id="{FC05729B-E1CF-45CD-8144-1D976BC649B4}"/>
              </a:ext>
            </a:extLst>
          </p:cNvPr>
          <p:cNvSpPr>
            <a:spLocks noGrp="1"/>
          </p:cNvSpPr>
          <p:nvPr>
            <p:ph type="title"/>
          </p:nvPr>
        </p:nvSpPr>
        <p:spPr>
          <a:xfrm>
            <a:off x="272591" y="160257"/>
            <a:ext cx="10515600" cy="631595"/>
          </a:xfrm>
        </p:spPr>
        <p:txBody>
          <a:bodyPr anchor="t">
            <a:normAutofit/>
          </a:bodyPr>
          <a:lstStyle>
            <a:lvl1pPr>
              <a:defRPr lang="cs-CZ" sz="3200" b="1" kern="1200" dirty="0" smtClean="0">
                <a:solidFill>
                  <a:srgbClr val="D71440"/>
                </a:solidFill>
                <a:latin typeface="+mn-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cs-CZ"/>
              <a:t>Kliknutím lze upravit styl.</a:t>
            </a:r>
          </a:p>
        </p:txBody>
      </p:sp>
      <p:pic>
        <p:nvPicPr>
          <p:cNvPr id="6" name="Logo Zdravi 2030" descr="Obsah obrázku objekt&#10;&#10;Popis byl vytvořen automaticky">
            <a:extLst>
              <a:ext uri="{FF2B5EF4-FFF2-40B4-BE49-F238E27FC236}">
                <a16:creationId xmlns:a16="http://schemas.microsoft.com/office/drawing/2014/main" id="{347605E1-604F-4661-8EEB-564973C25CB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4751" y="6272815"/>
            <a:ext cx="778907" cy="303178"/>
          </a:xfrm>
          <a:prstGeom prst="rect">
            <a:avLst/>
          </a:prstGeom>
        </p:spPr>
      </p:pic>
      <p:pic>
        <p:nvPicPr>
          <p:cNvPr id="9" name="Logo MZ CR">
            <a:extLst>
              <a:ext uri="{FF2B5EF4-FFF2-40B4-BE49-F238E27FC236}">
                <a16:creationId xmlns:a16="http://schemas.microsoft.com/office/drawing/2014/main" id="{0A674D63-7E08-40FA-BBE8-52A456EE32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168609" y="6593923"/>
            <a:ext cx="2303581" cy="198318"/>
          </a:xfrm>
          <a:prstGeom prst="rect">
            <a:avLst/>
          </a:prstGeom>
        </p:spPr>
      </p:pic>
      <p:pic>
        <p:nvPicPr>
          <p:cNvPr id="10" name="Logo UZIS">
            <a:extLst>
              <a:ext uri="{FF2B5EF4-FFF2-40B4-BE49-F238E27FC236}">
                <a16:creationId xmlns:a16="http://schemas.microsoft.com/office/drawing/2014/main" id="{14527FAE-EF2D-4E64-BD3F-E8E8C7BCC2FF}"/>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555505" y="6508808"/>
            <a:ext cx="503419" cy="330529"/>
          </a:xfrm>
          <a:prstGeom prst="rect">
            <a:avLst/>
          </a:prstGeom>
        </p:spPr>
      </p:pic>
      <p:cxnSp>
        <p:nvCxnSpPr>
          <p:cNvPr id="11" name="Přímá spojnice 3"/>
          <p:cNvCxnSpPr/>
          <p:nvPr userDrawn="1"/>
        </p:nvCxnSpPr>
        <p:spPr>
          <a:xfrm>
            <a:off x="1326763" y="6460191"/>
            <a:ext cx="10332000" cy="796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Obdélník 14">
            <a:extLst>
              <a:ext uri="{FF2B5EF4-FFF2-40B4-BE49-F238E27FC236}">
                <a16:creationId xmlns:a16="http://schemas.microsoft.com/office/drawing/2014/main" id="{FD1682E8-3043-4BDF-8936-9730689EF090}"/>
              </a:ext>
            </a:extLst>
          </p:cNvPr>
          <p:cNvSpPr/>
          <p:nvPr userDrawn="1"/>
        </p:nvSpPr>
        <p:spPr>
          <a:xfrm>
            <a:off x="1535268" y="6539370"/>
            <a:ext cx="7505773" cy="276999"/>
          </a:xfrm>
          <a:prstGeom prst="rect">
            <a:avLst/>
          </a:prstGeom>
        </p:spPr>
        <p:txBody>
          <a:bodyPr wrap="square">
            <a:spAutoFit/>
          </a:bodyPr>
          <a:lstStyle/>
          <a:p>
            <a:pPr algn="ctr"/>
            <a:r>
              <a:rPr lang="cs-CZ" sz="1200" b="1" i="0">
                <a:solidFill>
                  <a:schemeClr val="accent5">
                    <a:lumMod val="50000"/>
                  </a:schemeClr>
                </a:solidFill>
              </a:rPr>
              <a:t>Národní onkologický plán České republiky: epidemiologie nádorů</a:t>
            </a:r>
            <a:endParaRPr lang="en-US" sz="1200" b="1" i="0">
              <a:solidFill>
                <a:schemeClr val="accent5">
                  <a:lumMod val="50000"/>
                </a:schemeClr>
              </a:solidFill>
            </a:endParaRPr>
          </a:p>
        </p:txBody>
      </p:sp>
    </p:spTree>
    <p:extLst>
      <p:ext uri="{BB962C8B-B14F-4D97-AF65-F5344CB8AC3E}">
        <p14:creationId xmlns:p14="http://schemas.microsoft.com/office/powerpoint/2010/main" val="31094225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3_Nadpis a obsah">
    <p:spTree>
      <p:nvGrpSpPr>
        <p:cNvPr id="1" name=""/>
        <p:cNvGrpSpPr/>
        <p:nvPr/>
      </p:nvGrpSpPr>
      <p:grpSpPr>
        <a:xfrm>
          <a:off x="0" y="0"/>
          <a:ext cx="0" cy="0"/>
          <a:chOff x="0" y="0"/>
          <a:chExt cx="0" cy="0"/>
        </a:xfrm>
      </p:grpSpPr>
      <p:sp>
        <p:nvSpPr>
          <p:cNvPr id="22" name="Volný tvar 17">
            <a:extLst>
              <a:ext uri="{FF2B5EF4-FFF2-40B4-BE49-F238E27FC236}">
                <a16:creationId xmlns:a16="http://schemas.microsoft.com/office/drawing/2014/main" id="{F9DF11D7-C1A0-46F5-B20A-EE3A4700E45D}"/>
              </a:ext>
            </a:extLst>
          </p:cNvPr>
          <p:cNvSpPr/>
          <p:nvPr userDrawn="1"/>
        </p:nvSpPr>
        <p:spPr>
          <a:xfrm rot="10800000">
            <a:off x="-9428" y="5759777"/>
            <a:ext cx="1960776" cy="110764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FFC12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4" name="Volný tvar 19">
            <a:extLst>
              <a:ext uri="{FF2B5EF4-FFF2-40B4-BE49-F238E27FC236}">
                <a16:creationId xmlns:a16="http://schemas.microsoft.com/office/drawing/2014/main" id="{DA5EF6B5-1015-4E5F-BC7C-2B0B40DC4C74}"/>
              </a:ext>
            </a:extLst>
          </p:cNvPr>
          <p:cNvSpPr/>
          <p:nvPr userDrawn="1"/>
        </p:nvSpPr>
        <p:spPr>
          <a:xfrm>
            <a:off x="10158897" y="-9427"/>
            <a:ext cx="2051957" cy="130628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2E59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4518074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0AD9E5-E08C-4CAB-A5F9-F9481151CD94}"/>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5617BB3E-FF8D-442E-97B6-8067255EF1F7}"/>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ECF4D5E-1183-45AB-8E9C-7FD2874A3998}"/>
              </a:ext>
            </a:extLst>
          </p:cNvPr>
          <p:cNvSpPr>
            <a:spLocks noGrp="1"/>
          </p:cNvSpPr>
          <p:nvPr>
            <p:ph type="dt" sz="half" idx="10"/>
          </p:nvPr>
        </p:nvSpPr>
        <p:spPr>
          <a:xfrm>
            <a:off x="838200" y="6356350"/>
            <a:ext cx="2743200" cy="365125"/>
          </a:xfrm>
          <a:prstGeom prst="rect">
            <a:avLst/>
          </a:prstGeom>
        </p:spPr>
        <p:txBody>
          <a:bodyPr/>
          <a:lstStyle/>
          <a:p>
            <a:fld id="{DFBAE8BB-28AF-4AE2-8287-52FCCAC1ADF8}" type="datetimeFigureOut">
              <a:rPr lang="cs-CZ" smtClean="0"/>
              <a:t>11.02.2026</a:t>
            </a:fld>
            <a:endParaRPr lang="cs-CZ"/>
          </a:p>
        </p:txBody>
      </p:sp>
      <p:sp>
        <p:nvSpPr>
          <p:cNvPr id="5" name="Zástupný symbol pro zápatí 4">
            <a:extLst>
              <a:ext uri="{FF2B5EF4-FFF2-40B4-BE49-F238E27FC236}">
                <a16:creationId xmlns:a16="http://schemas.microsoft.com/office/drawing/2014/main" id="{09D4DE49-771C-490A-BDED-84F1971DCBE9}"/>
              </a:ext>
            </a:extLst>
          </p:cNvPr>
          <p:cNvSpPr>
            <a:spLocks noGrp="1"/>
          </p:cNvSpPr>
          <p:nvPr>
            <p:ph type="ftr" sz="quarter" idx="11"/>
          </p:nvPr>
        </p:nvSpPr>
        <p:spPr>
          <a:xfrm>
            <a:off x="4038600" y="6356350"/>
            <a:ext cx="4114800" cy="365125"/>
          </a:xfrm>
          <a:prstGeom prst="rect">
            <a:avLst/>
          </a:prstGeom>
        </p:spPr>
        <p:txBody>
          <a:bodyPr/>
          <a:lstStyle/>
          <a:p>
            <a:endParaRPr lang="cs-CZ"/>
          </a:p>
        </p:txBody>
      </p:sp>
      <p:sp>
        <p:nvSpPr>
          <p:cNvPr id="6" name="Zástupný symbol pro číslo snímku 5">
            <a:extLst>
              <a:ext uri="{FF2B5EF4-FFF2-40B4-BE49-F238E27FC236}">
                <a16:creationId xmlns:a16="http://schemas.microsoft.com/office/drawing/2014/main" id="{E88DB9D8-26C2-425E-87CD-0EE8FFEE7B77}"/>
              </a:ext>
            </a:extLst>
          </p:cNvPr>
          <p:cNvSpPr>
            <a:spLocks noGrp="1"/>
          </p:cNvSpPr>
          <p:nvPr>
            <p:ph type="sldNum" sz="quarter" idx="12"/>
          </p:nvPr>
        </p:nvSpPr>
        <p:spPr>
          <a:xfrm>
            <a:off x="8610600" y="6356350"/>
            <a:ext cx="2743200" cy="365125"/>
          </a:xfrm>
          <a:prstGeom prst="rect">
            <a:avLst/>
          </a:prstGeom>
        </p:spPr>
        <p:txBody>
          <a:bodyPr/>
          <a:lstStyle/>
          <a:p>
            <a:fld id="{A20E3E1E-8F17-4E77-8CB8-5F4C7FAD9A57}" type="slidenum">
              <a:rPr lang="cs-CZ" smtClean="0"/>
              <a:t>‹#›</a:t>
            </a:fld>
            <a:endParaRPr lang="cs-CZ"/>
          </a:p>
        </p:txBody>
      </p:sp>
    </p:spTree>
    <p:extLst>
      <p:ext uri="{BB962C8B-B14F-4D97-AF65-F5344CB8AC3E}">
        <p14:creationId xmlns:p14="http://schemas.microsoft.com/office/powerpoint/2010/main" val="282013396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Pouze nadpis">
    <p:spTree>
      <p:nvGrpSpPr>
        <p:cNvPr id="1" name=""/>
        <p:cNvGrpSpPr/>
        <p:nvPr/>
      </p:nvGrpSpPr>
      <p:grpSpPr>
        <a:xfrm>
          <a:off x="0" y="0"/>
          <a:ext cx="0" cy="0"/>
          <a:chOff x="0" y="0"/>
          <a:chExt cx="0" cy="0"/>
        </a:xfrm>
      </p:grpSpPr>
      <p:sp>
        <p:nvSpPr>
          <p:cNvPr id="7" name="Nadpis 1"/>
          <p:cNvSpPr>
            <a:spLocks noGrp="1"/>
          </p:cNvSpPr>
          <p:nvPr>
            <p:ph type="title" hasCustomPrompt="1"/>
          </p:nvPr>
        </p:nvSpPr>
        <p:spPr>
          <a:xfrm>
            <a:off x="623392" y="188640"/>
            <a:ext cx="10945216" cy="648072"/>
          </a:xfrm>
          <a:prstGeom prst="rect">
            <a:avLst/>
          </a:prstGeom>
        </p:spPr>
        <p:txBody>
          <a:bodyPr anchor="t"/>
          <a:lstStyle>
            <a:lvl1pPr algn="l">
              <a:defRPr sz="2000" b="1">
                <a:solidFill>
                  <a:schemeClr val="accent2"/>
                </a:solidFill>
              </a:defRPr>
            </a:lvl1pPr>
          </a:lstStyle>
          <a:p>
            <a:r>
              <a:rPr lang="cs-CZ"/>
              <a:t>KLIKNUTÍM LZE UPRAVIT STYL.</a:t>
            </a:r>
          </a:p>
        </p:txBody>
      </p:sp>
      <p:sp>
        <p:nvSpPr>
          <p:cNvPr id="10" name="Zástupný symbol pro datum 3"/>
          <p:cNvSpPr>
            <a:spLocks noGrp="1"/>
          </p:cNvSpPr>
          <p:nvPr>
            <p:ph type="dt" sz="half" idx="2"/>
          </p:nvPr>
        </p:nvSpPr>
        <p:spPr>
          <a:xfrm>
            <a:off x="482985" y="6070626"/>
            <a:ext cx="1200000" cy="203079"/>
          </a:xfrm>
          <a:prstGeom prst="rect">
            <a:avLst/>
          </a:prstGeom>
        </p:spPr>
        <p:txBody>
          <a:bodyPr anchor="ctr"/>
          <a:lstStyle>
            <a:lvl1pPr>
              <a:defRPr sz="1050"/>
            </a:lvl1pPr>
          </a:lstStyle>
          <a:p>
            <a:fld id="{E4EC567F-E7DA-47BB-AEB1-9930A46F27B5}" type="datetimeFigureOut">
              <a:rPr lang="cs-CZ" smtClean="0"/>
              <a:pPr/>
              <a:t>11.02.2026</a:t>
            </a:fld>
            <a:endParaRPr lang="cs-CZ"/>
          </a:p>
        </p:txBody>
      </p:sp>
      <p:sp>
        <p:nvSpPr>
          <p:cNvPr id="11" name="Zástupný symbol pro zápatí 4"/>
          <p:cNvSpPr>
            <a:spLocks noGrp="1"/>
          </p:cNvSpPr>
          <p:nvPr>
            <p:ph type="ftr" sz="quarter" idx="3"/>
          </p:nvPr>
        </p:nvSpPr>
        <p:spPr>
          <a:xfrm>
            <a:off x="1843915" y="6068291"/>
            <a:ext cx="8403411" cy="193324"/>
          </a:xfrm>
          <a:prstGeom prst="rect">
            <a:avLst/>
          </a:prstGeom>
        </p:spPr>
        <p:txBody>
          <a:bodyPr anchor="ctr"/>
          <a:lstStyle>
            <a:lvl1pPr algn="ctr">
              <a:defRPr sz="1050"/>
            </a:lvl1pPr>
          </a:lstStyle>
          <a:p>
            <a:endParaRPr lang="cs-CZ"/>
          </a:p>
        </p:txBody>
      </p:sp>
      <p:sp>
        <p:nvSpPr>
          <p:cNvPr id="12" name="Zástupný symbol pro číslo snímku 5"/>
          <p:cNvSpPr>
            <a:spLocks noGrp="1"/>
          </p:cNvSpPr>
          <p:nvPr>
            <p:ph type="sldNum" sz="quarter" idx="4"/>
          </p:nvPr>
        </p:nvSpPr>
        <p:spPr>
          <a:xfrm>
            <a:off x="10408541" y="6065805"/>
            <a:ext cx="1200000" cy="211101"/>
          </a:xfrm>
          <a:prstGeom prst="rect">
            <a:avLst/>
          </a:prstGeom>
        </p:spPr>
        <p:txBody>
          <a:bodyPr anchor="ctr"/>
          <a:lstStyle>
            <a:lvl1pPr algn="r">
              <a:defRPr sz="1050"/>
            </a:lvl1pPr>
          </a:lstStyle>
          <a:p>
            <a:fld id="{84C9401D-42AF-4231-A83B-9F6747628248}" type="slidenum">
              <a:rPr lang="cs-CZ" smtClean="0"/>
              <a:pPr/>
              <a:t>‹#›</a:t>
            </a:fld>
            <a:endParaRPr lang="cs-CZ"/>
          </a:p>
        </p:txBody>
      </p:sp>
      <p:sp>
        <p:nvSpPr>
          <p:cNvPr id="2" name="Obdélník 1"/>
          <p:cNvSpPr/>
          <p:nvPr userDrawn="1"/>
        </p:nvSpPr>
        <p:spPr>
          <a:xfrm>
            <a:off x="4699462" y="6450677"/>
            <a:ext cx="1995055" cy="299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p>
        </p:txBody>
      </p:sp>
    </p:spTree>
    <p:extLst>
      <p:ext uri="{BB962C8B-B14F-4D97-AF65-F5344CB8AC3E}">
        <p14:creationId xmlns:p14="http://schemas.microsoft.com/office/powerpoint/2010/main" val="11109455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Prázdný">
    <p:spTree>
      <p:nvGrpSpPr>
        <p:cNvPr id="1" name=""/>
        <p:cNvGrpSpPr/>
        <p:nvPr/>
      </p:nvGrpSpPr>
      <p:grpSpPr>
        <a:xfrm>
          <a:off x="0" y="0"/>
          <a:ext cx="0" cy="0"/>
          <a:chOff x="0" y="0"/>
          <a:chExt cx="0" cy="0"/>
        </a:xfrm>
      </p:grpSpPr>
      <p:sp>
        <p:nvSpPr>
          <p:cNvPr id="8" name="Zástupný symbol pro datum 3"/>
          <p:cNvSpPr>
            <a:spLocks noGrp="1"/>
          </p:cNvSpPr>
          <p:nvPr>
            <p:ph type="dt" sz="half" idx="2"/>
          </p:nvPr>
        </p:nvSpPr>
        <p:spPr>
          <a:xfrm>
            <a:off x="482985" y="6070626"/>
            <a:ext cx="1200000" cy="203079"/>
          </a:xfrm>
          <a:prstGeom prst="rect">
            <a:avLst/>
          </a:prstGeom>
        </p:spPr>
        <p:txBody>
          <a:bodyPr anchor="ctr"/>
          <a:lstStyle>
            <a:lvl1pPr>
              <a:defRPr sz="1050"/>
            </a:lvl1pPr>
          </a:lstStyle>
          <a:p>
            <a:fld id="{E4EC567F-E7DA-47BB-AEB1-9930A46F27B5}" type="datetimeFigureOut">
              <a:rPr lang="cs-CZ" smtClean="0"/>
              <a:pPr/>
              <a:t>11.02.2026</a:t>
            </a:fld>
            <a:endParaRPr lang="cs-CZ"/>
          </a:p>
        </p:txBody>
      </p:sp>
      <p:sp>
        <p:nvSpPr>
          <p:cNvPr id="9" name="Zástupný symbol pro zápatí 4"/>
          <p:cNvSpPr>
            <a:spLocks noGrp="1"/>
          </p:cNvSpPr>
          <p:nvPr>
            <p:ph type="ftr" sz="quarter" idx="3"/>
          </p:nvPr>
        </p:nvSpPr>
        <p:spPr>
          <a:xfrm>
            <a:off x="1843915" y="6068291"/>
            <a:ext cx="8403411" cy="193324"/>
          </a:xfrm>
          <a:prstGeom prst="rect">
            <a:avLst/>
          </a:prstGeom>
        </p:spPr>
        <p:txBody>
          <a:bodyPr anchor="ctr"/>
          <a:lstStyle>
            <a:lvl1pPr algn="ctr">
              <a:defRPr sz="1050"/>
            </a:lvl1pPr>
          </a:lstStyle>
          <a:p>
            <a:endParaRPr lang="cs-CZ"/>
          </a:p>
        </p:txBody>
      </p:sp>
      <p:sp>
        <p:nvSpPr>
          <p:cNvPr id="10" name="Zástupný symbol pro číslo snímku 5"/>
          <p:cNvSpPr>
            <a:spLocks noGrp="1"/>
          </p:cNvSpPr>
          <p:nvPr>
            <p:ph type="sldNum" sz="quarter" idx="4"/>
          </p:nvPr>
        </p:nvSpPr>
        <p:spPr>
          <a:xfrm>
            <a:off x="10408541" y="6065805"/>
            <a:ext cx="1200000" cy="211101"/>
          </a:xfrm>
          <a:prstGeom prst="rect">
            <a:avLst/>
          </a:prstGeom>
        </p:spPr>
        <p:txBody>
          <a:bodyPr anchor="ctr"/>
          <a:lstStyle>
            <a:lvl1pPr algn="r">
              <a:defRPr sz="1050"/>
            </a:lvl1pPr>
          </a:lstStyle>
          <a:p>
            <a:fld id="{84C9401D-42AF-4231-A83B-9F6747628248}" type="slidenum">
              <a:rPr lang="cs-CZ" smtClean="0"/>
              <a:pPr/>
              <a:t>‹#›</a:t>
            </a:fld>
            <a:endParaRPr lang="cs-CZ"/>
          </a:p>
        </p:txBody>
      </p:sp>
    </p:spTree>
    <p:extLst>
      <p:ext uri="{BB962C8B-B14F-4D97-AF65-F5344CB8AC3E}">
        <p14:creationId xmlns:p14="http://schemas.microsoft.com/office/powerpoint/2010/main" val="1308135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F2B194-3226-5596-4C5B-3418D6A1EB13}"/>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D3961FA1-4EF0-8C00-1301-0303BFADD3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B3E4D571-68BE-7894-C660-90D280D6A4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CB917E3D-4900-5CA9-DE3F-360D1FD7ECBD}"/>
              </a:ext>
            </a:extLst>
          </p:cNvPr>
          <p:cNvSpPr>
            <a:spLocks noGrp="1"/>
          </p:cNvSpPr>
          <p:nvPr>
            <p:ph type="dt" sz="half" idx="10"/>
          </p:nvPr>
        </p:nvSpPr>
        <p:spPr/>
        <p:txBody>
          <a:bodyPr/>
          <a:lstStyle/>
          <a:p>
            <a:fld id="{16345734-1122-415C-80A2-CB7D62399CC7}" type="datetimeFigureOut">
              <a:rPr lang="cs-CZ" smtClean="0"/>
              <a:t>11.02.2026</a:t>
            </a:fld>
            <a:endParaRPr lang="cs-CZ"/>
          </a:p>
        </p:txBody>
      </p:sp>
      <p:sp>
        <p:nvSpPr>
          <p:cNvPr id="6" name="Zástupný symbol pro zápatí 5">
            <a:extLst>
              <a:ext uri="{FF2B5EF4-FFF2-40B4-BE49-F238E27FC236}">
                <a16:creationId xmlns:a16="http://schemas.microsoft.com/office/drawing/2014/main" id="{38BBB5ED-0BFB-A884-B330-FD5D23F41843}"/>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E39BAD6B-A962-2692-5168-5AAE2A89CD81}"/>
              </a:ext>
            </a:extLst>
          </p:cNvPr>
          <p:cNvSpPr>
            <a:spLocks noGrp="1"/>
          </p:cNvSpPr>
          <p:nvPr>
            <p:ph type="sldNum" sz="quarter" idx="12"/>
          </p:nvPr>
        </p:nvSpPr>
        <p:spPr/>
        <p:txBody>
          <a:bodyPr/>
          <a:lstStyle/>
          <a:p>
            <a:fld id="{91C57F98-80B5-4566-9BB7-668220B538A5}" type="slidenum">
              <a:rPr lang="cs-CZ" smtClean="0"/>
              <a:t>‹#›</a:t>
            </a:fld>
            <a:endParaRPr lang="cs-CZ"/>
          </a:p>
        </p:txBody>
      </p:sp>
    </p:spTree>
    <p:extLst>
      <p:ext uri="{BB962C8B-B14F-4D97-AF65-F5344CB8AC3E}">
        <p14:creationId xmlns:p14="http://schemas.microsoft.com/office/powerpoint/2010/main" val="237806075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27_Nadpis a obsah">
    <p:spTree>
      <p:nvGrpSpPr>
        <p:cNvPr id="1" name=""/>
        <p:cNvGrpSpPr/>
        <p:nvPr/>
      </p:nvGrpSpPr>
      <p:grpSpPr>
        <a:xfrm>
          <a:off x="0" y="0"/>
          <a:ext cx="0" cy="0"/>
          <a:chOff x="0" y="0"/>
          <a:chExt cx="0" cy="0"/>
        </a:xfrm>
      </p:grpSpPr>
      <p:sp>
        <p:nvSpPr>
          <p:cNvPr id="2" name="Nadpis">
            <a:extLst>
              <a:ext uri="{FF2B5EF4-FFF2-40B4-BE49-F238E27FC236}">
                <a16:creationId xmlns:a16="http://schemas.microsoft.com/office/drawing/2014/main" id="{FC05729B-E1CF-45CD-8144-1D976BC649B4}"/>
              </a:ext>
            </a:extLst>
          </p:cNvPr>
          <p:cNvSpPr>
            <a:spLocks noGrp="1"/>
          </p:cNvSpPr>
          <p:nvPr>
            <p:ph type="title"/>
          </p:nvPr>
        </p:nvSpPr>
        <p:spPr>
          <a:xfrm>
            <a:off x="272591" y="160258"/>
            <a:ext cx="10515600" cy="538364"/>
          </a:xfrm>
        </p:spPr>
        <p:txBody>
          <a:bodyPr anchor="t">
            <a:noAutofit/>
          </a:bodyPr>
          <a:lstStyle>
            <a:lvl1pPr>
              <a:defRPr lang="cs-CZ" sz="2600" b="1" kern="1200" dirty="0" smtClean="0">
                <a:solidFill>
                  <a:srgbClr val="D71440"/>
                </a:solidFill>
                <a:latin typeface="+mn-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cs-CZ"/>
              <a:t>Kliknutím lze upravit styl.</a:t>
            </a:r>
          </a:p>
        </p:txBody>
      </p:sp>
    </p:spTree>
    <p:extLst>
      <p:ext uri="{BB962C8B-B14F-4D97-AF65-F5344CB8AC3E}">
        <p14:creationId xmlns:p14="http://schemas.microsoft.com/office/powerpoint/2010/main" val="395234312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29_Nadpis a obsah">
    <p:spTree>
      <p:nvGrpSpPr>
        <p:cNvPr id="1" name=""/>
        <p:cNvGrpSpPr/>
        <p:nvPr/>
      </p:nvGrpSpPr>
      <p:grpSpPr>
        <a:xfrm>
          <a:off x="0" y="0"/>
          <a:ext cx="0" cy="0"/>
          <a:chOff x="0" y="0"/>
          <a:chExt cx="0" cy="0"/>
        </a:xfrm>
      </p:grpSpPr>
      <p:pic>
        <p:nvPicPr>
          <p:cNvPr id="2" name="Logo Zdravi 2030" descr="Obsah obrázku objekt&#10;&#10;Popis byl vytvořen automaticky">
            <a:extLst>
              <a:ext uri="{FF2B5EF4-FFF2-40B4-BE49-F238E27FC236}">
                <a16:creationId xmlns:a16="http://schemas.microsoft.com/office/drawing/2014/main" id="{B8040E44-5489-454A-CF22-89E9E235B24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45232" y="6313697"/>
            <a:ext cx="647424" cy="252000"/>
          </a:xfrm>
          <a:prstGeom prst="rect">
            <a:avLst/>
          </a:prstGeom>
        </p:spPr>
      </p:pic>
      <p:pic>
        <p:nvPicPr>
          <p:cNvPr id="3" name="Logo UZIS">
            <a:extLst>
              <a:ext uri="{FF2B5EF4-FFF2-40B4-BE49-F238E27FC236}">
                <a16:creationId xmlns:a16="http://schemas.microsoft.com/office/drawing/2014/main" id="{55DC6064-559D-C7C6-A418-0534501F8F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01607" y="6425889"/>
            <a:ext cx="411229" cy="270000"/>
          </a:xfrm>
          <a:prstGeom prst="rect">
            <a:avLst/>
          </a:prstGeom>
        </p:spPr>
      </p:pic>
      <p:cxnSp>
        <p:nvCxnSpPr>
          <p:cNvPr id="4" name="Přímá spojnice 3">
            <a:extLst>
              <a:ext uri="{FF2B5EF4-FFF2-40B4-BE49-F238E27FC236}">
                <a16:creationId xmlns:a16="http://schemas.microsoft.com/office/drawing/2014/main" id="{C90A7BB1-0DAC-5E15-9CF7-42F1A38CC269}"/>
              </a:ext>
            </a:extLst>
          </p:cNvPr>
          <p:cNvCxnSpPr>
            <a:cxnSpLocks/>
          </p:cNvCxnSpPr>
          <p:nvPr userDrawn="1"/>
        </p:nvCxnSpPr>
        <p:spPr>
          <a:xfrm>
            <a:off x="1057474" y="6523200"/>
            <a:ext cx="7740000" cy="7961"/>
          </a:xfrm>
          <a:prstGeom prst="line">
            <a:avLst/>
          </a:prstGeom>
          <a:noFill/>
          <a:ln w="6350" cap="flat" cmpd="sng" algn="ctr">
            <a:solidFill>
              <a:srgbClr val="16468E"/>
            </a:solidFill>
            <a:prstDash val="solid"/>
            <a:miter lim="800000"/>
          </a:ln>
          <a:effectLst/>
        </p:spPr>
      </p:cxnSp>
      <p:sp>
        <p:nvSpPr>
          <p:cNvPr id="5" name="Obdélník 14">
            <a:extLst>
              <a:ext uri="{FF2B5EF4-FFF2-40B4-BE49-F238E27FC236}">
                <a16:creationId xmlns:a16="http://schemas.microsoft.com/office/drawing/2014/main" id="{29439D7B-F516-198B-D934-FB0BC09399B1}"/>
              </a:ext>
            </a:extLst>
          </p:cNvPr>
          <p:cNvSpPr/>
          <p:nvPr userDrawn="1"/>
        </p:nvSpPr>
        <p:spPr>
          <a:xfrm>
            <a:off x="1034040" y="6488094"/>
            <a:ext cx="7785219" cy="27699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cs-CZ" sz="1200" b="1" i="0" u="none" strike="noStrike" kern="1200" cap="none" spc="0" normalizeH="0" baseline="0" noProof="0" dirty="0">
                <a:ln>
                  <a:noFill/>
                </a:ln>
                <a:solidFill>
                  <a:srgbClr val="2E5980"/>
                </a:solidFill>
                <a:effectLst/>
                <a:uLnTx/>
                <a:uFillTx/>
                <a:latin typeface="Calibri" panose="020F0502020204030204"/>
                <a:ea typeface="+mn-ea"/>
                <a:cs typeface="+mn-cs"/>
              </a:rPr>
              <a:t>Strategický rámec rozvoje péče o zdraví v České republice do roku 2030: analytické podklady</a:t>
            </a:r>
            <a:endParaRPr kumimoji="0" lang="en-US" sz="1100" b="1" i="0" u="none" strike="noStrike" kern="0" cap="none" spc="0" normalizeH="0" baseline="0" noProof="0" dirty="0">
              <a:ln>
                <a:noFill/>
              </a:ln>
              <a:solidFill>
                <a:srgbClr val="2E5980"/>
              </a:solidFill>
              <a:effectLst/>
              <a:uLnTx/>
              <a:uFillTx/>
            </a:endParaRPr>
          </a:p>
        </p:txBody>
      </p:sp>
      <p:pic>
        <p:nvPicPr>
          <p:cNvPr id="6" name="Grafický objekt 5">
            <a:extLst>
              <a:ext uri="{FF2B5EF4-FFF2-40B4-BE49-F238E27FC236}">
                <a16:creationId xmlns:a16="http://schemas.microsoft.com/office/drawing/2014/main" id="{E7B65A80-701E-B314-DBB1-B62A95DCC78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90434" y="6500472"/>
            <a:ext cx="2101765" cy="180000"/>
          </a:xfrm>
          <a:prstGeom prst="rect">
            <a:avLst/>
          </a:prstGeom>
        </p:spPr>
      </p:pic>
      <p:sp>
        <p:nvSpPr>
          <p:cNvPr id="7" name="Volný tvar 17">
            <a:extLst>
              <a:ext uri="{FF2B5EF4-FFF2-40B4-BE49-F238E27FC236}">
                <a16:creationId xmlns:a16="http://schemas.microsoft.com/office/drawing/2014/main" id="{A4CB8C3F-66B8-226F-FB07-C851F99655B3}"/>
              </a:ext>
            </a:extLst>
          </p:cNvPr>
          <p:cNvSpPr/>
          <p:nvPr userDrawn="1"/>
        </p:nvSpPr>
        <p:spPr>
          <a:xfrm rot="10800000">
            <a:off x="-9428" y="5759777"/>
            <a:ext cx="1960776" cy="110764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D714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Volný tvar 19">
            <a:extLst>
              <a:ext uri="{FF2B5EF4-FFF2-40B4-BE49-F238E27FC236}">
                <a16:creationId xmlns:a16="http://schemas.microsoft.com/office/drawing/2014/main" id="{B5747C42-39B4-C774-E0F3-4C591877B781}"/>
              </a:ext>
            </a:extLst>
          </p:cNvPr>
          <p:cNvSpPr/>
          <p:nvPr userDrawn="1"/>
        </p:nvSpPr>
        <p:spPr>
          <a:xfrm>
            <a:off x="10158897" y="-9427"/>
            <a:ext cx="2051957" cy="130628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2E59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09559251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32_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23392" y="980729"/>
            <a:ext cx="10944000" cy="4824537"/>
          </a:xfrm>
        </p:spPr>
        <p:txBody>
          <a:bodyPr/>
          <a:lstStyle>
            <a:lvl1pPr>
              <a:defRPr b="1">
                <a:solidFill>
                  <a:schemeClr val="tx2"/>
                </a:solidFill>
              </a:defRPr>
            </a:lvl1pPr>
            <a:lvl2pPr>
              <a:defRPr>
                <a:solidFill>
                  <a:schemeClr val="tx1"/>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Nadpis 1"/>
          <p:cNvSpPr>
            <a:spLocks noGrp="1"/>
          </p:cNvSpPr>
          <p:nvPr>
            <p:ph type="title" hasCustomPrompt="1"/>
          </p:nvPr>
        </p:nvSpPr>
        <p:spPr>
          <a:xfrm>
            <a:off x="623392" y="260648"/>
            <a:ext cx="10945216" cy="648072"/>
          </a:xfrm>
          <a:prstGeom prst="rect">
            <a:avLst/>
          </a:prstGeom>
        </p:spPr>
        <p:txBody>
          <a:bodyPr anchor="ctr"/>
          <a:lstStyle>
            <a:lvl1pPr algn="l">
              <a:defRPr sz="3200" b="1">
                <a:solidFill>
                  <a:srgbClr val="DA2B46"/>
                </a:solidFill>
              </a:defRPr>
            </a:lvl1pPr>
          </a:lstStyle>
          <a:p>
            <a:r>
              <a:rPr lang="cs-CZ" dirty="0"/>
              <a:t>KLIKNUTÍM LZE UPRAVIT STYL.</a:t>
            </a:r>
          </a:p>
        </p:txBody>
      </p:sp>
      <p:sp>
        <p:nvSpPr>
          <p:cNvPr id="8" name="Zástupný symbol pro datum 3"/>
          <p:cNvSpPr>
            <a:spLocks noGrp="1"/>
          </p:cNvSpPr>
          <p:nvPr>
            <p:ph type="dt" sz="half" idx="2"/>
          </p:nvPr>
        </p:nvSpPr>
        <p:spPr>
          <a:xfrm>
            <a:off x="482985" y="6070626"/>
            <a:ext cx="1200000" cy="203079"/>
          </a:xfrm>
          <a:prstGeom prst="rect">
            <a:avLst/>
          </a:prstGeom>
        </p:spPr>
        <p:txBody>
          <a:bodyPr anchor="ctr"/>
          <a:lstStyle>
            <a:lvl1pPr>
              <a:defRPr sz="1050"/>
            </a:lvl1pPr>
          </a:lstStyle>
          <a:p>
            <a:fld id="{E4EC567F-E7DA-47BB-AEB1-9930A46F27B5}" type="datetimeFigureOut">
              <a:rPr lang="cs-CZ" smtClean="0"/>
              <a:pPr/>
              <a:t>11.02.2026</a:t>
            </a:fld>
            <a:endParaRPr lang="cs-CZ" dirty="0"/>
          </a:p>
        </p:txBody>
      </p:sp>
      <p:sp>
        <p:nvSpPr>
          <p:cNvPr id="12" name="Zástupný symbol pro zápatí 4"/>
          <p:cNvSpPr>
            <a:spLocks noGrp="1"/>
          </p:cNvSpPr>
          <p:nvPr>
            <p:ph type="ftr" sz="quarter" idx="3"/>
          </p:nvPr>
        </p:nvSpPr>
        <p:spPr>
          <a:xfrm>
            <a:off x="1843915" y="6068291"/>
            <a:ext cx="8403411" cy="193324"/>
          </a:xfrm>
          <a:prstGeom prst="rect">
            <a:avLst/>
          </a:prstGeom>
        </p:spPr>
        <p:txBody>
          <a:bodyPr anchor="ctr"/>
          <a:lstStyle>
            <a:lvl1pPr algn="ctr">
              <a:defRPr sz="1050"/>
            </a:lvl1pPr>
          </a:lstStyle>
          <a:p>
            <a:endParaRPr lang="cs-CZ" dirty="0"/>
          </a:p>
        </p:txBody>
      </p:sp>
      <p:sp>
        <p:nvSpPr>
          <p:cNvPr id="13" name="Zástupný symbol pro číslo snímku 5"/>
          <p:cNvSpPr>
            <a:spLocks noGrp="1"/>
          </p:cNvSpPr>
          <p:nvPr>
            <p:ph type="sldNum" sz="quarter" idx="4"/>
          </p:nvPr>
        </p:nvSpPr>
        <p:spPr>
          <a:xfrm>
            <a:off x="10408541" y="6065805"/>
            <a:ext cx="1200000" cy="211101"/>
          </a:xfrm>
          <a:prstGeom prst="rect">
            <a:avLst/>
          </a:prstGeom>
        </p:spPr>
        <p:txBody>
          <a:bodyPr anchor="ctr"/>
          <a:lstStyle>
            <a:lvl1pPr algn="r">
              <a:defRPr sz="1050"/>
            </a:lvl1pPr>
          </a:lstStyle>
          <a:p>
            <a:fld id="{84C9401D-42AF-4231-A83B-9F6747628248}" type="slidenum">
              <a:rPr lang="cs-CZ" smtClean="0"/>
              <a:pPr/>
              <a:t>‹#›</a:t>
            </a:fld>
            <a:endParaRPr lang="cs-CZ" dirty="0"/>
          </a:p>
        </p:txBody>
      </p:sp>
    </p:spTree>
    <p:extLst>
      <p:ext uri="{BB962C8B-B14F-4D97-AF65-F5344CB8AC3E}">
        <p14:creationId xmlns:p14="http://schemas.microsoft.com/office/powerpoint/2010/main" val="43030273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2_Pouze nadpis">
    <p:spTree>
      <p:nvGrpSpPr>
        <p:cNvPr id="1" name=""/>
        <p:cNvGrpSpPr/>
        <p:nvPr/>
      </p:nvGrpSpPr>
      <p:grpSpPr>
        <a:xfrm>
          <a:off x="0" y="0"/>
          <a:ext cx="0" cy="0"/>
          <a:chOff x="0" y="0"/>
          <a:chExt cx="0" cy="0"/>
        </a:xfrm>
      </p:grpSpPr>
      <p:sp>
        <p:nvSpPr>
          <p:cNvPr id="10" name="Zástupný symbol pro datum 3"/>
          <p:cNvSpPr>
            <a:spLocks noGrp="1"/>
          </p:cNvSpPr>
          <p:nvPr>
            <p:ph type="dt" sz="half" idx="2"/>
          </p:nvPr>
        </p:nvSpPr>
        <p:spPr>
          <a:xfrm>
            <a:off x="482985" y="6070626"/>
            <a:ext cx="1200000" cy="203079"/>
          </a:xfrm>
          <a:prstGeom prst="rect">
            <a:avLst/>
          </a:prstGeom>
        </p:spPr>
        <p:txBody>
          <a:bodyPr anchor="ctr"/>
          <a:lstStyle>
            <a:lvl1pPr>
              <a:defRPr sz="1050"/>
            </a:lvl1pPr>
          </a:lstStyle>
          <a:p>
            <a:fld id="{E4EC567F-E7DA-47BB-AEB1-9930A46F27B5}" type="datetimeFigureOut">
              <a:rPr lang="cs-CZ" smtClean="0"/>
              <a:pPr/>
              <a:t>11.02.2026</a:t>
            </a:fld>
            <a:endParaRPr lang="cs-CZ" dirty="0"/>
          </a:p>
        </p:txBody>
      </p:sp>
      <p:sp>
        <p:nvSpPr>
          <p:cNvPr id="11" name="Zástupný symbol pro zápatí 4"/>
          <p:cNvSpPr>
            <a:spLocks noGrp="1"/>
          </p:cNvSpPr>
          <p:nvPr>
            <p:ph type="ftr" sz="quarter" idx="3"/>
          </p:nvPr>
        </p:nvSpPr>
        <p:spPr>
          <a:xfrm>
            <a:off x="1843915" y="6068291"/>
            <a:ext cx="8403411" cy="193324"/>
          </a:xfrm>
          <a:prstGeom prst="rect">
            <a:avLst/>
          </a:prstGeom>
        </p:spPr>
        <p:txBody>
          <a:bodyPr anchor="ctr"/>
          <a:lstStyle>
            <a:lvl1pPr algn="ctr">
              <a:defRPr sz="1050"/>
            </a:lvl1pPr>
          </a:lstStyle>
          <a:p>
            <a:endParaRPr lang="cs-CZ" dirty="0"/>
          </a:p>
        </p:txBody>
      </p:sp>
      <p:sp>
        <p:nvSpPr>
          <p:cNvPr id="12" name="Zástupný symbol pro číslo snímku 5"/>
          <p:cNvSpPr>
            <a:spLocks noGrp="1"/>
          </p:cNvSpPr>
          <p:nvPr>
            <p:ph type="sldNum" sz="quarter" idx="4"/>
          </p:nvPr>
        </p:nvSpPr>
        <p:spPr>
          <a:xfrm>
            <a:off x="10408541" y="6065805"/>
            <a:ext cx="1200000" cy="211101"/>
          </a:xfrm>
          <a:prstGeom prst="rect">
            <a:avLst/>
          </a:prstGeom>
        </p:spPr>
        <p:txBody>
          <a:bodyPr anchor="ctr"/>
          <a:lstStyle>
            <a:lvl1pPr algn="r">
              <a:defRPr sz="1050"/>
            </a:lvl1pPr>
          </a:lstStyle>
          <a:p>
            <a:fld id="{84C9401D-42AF-4231-A83B-9F6747628248}" type="slidenum">
              <a:rPr lang="cs-CZ" smtClean="0"/>
              <a:pPr/>
              <a:t>‹#›</a:t>
            </a:fld>
            <a:endParaRPr lang="cs-CZ" dirty="0"/>
          </a:p>
        </p:txBody>
      </p:sp>
      <p:sp>
        <p:nvSpPr>
          <p:cNvPr id="6" name="Nadpis 1"/>
          <p:cNvSpPr>
            <a:spLocks noGrp="1"/>
          </p:cNvSpPr>
          <p:nvPr>
            <p:ph type="title" hasCustomPrompt="1"/>
          </p:nvPr>
        </p:nvSpPr>
        <p:spPr>
          <a:xfrm>
            <a:off x="623392" y="260648"/>
            <a:ext cx="10945216" cy="648072"/>
          </a:xfrm>
          <a:prstGeom prst="rect">
            <a:avLst/>
          </a:prstGeom>
        </p:spPr>
        <p:txBody>
          <a:bodyPr anchor="ctr"/>
          <a:lstStyle>
            <a:lvl1pPr algn="l">
              <a:defRPr sz="3200" b="1">
                <a:solidFill>
                  <a:srgbClr val="DA2B46"/>
                </a:solidFill>
              </a:defRPr>
            </a:lvl1pPr>
          </a:lstStyle>
          <a:p>
            <a:r>
              <a:rPr lang="cs-CZ" dirty="0"/>
              <a:t>KLIKNUTÍM LZE UPRAVIT STYL.</a:t>
            </a:r>
          </a:p>
        </p:txBody>
      </p:sp>
    </p:spTree>
    <p:extLst>
      <p:ext uri="{BB962C8B-B14F-4D97-AF65-F5344CB8AC3E}">
        <p14:creationId xmlns:p14="http://schemas.microsoft.com/office/powerpoint/2010/main" val="363987181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4_Nadpis a obsah">
    <p:spTree>
      <p:nvGrpSpPr>
        <p:cNvPr id="1" name=""/>
        <p:cNvGrpSpPr/>
        <p:nvPr/>
      </p:nvGrpSpPr>
      <p:grpSpPr>
        <a:xfrm>
          <a:off x="0" y="0"/>
          <a:ext cx="0" cy="0"/>
          <a:chOff x="0" y="0"/>
          <a:chExt cx="0" cy="0"/>
        </a:xfrm>
      </p:grpSpPr>
      <p:sp>
        <p:nvSpPr>
          <p:cNvPr id="7" name="Volný tvar 17">
            <a:extLst>
              <a:ext uri="{FF2B5EF4-FFF2-40B4-BE49-F238E27FC236}">
                <a16:creationId xmlns:a16="http://schemas.microsoft.com/office/drawing/2014/main" id="{C6950E5D-066F-4F9D-8148-1C9FAED80D40}"/>
              </a:ext>
            </a:extLst>
          </p:cNvPr>
          <p:cNvSpPr/>
          <p:nvPr userDrawn="1"/>
        </p:nvSpPr>
        <p:spPr>
          <a:xfrm rot="10800000">
            <a:off x="-9428" y="5759777"/>
            <a:ext cx="1960776" cy="110764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D714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Volný tvar 19">
            <a:extLst>
              <a:ext uri="{FF2B5EF4-FFF2-40B4-BE49-F238E27FC236}">
                <a16:creationId xmlns:a16="http://schemas.microsoft.com/office/drawing/2014/main" id="{7E089960-77FA-4589-B1F3-D16FE0681675}"/>
              </a:ext>
            </a:extLst>
          </p:cNvPr>
          <p:cNvSpPr/>
          <p:nvPr userDrawn="1"/>
        </p:nvSpPr>
        <p:spPr>
          <a:xfrm>
            <a:off x="10158897" y="-9427"/>
            <a:ext cx="2051957" cy="130628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2E59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a:extLst>
              <a:ext uri="{FF2B5EF4-FFF2-40B4-BE49-F238E27FC236}">
                <a16:creationId xmlns:a16="http://schemas.microsoft.com/office/drawing/2014/main" id="{FC05729B-E1CF-45CD-8144-1D976BC649B4}"/>
              </a:ext>
            </a:extLst>
          </p:cNvPr>
          <p:cNvSpPr>
            <a:spLocks noGrp="1"/>
          </p:cNvSpPr>
          <p:nvPr>
            <p:ph type="title"/>
          </p:nvPr>
        </p:nvSpPr>
        <p:spPr>
          <a:xfrm>
            <a:off x="272591" y="160258"/>
            <a:ext cx="10515600" cy="538364"/>
          </a:xfrm>
        </p:spPr>
        <p:txBody>
          <a:bodyPr anchor="t">
            <a:normAutofit/>
          </a:bodyPr>
          <a:lstStyle>
            <a:lvl1pPr>
              <a:defRPr lang="cs-CZ" sz="2600" b="1" kern="1200" dirty="0" smtClean="0">
                <a:solidFill>
                  <a:srgbClr val="D71440"/>
                </a:solidFill>
                <a:latin typeface="+mn-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cs-CZ" dirty="0"/>
              <a:t>Kliknutím lze upravit styl.</a:t>
            </a:r>
          </a:p>
        </p:txBody>
      </p:sp>
      <p:pic>
        <p:nvPicPr>
          <p:cNvPr id="5" name="Logo Zdravi 2030" descr="Obsah obrázku objekt&#10;&#10;Popis byl vytvořen automaticky">
            <a:extLst>
              <a:ext uri="{FF2B5EF4-FFF2-40B4-BE49-F238E27FC236}">
                <a16:creationId xmlns:a16="http://schemas.microsoft.com/office/drawing/2014/main" id="{347605E1-604F-4661-8EEB-564973C25C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4751" y="6272815"/>
            <a:ext cx="778907" cy="303178"/>
          </a:xfrm>
          <a:prstGeom prst="rect">
            <a:avLst/>
          </a:prstGeom>
        </p:spPr>
      </p:pic>
      <p:pic>
        <p:nvPicPr>
          <p:cNvPr id="6" name="Logo MZ CR">
            <a:extLst>
              <a:ext uri="{FF2B5EF4-FFF2-40B4-BE49-F238E27FC236}">
                <a16:creationId xmlns:a16="http://schemas.microsoft.com/office/drawing/2014/main" id="{0A674D63-7E08-40FA-BBE8-52A456EE327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168609" y="6593923"/>
            <a:ext cx="2303581" cy="198318"/>
          </a:xfrm>
          <a:prstGeom prst="rect">
            <a:avLst/>
          </a:prstGeom>
        </p:spPr>
      </p:pic>
      <p:pic>
        <p:nvPicPr>
          <p:cNvPr id="9" name="Logo UZIS">
            <a:extLst>
              <a:ext uri="{FF2B5EF4-FFF2-40B4-BE49-F238E27FC236}">
                <a16:creationId xmlns:a16="http://schemas.microsoft.com/office/drawing/2014/main" id="{14527FAE-EF2D-4E64-BD3F-E8E8C7BCC2F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55505" y="6508808"/>
            <a:ext cx="503419" cy="330529"/>
          </a:xfrm>
          <a:prstGeom prst="rect">
            <a:avLst/>
          </a:prstGeom>
        </p:spPr>
      </p:pic>
      <p:cxnSp>
        <p:nvCxnSpPr>
          <p:cNvPr id="4" name="Přímá spojnice 3"/>
          <p:cNvCxnSpPr/>
          <p:nvPr userDrawn="1"/>
        </p:nvCxnSpPr>
        <p:spPr>
          <a:xfrm>
            <a:off x="1326763" y="6460191"/>
            <a:ext cx="10332000" cy="796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Obdélník 14"/>
          <p:cNvSpPr/>
          <p:nvPr userDrawn="1"/>
        </p:nvSpPr>
        <p:spPr>
          <a:xfrm>
            <a:off x="922421" y="6549098"/>
            <a:ext cx="8225628" cy="276999"/>
          </a:xfrm>
          <a:prstGeom prst="rect">
            <a:avLst/>
          </a:prstGeom>
        </p:spPr>
        <p:txBody>
          <a:bodyPr wrap="square">
            <a:spAutoFit/>
          </a:bodyPr>
          <a:lstStyle/>
          <a:p>
            <a:pPr algn="ctr"/>
            <a:r>
              <a:rPr lang="cs-CZ" sz="1200" b="1" i="0" dirty="0">
                <a:solidFill>
                  <a:schemeClr val="accent5">
                    <a:lumMod val="50000"/>
                  </a:schemeClr>
                </a:solidFill>
              </a:rPr>
              <a:t>Strategický rámec rozvoje péče o zdraví v České republice do roku 2030: analytická</a:t>
            </a:r>
            <a:r>
              <a:rPr lang="cs-CZ" sz="1200" b="1" i="0" baseline="0" dirty="0">
                <a:solidFill>
                  <a:schemeClr val="accent5">
                    <a:lumMod val="50000"/>
                  </a:schemeClr>
                </a:solidFill>
              </a:rPr>
              <a:t> studie pro regiony ČR</a:t>
            </a:r>
            <a:endParaRPr lang="en-US" sz="1200" b="1" i="0" dirty="0">
              <a:solidFill>
                <a:schemeClr val="accent5">
                  <a:lumMod val="50000"/>
                </a:schemeClr>
              </a:solidFill>
            </a:endParaRPr>
          </a:p>
        </p:txBody>
      </p:sp>
    </p:spTree>
    <p:extLst>
      <p:ext uri="{BB962C8B-B14F-4D97-AF65-F5344CB8AC3E}">
        <p14:creationId xmlns:p14="http://schemas.microsoft.com/office/powerpoint/2010/main" val="354389192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5_Nadpis a obsah">
    <p:spTree>
      <p:nvGrpSpPr>
        <p:cNvPr id="1" name=""/>
        <p:cNvGrpSpPr/>
        <p:nvPr/>
      </p:nvGrpSpPr>
      <p:grpSpPr>
        <a:xfrm>
          <a:off x="0" y="0"/>
          <a:ext cx="0" cy="0"/>
          <a:chOff x="0" y="0"/>
          <a:chExt cx="0" cy="0"/>
        </a:xfrm>
      </p:grpSpPr>
      <p:sp>
        <p:nvSpPr>
          <p:cNvPr id="7" name="Volný tvar 17">
            <a:extLst>
              <a:ext uri="{FF2B5EF4-FFF2-40B4-BE49-F238E27FC236}">
                <a16:creationId xmlns:a16="http://schemas.microsoft.com/office/drawing/2014/main" id="{C6950E5D-066F-4F9D-8148-1C9FAED80D40}"/>
              </a:ext>
            </a:extLst>
          </p:cNvPr>
          <p:cNvSpPr/>
          <p:nvPr userDrawn="1"/>
        </p:nvSpPr>
        <p:spPr>
          <a:xfrm rot="10800000">
            <a:off x="-9428" y="5759777"/>
            <a:ext cx="1960776" cy="110764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D714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Volný tvar 19">
            <a:extLst>
              <a:ext uri="{FF2B5EF4-FFF2-40B4-BE49-F238E27FC236}">
                <a16:creationId xmlns:a16="http://schemas.microsoft.com/office/drawing/2014/main" id="{7E089960-77FA-4589-B1F3-D16FE0681675}"/>
              </a:ext>
            </a:extLst>
          </p:cNvPr>
          <p:cNvSpPr/>
          <p:nvPr userDrawn="1"/>
        </p:nvSpPr>
        <p:spPr>
          <a:xfrm>
            <a:off x="10158897" y="-9427"/>
            <a:ext cx="2051957" cy="130628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2E59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a:extLst>
              <a:ext uri="{FF2B5EF4-FFF2-40B4-BE49-F238E27FC236}">
                <a16:creationId xmlns:a16="http://schemas.microsoft.com/office/drawing/2014/main" id="{FC05729B-E1CF-45CD-8144-1D976BC649B4}"/>
              </a:ext>
            </a:extLst>
          </p:cNvPr>
          <p:cNvSpPr>
            <a:spLocks noGrp="1"/>
          </p:cNvSpPr>
          <p:nvPr>
            <p:ph type="title"/>
          </p:nvPr>
        </p:nvSpPr>
        <p:spPr>
          <a:xfrm>
            <a:off x="272591" y="160258"/>
            <a:ext cx="10515600" cy="538364"/>
          </a:xfrm>
        </p:spPr>
        <p:txBody>
          <a:bodyPr anchor="t">
            <a:normAutofit/>
          </a:bodyPr>
          <a:lstStyle>
            <a:lvl1pPr>
              <a:defRPr lang="cs-CZ" sz="2600" b="1" kern="1200" dirty="0" smtClean="0">
                <a:solidFill>
                  <a:srgbClr val="D71440"/>
                </a:solidFill>
                <a:latin typeface="+mn-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cs-CZ" dirty="0"/>
              <a:t>Kliknutím lze upravit styl.</a:t>
            </a:r>
          </a:p>
        </p:txBody>
      </p:sp>
      <p:pic>
        <p:nvPicPr>
          <p:cNvPr id="6" name="Obrázek 5">
            <a:extLst>
              <a:ext uri="{FF2B5EF4-FFF2-40B4-BE49-F238E27FC236}">
                <a16:creationId xmlns:a16="http://schemas.microsoft.com/office/drawing/2014/main" id="{9489919B-3903-4B1A-927E-76C809645CD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5968" t="27809" r="14699" b="26857"/>
          <a:stretch/>
        </p:blipFill>
        <p:spPr>
          <a:xfrm>
            <a:off x="11139522" y="240669"/>
            <a:ext cx="720000" cy="470769"/>
          </a:xfrm>
          <a:prstGeom prst="rect">
            <a:avLst/>
          </a:prstGeom>
        </p:spPr>
      </p:pic>
    </p:spTree>
    <p:extLst>
      <p:ext uri="{BB962C8B-B14F-4D97-AF65-F5344CB8AC3E}">
        <p14:creationId xmlns:p14="http://schemas.microsoft.com/office/powerpoint/2010/main" val="84916756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Nadpis, porovnání 2">
    <p:spTree>
      <p:nvGrpSpPr>
        <p:cNvPr id="1" name=""/>
        <p:cNvGrpSpPr/>
        <p:nvPr/>
      </p:nvGrpSpPr>
      <p:grpSpPr>
        <a:xfrm>
          <a:off x="0" y="0"/>
          <a:ext cx="0" cy="0"/>
          <a:chOff x="0" y="0"/>
          <a:chExt cx="0" cy="0"/>
        </a:xfrm>
      </p:grpSpPr>
      <p:sp>
        <p:nvSpPr>
          <p:cNvPr id="7" name="Obdélník 6">
            <a:extLst>
              <a:ext uri="{FF2B5EF4-FFF2-40B4-BE49-F238E27FC236}">
                <a16:creationId xmlns:a16="http://schemas.microsoft.com/office/drawing/2014/main" id="{86EFECB8-37A1-1162-F90E-485C0D94B166}"/>
              </a:ext>
            </a:extLst>
          </p:cNvPr>
          <p:cNvSpPr/>
          <p:nvPr userDrawn="1"/>
        </p:nvSpPr>
        <p:spPr>
          <a:xfrm>
            <a:off x="0" y="0"/>
            <a:ext cx="6096000" cy="237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3" name="Obdélník 12">
            <a:extLst>
              <a:ext uri="{FF2B5EF4-FFF2-40B4-BE49-F238E27FC236}">
                <a16:creationId xmlns:a16="http://schemas.microsoft.com/office/drawing/2014/main" id="{E8A2BDC4-6C43-7770-C039-87C8E274A15E}"/>
              </a:ext>
            </a:extLst>
          </p:cNvPr>
          <p:cNvSpPr/>
          <p:nvPr userDrawn="1"/>
        </p:nvSpPr>
        <p:spPr>
          <a:xfrm>
            <a:off x="0" y="475200"/>
            <a:ext cx="1080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12" name="Grafický objekt 11">
            <a:extLst>
              <a:ext uri="{FF2B5EF4-FFF2-40B4-BE49-F238E27FC236}">
                <a16:creationId xmlns:a16="http://schemas.microsoft.com/office/drawing/2014/main" id="{D42D85A1-CE0E-3796-3FB6-1A1B847697E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20154" y="637200"/>
            <a:ext cx="639692" cy="396000"/>
          </a:xfrm>
          <a:prstGeom prst="rect">
            <a:avLst/>
          </a:prstGeom>
        </p:spPr>
      </p:pic>
      <p:sp>
        <p:nvSpPr>
          <p:cNvPr id="6" name="Zástupný obsah 5">
            <a:extLst>
              <a:ext uri="{FF2B5EF4-FFF2-40B4-BE49-F238E27FC236}">
                <a16:creationId xmlns:a16="http://schemas.microsoft.com/office/drawing/2014/main" id="{B568BAED-9959-EA2E-29EC-1A0B33CE9746}"/>
              </a:ext>
            </a:extLst>
          </p:cNvPr>
          <p:cNvSpPr>
            <a:spLocks noGrp="1"/>
          </p:cNvSpPr>
          <p:nvPr userDrawn="1">
            <p:ph sz="quarter" idx="12"/>
          </p:nvPr>
        </p:nvSpPr>
        <p:spPr>
          <a:xfrm>
            <a:off x="731838" y="1663700"/>
            <a:ext cx="5364162" cy="4428000"/>
          </a:xfrm>
        </p:spPr>
        <p:txBody>
          <a:bodyPr/>
          <a:lstStyle/>
          <a:p>
            <a:pPr lvl="0"/>
            <a:r>
              <a:rPr lang="cs-CZ" dirty="0"/>
              <a:t>Po kliknutí můžete upravovat styly textu v předloze.</a:t>
            </a:r>
          </a:p>
          <a:p>
            <a:pPr lvl="1"/>
            <a:r>
              <a:rPr lang="cs-CZ" dirty="0"/>
              <a:t>Druhá úroveň</a:t>
            </a:r>
          </a:p>
          <a:p>
            <a:pPr lvl="2"/>
            <a:r>
              <a:rPr lang="cs-CZ" dirty="0"/>
              <a:t>Třetí úroveň</a:t>
            </a:r>
          </a:p>
        </p:txBody>
      </p:sp>
      <p:sp>
        <p:nvSpPr>
          <p:cNvPr id="11" name="Zástupný obsah 10">
            <a:extLst>
              <a:ext uri="{FF2B5EF4-FFF2-40B4-BE49-F238E27FC236}">
                <a16:creationId xmlns:a16="http://schemas.microsoft.com/office/drawing/2014/main" id="{163C6B4F-771B-F4FA-C177-55BA3C6FDAD6}"/>
              </a:ext>
            </a:extLst>
          </p:cNvPr>
          <p:cNvSpPr>
            <a:spLocks noGrp="1"/>
          </p:cNvSpPr>
          <p:nvPr userDrawn="1">
            <p:ph sz="quarter" idx="13"/>
          </p:nvPr>
        </p:nvSpPr>
        <p:spPr>
          <a:xfrm>
            <a:off x="6096000" y="1663700"/>
            <a:ext cx="5364163" cy="4428000"/>
          </a:xfrm>
        </p:spPr>
        <p:txBody>
          <a:bodyPr/>
          <a:lstStyle/>
          <a:p>
            <a:pPr lvl="0"/>
            <a:r>
              <a:rPr lang="cs-CZ" dirty="0"/>
              <a:t>Po kliknutí můžete upravovat styly textu v předloze.</a:t>
            </a:r>
          </a:p>
          <a:p>
            <a:pPr lvl="1"/>
            <a:r>
              <a:rPr lang="cs-CZ" dirty="0"/>
              <a:t>Druhá úroveň</a:t>
            </a:r>
          </a:p>
          <a:p>
            <a:pPr lvl="2"/>
            <a:r>
              <a:rPr lang="cs-CZ" dirty="0"/>
              <a:t>Třetí úroveň</a:t>
            </a:r>
          </a:p>
        </p:txBody>
      </p:sp>
      <p:sp>
        <p:nvSpPr>
          <p:cNvPr id="14" name="Nadpis 1">
            <a:extLst>
              <a:ext uri="{FF2B5EF4-FFF2-40B4-BE49-F238E27FC236}">
                <a16:creationId xmlns:a16="http://schemas.microsoft.com/office/drawing/2014/main" id="{D437D701-B17C-4FB1-90EC-C1632B91EEEE}"/>
              </a:ext>
            </a:extLst>
          </p:cNvPr>
          <p:cNvSpPr>
            <a:spLocks noGrp="1"/>
          </p:cNvSpPr>
          <p:nvPr userDrawn="1">
            <p:ph type="title"/>
          </p:nvPr>
        </p:nvSpPr>
        <p:spPr>
          <a:xfrm>
            <a:off x="1620000" y="475199"/>
            <a:ext cx="9802034" cy="720000"/>
          </a:xfrm>
        </p:spPr>
        <p:txBody>
          <a:bodyPr lIns="0"/>
          <a:lstStyle>
            <a:lvl1pPr>
              <a:defRPr sz="2400"/>
            </a:lvl1pPr>
          </a:lstStyle>
          <a:p>
            <a:r>
              <a:rPr lang="cs-CZ" dirty="0"/>
              <a:t>Kliknutím lze upravit styl.</a:t>
            </a:r>
          </a:p>
        </p:txBody>
      </p:sp>
    </p:spTree>
    <p:extLst>
      <p:ext uri="{BB962C8B-B14F-4D97-AF65-F5344CB8AC3E}">
        <p14:creationId xmlns:p14="http://schemas.microsoft.com/office/powerpoint/2010/main" val="311092779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Nadpis, obsah">
    <p:spTree>
      <p:nvGrpSpPr>
        <p:cNvPr id="1" name=""/>
        <p:cNvGrpSpPr/>
        <p:nvPr/>
      </p:nvGrpSpPr>
      <p:grpSpPr>
        <a:xfrm>
          <a:off x="0" y="0"/>
          <a:ext cx="0" cy="0"/>
          <a:chOff x="0" y="0"/>
          <a:chExt cx="0" cy="0"/>
        </a:xfrm>
      </p:grpSpPr>
      <p:sp>
        <p:nvSpPr>
          <p:cNvPr id="4" name="Zástupný obsah 3">
            <a:extLst>
              <a:ext uri="{FF2B5EF4-FFF2-40B4-BE49-F238E27FC236}">
                <a16:creationId xmlns:a16="http://schemas.microsoft.com/office/drawing/2014/main" id="{2F86E3AE-C4C5-CA9A-34B2-F60AC1774F12}"/>
              </a:ext>
            </a:extLst>
          </p:cNvPr>
          <p:cNvSpPr>
            <a:spLocks noGrp="1"/>
          </p:cNvSpPr>
          <p:nvPr>
            <p:ph sz="quarter" idx="10"/>
          </p:nvPr>
        </p:nvSpPr>
        <p:spPr>
          <a:xfrm>
            <a:off x="731838" y="1664058"/>
            <a:ext cx="10728325" cy="4428000"/>
          </a:xfrm>
        </p:spPr>
        <p:txBody>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p:txBody>
      </p:sp>
      <p:sp>
        <p:nvSpPr>
          <p:cNvPr id="15" name="Obdélník 14">
            <a:extLst>
              <a:ext uri="{FF2B5EF4-FFF2-40B4-BE49-F238E27FC236}">
                <a16:creationId xmlns:a16="http://schemas.microsoft.com/office/drawing/2014/main" id="{203DDD2B-94B5-4D6B-B92F-71E4B2701400}"/>
              </a:ext>
            </a:extLst>
          </p:cNvPr>
          <p:cNvSpPr/>
          <p:nvPr userDrawn="1"/>
        </p:nvSpPr>
        <p:spPr>
          <a:xfrm>
            <a:off x="0" y="0"/>
            <a:ext cx="6096000" cy="237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grpSp>
        <p:nvGrpSpPr>
          <p:cNvPr id="3" name="Skupina 2">
            <a:extLst>
              <a:ext uri="{FF2B5EF4-FFF2-40B4-BE49-F238E27FC236}">
                <a16:creationId xmlns:a16="http://schemas.microsoft.com/office/drawing/2014/main" id="{C994861F-0D9B-4331-871B-BB38C1D69A0E}"/>
              </a:ext>
            </a:extLst>
          </p:cNvPr>
          <p:cNvGrpSpPr/>
          <p:nvPr userDrawn="1"/>
        </p:nvGrpSpPr>
        <p:grpSpPr>
          <a:xfrm>
            <a:off x="0" y="475199"/>
            <a:ext cx="1080000" cy="720000"/>
            <a:chOff x="0" y="475199"/>
            <a:chExt cx="1080000" cy="720000"/>
          </a:xfrm>
        </p:grpSpPr>
        <p:sp>
          <p:nvSpPr>
            <p:cNvPr id="18" name="Obdélník 17">
              <a:extLst>
                <a:ext uri="{FF2B5EF4-FFF2-40B4-BE49-F238E27FC236}">
                  <a16:creationId xmlns:a16="http://schemas.microsoft.com/office/drawing/2014/main" id="{BA72D03A-0F35-4A68-824B-364CAA4CDC0F}"/>
                </a:ext>
              </a:extLst>
            </p:cNvPr>
            <p:cNvSpPr/>
            <p:nvPr userDrawn="1"/>
          </p:nvSpPr>
          <p:spPr>
            <a:xfrm>
              <a:off x="0" y="475199"/>
              <a:ext cx="1080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19" name="Grafický objekt 18">
              <a:extLst>
                <a:ext uri="{FF2B5EF4-FFF2-40B4-BE49-F238E27FC236}">
                  <a16:creationId xmlns:a16="http://schemas.microsoft.com/office/drawing/2014/main" id="{1773DD8C-C1C7-4C8A-BF7A-4721B43A07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20154" y="637199"/>
              <a:ext cx="639692" cy="396000"/>
            </a:xfrm>
            <a:prstGeom prst="rect">
              <a:avLst/>
            </a:prstGeom>
          </p:spPr>
        </p:pic>
      </p:grpSp>
      <p:sp>
        <p:nvSpPr>
          <p:cNvPr id="2" name="Nadpis 1">
            <a:extLst>
              <a:ext uri="{FF2B5EF4-FFF2-40B4-BE49-F238E27FC236}">
                <a16:creationId xmlns:a16="http://schemas.microsoft.com/office/drawing/2014/main" id="{CE39D634-FBD8-0067-14B8-7CF2FC0D70BF}"/>
              </a:ext>
            </a:extLst>
          </p:cNvPr>
          <p:cNvSpPr>
            <a:spLocks noGrp="1"/>
          </p:cNvSpPr>
          <p:nvPr>
            <p:ph type="title"/>
          </p:nvPr>
        </p:nvSpPr>
        <p:spPr>
          <a:xfrm>
            <a:off x="1620000" y="475199"/>
            <a:ext cx="9802034" cy="720000"/>
          </a:xfrm>
        </p:spPr>
        <p:txBody>
          <a:bodyPr lIns="0"/>
          <a:lstStyle>
            <a:lvl1pPr>
              <a:defRPr sz="2400"/>
            </a:lvl1pPr>
          </a:lstStyle>
          <a:p>
            <a:r>
              <a:rPr lang="cs-CZ" dirty="0"/>
              <a:t>Kliknutím lze upravit styl.</a:t>
            </a:r>
          </a:p>
        </p:txBody>
      </p:sp>
    </p:spTree>
    <p:extLst>
      <p:ext uri="{BB962C8B-B14F-4D97-AF65-F5344CB8AC3E}">
        <p14:creationId xmlns:p14="http://schemas.microsoft.com/office/powerpoint/2010/main" val="428052492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Nadpis,graf, text">
    <p:spTree>
      <p:nvGrpSpPr>
        <p:cNvPr id="1" name=""/>
        <p:cNvGrpSpPr/>
        <p:nvPr/>
      </p:nvGrpSpPr>
      <p:grpSpPr>
        <a:xfrm>
          <a:off x="0" y="0"/>
          <a:ext cx="0" cy="0"/>
          <a:chOff x="0" y="0"/>
          <a:chExt cx="0" cy="0"/>
        </a:xfrm>
      </p:grpSpPr>
      <p:sp>
        <p:nvSpPr>
          <p:cNvPr id="15" name="Obdélník 14">
            <a:extLst>
              <a:ext uri="{FF2B5EF4-FFF2-40B4-BE49-F238E27FC236}">
                <a16:creationId xmlns:a16="http://schemas.microsoft.com/office/drawing/2014/main" id="{203DDD2B-94B5-4D6B-B92F-71E4B2701400}"/>
              </a:ext>
            </a:extLst>
          </p:cNvPr>
          <p:cNvSpPr/>
          <p:nvPr userDrawn="1"/>
        </p:nvSpPr>
        <p:spPr>
          <a:xfrm>
            <a:off x="0" y="-1"/>
            <a:ext cx="6096000" cy="237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grpSp>
        <p:nvGrpSpPr>
          <p:cNvPr id="3" name="Skupina 2">
            <a:extLst>
              <a:ext uri="{FF2B5EF4-FFF2-40B4-BE49-F238E27FC236}">
                <a16:creationId xmlns:a16="http://schemas.microsoft.com/office/drawing/2014/main" id="{C994861F-0D9B-4331-871B-BB38C1D69A0E}"/>
              </a:ext>
            </a:extLst>
          </p:cNvPr>
          <p:cNvGrpSpPr/>
          <p:nvPr userDrawn="1"/>
        </p:nvGrpSpPr>
        <p:grpSpPr>
          <a:xfrm>
            <a:off x="0" y="475199"/>
            <a:ext cx="1080000" cy="720000"/>
            <a:chOff x="0" y="475199"/>
            <a:chExt cx="1080000" cy="720000"/>
          </a:xfrm>
        </p:grpSpPr>
        <p:sp>
          <p:nvSpPr>
            <p:cNvPr id="18" name="Obdélník 17">
              <a:extLst>
                <a:ext uri="{FF2B5EF4-FFF2-40B4-BE49-F238E27FC236}">
                  <a16:creationId xmlns:a16="http://schemas.microsoft.com/office/drawing/2014/main" id="{BA72D03A-0F35-4A68-824B-364CAA4CDC0F}"/>
                </a:ext>
              </a:extLst>
            </p:cNvPr>
            <p:cNvSpPr/>
            <p:nvPr userDrawn="1"/>
          </p:nvSpPr>
          <p:spPr>
            <a:xfrm>
              <a:off x="0" y="475199"/>
              <a:ext cx="1080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19" name="Grafický objekt 18">
              <a:extLst>
                <a:ext uri="{FF2B5EF4-FFF2-40B4-BE49-F238E27FC236}">
                  <a16:creationId xmlns:a16="http://schemas.microsoft.com/office/drawing/2014/main" id="{1773DD8C-C1C7-4C8A-BF7A-4721B43A07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20154" y="637199"/>
              <a:ext cx="639692" cy="396000"/>
            </a:xfrm>
            <a:prstGeom prst="rect">
              <a:avLst/>
            </a:prstGeom>
          </p:spPr>
        </p:pic>
      </p:grpSp>
      <p:sp>
        <p:nvSpPr>
          <p:cNvPr id="2" name="Nadpis 1">
            <a:extLst>
              <a:ext uri="{FF2B5EF4-FFF2-40B4-BE49-F238E27FC236}">
                <a16:creationId xmlns:a16="http://schemas.microsoft.com/office/drawing/2014/main" id="{CE39D634-FBD8-0067-14B8-7CF2FC0D70BF}"/>
              </a:ext>
            </a:extLst>
          </p:cNvPr>
          <p:cNvSpPr>
            <a:spLocks noGrp="1"/>
          </p:cNvSpPr>
          <p:nvPr>
            <p:ph type="title"/>
          </p:nvPr>
        </p:nvSpPr>
        <p:spPr>
          <a:xfrm>
            <a:off x="1620000" y="475199"/>
            <a:ext cx="9802034" cy="720000"/>
          </a:xfrm>
        </p:spPr>
        <p:txBody>
          <a:bodyPr lIns="0"/>
          <a:lstStyle>
            <a:lvl1pPr>
              <a:defRPr sz="2400"/>
            </a:lvl1pPr>
          </a:lstStyle>
          <a:p>
            <a:r>
              <a:rPr lang="cs-CZ" dirty="0"/>
              <a:t>Kliknutím lze upravit styl.</a:t>
            </a:r>
          </a:p>
        </p:txBody>
      </p:sp>
      <p:sp>
        <p:nvSpPr>
          <p:cNvPr id="5" name="Zástupný objekt grafu 10">
            <a:extLst>
              <a:ext uri="{FF2B5EF4-FFF2-40B4-BE49-F238E27FC236}">
                <a16:creationId xmlns:a16="http://schemas.microsoft.com/office/drawing/2014/main" id="{7814EF98-A5EE-B564-2343-4835ACD0118A}"/>
              </a:ext>
            </a:extLst>
          </p:cNvPr>
          <p:cNvSpPr>
            <a:spLocks noGrp="1"/>
          </p:cNvSpPr>
          <p:nvPr>
            <p:ph type="chart" sz="quarter" idx="14"/>
          </p:nvPr>
        </p:nvSpPr>
        <p:spPr>
          <a:xfrm>
            <a:off x="730800" y="1663200"/>
            <a:ext cx="10728000" cy="3508730"/>
          </a:xfrm>
        </p:spPr>
        <p:txBody>
          <a:bodyPr/>
          <a:lstStyle/>
          <a:p>
            <a:endParaRPr lang="cs-CZ"/>
          </a:p>
        </p:txBody>
      </p:sp>
      <p:sp>
        <p:nvSpPr>
          <p:cNvPr id="6" name="Zástupný text 14">
            <a:extLst>
              <a:ext uri="{FF2B5EF4-FFF2-40B4-BE49-F238E27FC236}">
                <a16:creationId xmlns:a16="http://schemas.microsoft.com/office/drawing/2014/main" id="{693A1838-2329-7980-800F-63A757B70A16}"/>
              </a:ext>
            </a:extLst>
          </p:cNvPr>
          <p:cNvSpPr>
            <a:spLocks noGrp="1"/>
          </p:cNvSpPr>
          <p:nvPr>
            <p:ph type="body" sz="quarter" idx="15"/>
          </p:nvPr>
        </p:nvSpPr>
        <p:spPr>
          <a:xfrm>
            <a:off x="730800" y="5277180"/>
            <a:ext cx="10728000" cy="813600"/>
          </a:xfrm>
          <a:ln w="12700">
            <a:solidFill>
              <a:schemeClr val="accent1"/>
            </a:solidFill>
          </a:ln>
        </p:spPr>
        <p:txBody>
          <a:bodyPr>
            <a:normAutofit/>
          </a:bodyPr>
          <a:lstStyle>
            <a:lvl1pPr marL="0" indent="0">
              <a:buNone/>
              <a:defRPr sz="1600"/>
            </a:lvl1pPr>
            <a:lvl2pPr marL="457200" indent="0">
              <a:buNone/>
              <a:defRPr/>
            </a:lvl2pPr>
          </a:lstStyle>
          <a:p>
            <a:pPr lvl="0"/>
            <a:r>
              <a:rPr lang="cs-CZ" dirty="0"/>
              <a:t>Po kliknutí můžete upravovat styly textu v předloze.</a:t>
            </a:r>
          </a:p>
        </p:txBody>
      </p:sp>
      <p:sp>
        <p:nvSpPr>
          <p:cNvPr id="7" name="Zástupný text 16">
            <a:extLst>
              <a:ext uri="{FF2B5EF4-FFF2-40B4-BE49-F238E27FC236}">
                <a16:creationId xmlns:a16="http://schemas.microsoft.com/office/drawing/2014/main" id="{8434A227-584A-FA78-238E-9F1966703789}"/>
              </a:ext>
            </a:extLst>
          </p:cNvPr>
          <p:cNvSpPr>
            <a:spLocks noGrp="1"/>
          </p:cNvSpPr>
          <p:nvPr>
            <p:ph type="body" sz="quarter" idx="16"/>
          </p:nvPr>
        </p:nvSpPr>
        <p:spPr>
          <a:xfrm>
            <a:off x="8197514" y="1223680"/>
            <a:ext cx="3261286" cy="720001"/>
          </a:xfrm>
        </p:spPr>
        <p:txBody>
          <a:bodyPr>
            <a:noAutofit/>
          </a:bodyPr>
          <a:lstStyle>
            <a:lvl1pPr marL="0" indent="0" algn="r">
              <a:buNone/>
              <a:defRPr sz="1200"/>
            </a:lvl1pPr>
          </a:lstStyle>
          <a:p>
            <a:pPr lvl="0"/>
            <a:r>
              <a:rPr lang="cs-CZ" dirty="0"/>
              <a:t>Po kliknutí můžete upravovat styly textu v předloze.</a:t>
            </a:r>
          </a:p>
        </p:txBody>
      </p:sp>
    </p:spTree>
    <p:extLst>
      <p:ext uri="{BB962C8B-B14F-4D97-AF65-F5344CB8AC3E}">
        <p14:creationId xmlns:p14="http://schemas.microsoft.com/office/powerpoint/2010/main" val="319048921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Obrázek, nadpis,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DAF197-0F70-E0BF-5CA5-CDDA97864043}"/>
              </a:ext>
            </a:extLst>
          </p:cNvPr>
          <p:cNvSpPr>
            <a:spLocks noGrp="1"/>
          </p:cNvSpPr>
          <p:nvPr>
            <p:ph type="title"/>
          </p:nvPr>
        </p:nvSpPr>
        <p:spPr>
          <a:xfrm>
            <a:off x="5178393" y="365125"/>
            <a:ext cx="6281770" cy="1591757"/>
          </a:xfrm>
        </p:spPr>
        <p:txBody>
          <a:bodyPr>
            <a:normAutofit/>
          </a:bodyPr>
          <a:lstStyle>
            <a:lvl1pPr>
              <a:defRPr sz="2400"/>
            </a:lvl1pPr>
          </a:lstStyle>
          <a:p>
            <a:r>
              <a:rPr lang="cs-CZ" dirty="0"/>
              <a:t>Kliknutím lze upravit styl.</a:t>
            </a:r>
          </a:p>
        </p:txBody>
      </p:sp>
      <p:sp>
        <p:nvSpPr>
          <p:cNvPr id="3" name="Zástupný obsah 2">
            <a:extLst>
              <a:ext uri="{FF2B5EF4-FFF2-40B4-BE49-F238E27FC236}">
                <a16:creationId xmlns:a16="http://schemas.microsoft.com/office/drawing/2014/main" id="{B44F03E9-B7DD-0DB9-BE59-19B95CD65267}"/>
              </a:ext>
            </a:extLst>
          </p:cNvPr>
          <p:cNvSpPr>
            <a:spLocks noGrp="1"/>
          </p:cNvSpPr>
          <p:nvPr>
            <p:ph idx="1"/>
          </p:nvPr>
        </p:nvSpPr>
        <p:spPr>
          <a:xfrm>
            <a:off x="5178392" y="2127183"/>
            <a:ext cx="6281771" cy="3994216"/>
          </a:xfrm>
        </p:spPr>
        <p:txBody>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Obdélník 6">
            <a:extLst>
              <a:ext uri="{FF2B5EF4-FFF2-40B4-BE49-F238E27FC236}">
                <a16:creationId xmlns:a16="http://schemas.microsoft.com/office/drawing/2014/main" id="{86EFECB8-37A1-1162-F90E-485C0D94B166}"/>
              </a:ext>
            </a:extLst>
          </p:cNvPr>
          <p:cNvSpPr/>
          <p:nvPr userDrawn="1"/>
        </p:nvSpPr>
        <p:spPr>
          <a:xfrm>
            <a:off x="0" y="-1"/>
            <a:ext cx="6096000" cy="3651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9" name="Grafický objekt 8">
            <a:extLst>
              <a:ext uri="{FF2B5EF4-FFF2-40B4-BE49-F238E27FC236}">
                <a16:creationId xmlns:a16="http://schemas.microsoft.com/office/drawing/2014/main" id="{CBBC2331-8763-C5B2-68A1-85820DC30C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1838" y="6273700"/>
            <a:ext cx="2196000" cy="432000"/>
          </a:xfrm>
          <a:prstGeom prst="rect">
            <a:avLst/>
          </a:prstGeom>
        </p:spPr>
      </p:pic>
      <p:sp>
        <p:nvSpPr>
          <p:cNvPr id="10" name="Zástupný symbol obrázku 18">
            <a:extLst>
              <a:ext uri="{FF2B5EF4-FFF2-40B4-BE49-F238E27FC236}">
                <a16:creationId xmlns:a16="http://schemas.microsoft.com/office/drawing/2014/main" id="{64BA727E-C5B8-3E3B-6578-64D5C90C6903}"/>
              </a:ext>
            </a:extLst>
          </p:cNvPr>
          <p:cNvSpPr>
            <a:spLocks noGrp="1"/>
          </p:cNvSpPr>
          <p:nvPr>
            <p:ph type="pic" sz="quarter" idx="11"/>
          </p:nvPr>
        </p:nvSpPr>
        <p:spPr>
          <a:xfrm>
            <a:off x="375703" y="376239"/>
            <a:ext cx="4656087" cy="5753099"/>
          </a:xfrm>
        </p:spPr>
        <p:txBody>
          <a:bodyPr/>
          <a:lstStyle/>
          <a:p>
            <a:endParaRPr lang="cs-CZ"/>
          </a:p>
        </p:txBody>
      </p:sp>
      <p:pic>
        <p:nvPicPr>
          <p:cNvPr id="12" name="Grafický objekt 11">
            <a:extLst>
              <a:ext uri="{FF2B5EF4-FFF2-40B4-BE49-F238E27FC236}">
                <a16:creationId xmlns:a16="http://schemas.microsoft.com/office/drawing/2014/main" id="{D42D85A1-CE0E-3796-3FB6-1A1B847697E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598669" y="6291700"/>
            <a:ext cx="639692" cy="396000"/>
          </a:xfrm>
          <a:prstGeom prst="rect">
            <a:avLst/>
          </a:prstGeom>
        </p:spPr>
      </p:pic>
      <p:grpSp>
        <p:nvGrpSpPr>
          <p:cNvPr id="11" name="Skupina 10">
            <a:extLst>
              <a:ext uri="{FF2B5EF4-FFF2-40B4-BE49-F238E27FC236}">
                <a16:creationId xmlns:a16="http://schemas.microsoft.com/office/drawing/2014/main" id="{A532D302-088E-4471-9A72-7AFB0B86F202}"/>
              </a:ext>
            </a:extLst>
          </p:cNvPr>
          <p:cNvGrpSpPr/>
          <p:nvPr userDrawn="1"/>
        </p:nvGrpSpPr>
        <p:grpSpPr>
          <a:xfrm>
            <a:off x="10376871" y="6144231"/>
            <a:ext cx="1083291" cy="720000"/>
            <a:chOff x="731838" y="6129338"/>
            <a:chExt cx="1083291" cy="720000"/>
          </a:xfrm>
        </p:grpSpPr>
        <p:sp>
          <p:nvSpPr>
            <p:cNvPr id="14" name="Obdélník 13">
              <a:extLst>
                <a:ext uri="{FF2B5EF4-FFF2-40B4-BE49-F238E27FC236}">
                  <a16:creationId xmlns:a16="http://schemas.microsoft.com/office/drawing/2014/main" id="{14B0CAD1-A4B6-4EA1-A166-AA5F970FC7FC}"/>
                </a:ext>
              </a:extLst>
            </p:cNvPr>
            <p:cNvSpPr/>
            <p:nvPr userDrawn="1"/>
          </p:nvSpPr>
          <p:spPr>
            <a:xfrm>
              <a:off x="731838" y="6129338"/>
              <a:ext cx="1083291"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15" name="Grafický objekt 14">
              <a:extLst>
                <a:ext uri="{FF2B5EF4-FFF2-40B4-BE49-F238E27FC236}">
                  <a16:creationId xmlns:a16="http://schemas.microsoft.com/office/drawing/2014/main" id="{FFFB168F-53EC-4E7F-84B8-5230844CA98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53637" y="6291338"/>
              <a:ext cx="639692" cy="396000"/>
            </a:xfrm>
            <a:prstGeom prst="rect">
              <a:avLst/>
            </a:prstGeom>
          </p:spPr>
        </p:pic>
      </p:grpSp>
    </p:spTree>
    <p:extLst>
      <p:ext uri="{BB962C8B-B14F-4D97-AF65-F5344CB8AC3E}">
        <p14:creationId xmlns:p14="http://schemas.microsoft.com/office/powerpoint/2010/main" val="2387899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2.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5" Type="http://schemas.openxmlformats.org/officeDocument/2006/relationships/theme" Target="../theme/theme3.xml"/><Relationship Id="rId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76.xml"/><Relationship Id="rId18" Type="http://schemas.openxmlformats.org/officeDocument/2006/relationships/slideLayout" Target="../slideLayouts/slideLayout81.xml"/><Relationship Id="rId26" Type="http://schemas.openxmlformats.org/officeDocument/2006/relationships/slideLayout" Target="../slideLayouts/slideLayout89.xml"/><Relationship Id="rId3" Type="http://schemas.openxmlformats.org/officeDocument/2006/relationships/slideLayout" Target="../slideLayouts/slideLayout66.xml"/><Relationship Id="rId21" Type="http://schemas.openxmlformats.org/officeDocument/2006/relationships/slideLayout" Target="../slideLayouts/slideLayout84.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5" Type="http://schemas.openxmlformats.org/officeDocument/2006/relationships/slideLayout" Target="../slideLayouts/slideLayout88.xml"/><Relationship Id="rId33" Type="http://schemas.openxmlformats.org/officeDocument/2006/relationships/theme" Target="../theme/theme7.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slideLayout" Target="../slideLayouts/slideLayout83.xml"/><Relationship Id="rId29" Type="http://schemas.openxmlformats.org/officeDocument/2006/relationships/slideLayout" Target="../slideLayouts/slideLayout92.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24" Type="http://schemas.openxmlformats.org/officeDocument/2006/relationships/slideLayout" Target="../slideLayouts/slideLayout87.xml"/><Relationship Id="rId32" Type="http://schemas.openxmlformats.org/officeDocument/2006/relationships/slideLayout" Target="../slideLayouts/slideLayout95.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23" Type="http://schemas.openxmlformats.org/officeDocument/2006/relationships/slideLayout" Target="../slideLayouts/slideLayout86.xml"/><Relationship Id="rId28" Type="http://schemas.openxmlformats.org/officeDocument/2006/relationships/slideLayout" Target="../slideLayouts/slideLayout91.xml"/><Relationship Id="rId10" Type="http://schemas.openxmlformats.org/officeDocument/2006/relationships/slideLayout" Target="../slideLayouts/slideLayout73.xml"/><Relationship Id="rId19" Type="http://schemas.openxmlformats.org/officeDocument/2006/relationships/slideLayout" Target="../slideLayouts/slideLayout82.xml"/><Relationship Id="rId31" Type="http://schemas.openxmlformats.org/officeDocument/2006/relationships/slideLayout" Target="../slideLayouts/slideLayout94.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slideLayout" Target="../slideLayouts/slideLayout85.xml"/><Relationship Id="rId27" Type="http://schemas.openxmlformats.org/officeDocument/2006/relationships/slideLayout" Target="../slideLayouts/slideLayout90.xml"/><Relationship Id="rId30" Type="http://schemas.openxmlformats.org/officeDocument/2006/relationships/slideLayout" Target="../slideLayouts/slideLayout93.xml"/><Relationship Id="rId8"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98.xml"/><Relationship Id="rId7" Type="http://schemas.openxmlformats.org/officeDocument/2006/relationships/theme" Target="../theme/theme8.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5" Type="http://schemas.openxmlformats.org/officeDocument/2006/relationships/slideLayout" Target="../slideLayouts/slideLayout100.xml"/><Relationship Id="rId4" Type="http://schemas.openxmlformats.org/officeDocument/2006/relationships/slideLayout" Target="../slideLayouts/slideLayout99.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104.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theme" Target="../theme/theme9.xml"/><Relationship Id="rId5" Type="http://schemas.openxmlformats.org/officeDocument/2006/relationships/slideLayout" Target="../slideLayouts/slideLayout106.xml"/><Relationship Id="rId4"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4CBD84A8-2E77-76CA-FC78-9478C2963C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2BD5C160-FC39-FCA6-4123-28F4ACC9B0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A07B523-506C-26AA-35D0-F1927688DF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45734-1122-415C-80A2-CB7D62399CC7}" type="datetimeFigureOut">
              <a:rPr lang="cs-CZ" smtClean="0"/>
              <a:t>11.02.2026</a:t>
            </a:fld>
            <a:endParaRPr lang="cs-CZ"/>
          </a:p>
        </p:txBody>
      </p:sp>
      <p:sp>
        <p:nvSpPr>
          <p:cNvPr id="5" name="Zástupný symbol pro zápatí 4">
            <a:extLst>
              <a:ext uri="{FF2B5EF4-FFF2-40B4-BE49-F238E27FC236}">
                <a16:creationId xmlns:a16="http://schemas.microsoft.com/office/drawing/2014/main" id="{0A724B0D-D2F4-50E9-8BC8-B20065527B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83A9555C-86E4-B7DF-5A8B-81061549A9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C57F98-80B5-4566-9BB7-668220B538A5}" type="slidenum">
              <a:rPr lang="cs-CZ" smtClean="0"/>
              <a:t>‹#›</a:t>
            </a:fld>
            <a:endParaRPr lang="cs-CZ"/>
          </a:p>
        </p:txBody>
      </p:sp>
    </p:spTree>
    <p:extLst>
      <p:ext uri="{BB962C8B-B14F-4D97-AF65-F5344CB8AC3E}">
        <p14:creationId xmlns:p14="http://schemas.microsoft.com/office/powerpoint/2010/main" val="2852775440"/>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62" r:id="rId4"/>
    <p:sldLayoutId id="2147483653" r:id="rId5"/>
    <p:sldLayoutId id="2147483654" r:id="rId6"/>
    <p:sldLayoutId id="2147483655" r:id="rId7"/>
    <p:sldLayoutId id="2147483656" r:id="rId8"/>
    <p:sldLayoutId id="2147483657" r:id="rId9"/>
    <p:sldLayoutId id="2147483658" r:id="rId10"/>
    <p:sldLayoutId id="2147483659" r:id="rId11"/>
    <p:sldLayoutId id="2147483939" r:id="rId12"/>
    <p:sldLayoutId id="2147483941" r:id="rId13"/>
    <p:sldLayoutId id="2147484346" r:id="rId14"/>
    <p:sldLayoutId id="2147484347" r:id="rId15"/>
    <p:sldLayoutId id="2147484350" r:id="rId16"/>
    <p:sldLayoutId id="2147484351" r:id="rId17"/>
    <p:sldLayoutId id="2147484352" r:id="rId18"/>
    <p:sldLayoutId id="2147484354" r:id="rId19"/>
    <p:sldLayoutId id="2147484105" r:id="rId20"/>
    <p:sldLayoutId id="2147484106" r:id="rId21"/>
    <p:sldLayoutId id="2147484481" r:id="rId22"/>
    <p:sldLayoutId id="2147484769" r:id="rId23"/>
    <p:sldLayoutId id="2147484770" r:id="rId24"/>
    <p:sldLayoutId id="2147484660" r:id="rId25"/>
    <p:sldLayoutId id="2147484661" r:id="rId26"/>
    <p:sldLayoutId id="2147484316" r:id="rId27"/>
    <p:sldLayoutId id="2147484317" r:id="rId28"/>
    <p:sldLayoutId id="2147484647" r:id="rId29"/>
    <p:sldLayoutId id="2147484651" r:id="rId30"/>
    <p:sldLayoutId id="2147484687"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28095175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062889BC-EF59-49C6-5333-C71E0D6B32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5A368283-6357-58E9-66DB-349AC4528A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A190314-308A-BEB6-A115-0312B537BF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AE2421-3460-6A45-AE59-CB915AFC454F}" type="datetime1">
              <a:rPr lang="cs-CZ" smtClean="0"/>
              <a:t>11.02.2026</a:t>
            </a:fld>
            <a:endParaRPr lang="cs-CZ"/>
          </a:p>
        </p:txBody>
      </p:sp>
      <p:sp>
        <p:nvSpPr>
          <p:cNvPr id="5" name="Zástupný symbol pro zápatí 4">
            <a:extLst>
              <a:ext uri="{FF2B5EF4-FFF2-40B4-BE49-F238E27FC236}">
                <a16:creationId xmlns:a16="http://schemas.microsoft.com/office/drawing/2014/main" id="{E2B49EBC-7138-4E1F-C67E-E6233770A0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C00E08AD-49C4-D167-CC53-B843FC0704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4629FD-AEF2-1E44-B061-1A1663B65833}" type="slidenum">
              <a:rPr lang="cs-CZ" smtClean="0"/>
              <a:t>‹#›</a:t>
            </a:fld>
            <a:endParaRPr lang="cs-CZ"/>
          </a:p>
        </p:txBody>
      </p:sp>
    </p:spTree>
    <p:extLst>
      <p:ext uri="{BB962C8B-B14F-4D97-AF65-F5344CB8AC3E}">
        <p14:creationId xmlns:p14="http://schemas.microsoft.com/office/powerpoint/2010/main" val="3690130"/>
      </p:ext>
    </p:extLst>
  </p:cSld>
  <p:clrMap bg1="lt1" tx1="dk1" bg2="lt2" tx2="dk2" accent1="accent1" accent2="accent2" accent3="accent3" accent4="accent4" accent5="accent5" accent6="accent6" hlink="hlink" folHlink="folHlink"/>
  <p:sldLayoutIdLst>
    <p:sldLayoutId id="2147484705" r:id="rId1"/>
    <p:sldLayoutId id="2147484706" r:id="rId2"/>
    <p:sldLayoutId id="2147484713" r:id="rId3"/>
    <p:sldLayoutId id="2147484716" r:id="rId4"/>
  </p:sldLayoutIdLst>
  <p:hf sldNum="0" hdr="0" ftr="0"/>
  <p:txStyles>
    <p:titleStyle>
      <a:lvl1pPr algn="l" defTabSz="914400" rtl="0" eaLnBrk="1" latinLnBrk="0" hangingPunct="1">
        <a:lnSpc>
          <a:spcPct val="90000"/>
        </a:lnSpc>
        <a:spcBef>
          <a:spcPct val="0"/>
        </a:spcBef>
        <a:buNone/>
        <a:defRPr sz="3600" b="1" i="0" kern="1200" cap="all" baseline="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6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3861">
          <p15:clr>
            <a:srgbClr val="F26B43"/>
          </p15:clr>
        </p15:guide>
        <p15:guide id="5" pos="721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F542A622-14D0-72ED-3B2F-4EA98E5E34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F8E2C961-4D94-91B3-0F3B-0B96DCCD5B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A836248-5D84-9801-A17D-87D370DD14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E673B6-FE05-418C-A5B1-AEE059B58079}" type="datetimeFigureOut">
              <a:rPr lang="cs-CZ" smtClean="0"/>
              <a:t>11.02.2026</a:t>
            </a:fld>
            <a:endParaRPr lang="cs-CZ"/>
          </a:p>
        </p:txBody>
      </p:sp>
      <p:sp>
        <p:nvSpPr>
          <p:cNvPr id="5" name="Zástupný symbol pro zápatí 4">
            <a:extLst>
              <a:ext uri="{FF2B5EF4-FFF2-40B4-BE49-F238E27FC236}">
                <a16:creationId xmlns:a16="http://schemas.microsoft.com/office/drawing/2014/main" id="{F3F2BDB2-7B2C-F0DC-D9B7-8B5411EC7C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cs-CZ"/>
          </a:p>
        </p:txBody>
      </p:sp>
      <p:sp>
        <p:nvSpPr>
          <p:cNvPr id="6" name="Zástupný symbol pro číslo snímku 5">
            <a:extLst>
              <a:ext uri="{FF2B5EF4-FFF2-40B4-BE49-F238E27FC236}">
                <a16:creationId xmlns:a16="http://schemas.microsoft.com/office/drawing/2014/main" id="{4C1CB2A3-F59D-6942-F653-01A00A81E0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F746388-BDC8-4E01-BE9B-D37FB95D164E}" type="slidenum">
              <a:rPr lang="cs-CZ" smtClean="0"/>
              <a:t>‹#›</a:t>
            </a:fld>
            <a:endParaRPr lang="cs-CZ"/>
          </a:p>
        </p:txBody>
      </p:sp>
    </p:spTree>
    <p:extLst>
      <p:ext uri="{BB962C8B-B14F-4D97-AF65-F5344CB8AC3E}">
        <p14:creationId xmlns:p14="http://schemas.microsoft.com/office/powerpoint/2010/main" val="2162399190"/>
      </p:ext>
    </p:extLst>
  </p:cSld>
  <p:clrMap bg1="lt1" tx1="dk1" bg2="lt2" tx2="dk2" accent1="accent1" accent2="accent2" accent3="accent3" accent4="accent4" accent5="accent5" accent6="accent6" hlink="hlink" folHlink="folHlink"/>
  <p:sldLayoutIdLst>
    <p:sldLayoutId id="2147484733" r:id="rId1"/>
    <p:sldLayoutId id="2147484734" r:id="rId2"/>
    <p:sldLayoutId id="214748473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124D1CE7-99A5-59D1-D71F-50454BF44B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FBB025E9-7E49-1131-B8B0-7EE150AE78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47E6E07-5EF3-BB08-9FD6-BF5F979515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BF43EB-2E3E-4643-B8B9-DA9E5C8705F0}" type="datetimeFigureOut">
              <a:rPr lang="cs-CZ" smtClean="0"/>
              <a:t>11.02.2026</a:t>
            </a:fld>
            <a:endParaRPr lang="cs-CZ"/>
          </a:p>
        </p:txBody>
      </p:sp>
      <p:sp>
        <p:nvSpPr>
          <p:cNvPr id="5" name="Zástupný symbol pro zápatí 4">
            <a:extLst>
              <a:ext uri="{FF2B5EF4-FFF2-40B4-BE49-F238E27FC236}">
                <a16:creationId xmlns:a16="http://schemas.microsoft.com/office/drawing/2014/main" id="{832682A7-8695-DF37-F06E-6B04D8ECCC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0765AB07-76F8-C621-B064-9A3DC6E2D2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883482-ADB2-404D-AAFB-407D1911DBEF}" type="slidenum">
              <a:rPr lang="cs-CZ" smtClean="0"/>
              <a:t>‹#›</a:t>
            </a:fld>
            <a:endParaRPr lang="cs-CZ"/>
          </a:p>
        </p:txBody>
      </p:sp>
    </p:spTree>
    <p:extLst>
      <p:ext uri="{BB962C8B-B14F-4D97-AF65-F5344CB8AC3E}">
        <p14:creationId xmlns:p14="http://schemas.microsoft.com/office/powerpoint/2010/main" val="3914357976"/>
      </p:ext>
    </p:extLst>
  </p:cSld>
  <p:clrMap bg1="lt1" tx1="dk1" bg2="lt2" tx2="dk2" accent1="accent1" accent2="accent2" accent3="accent3" accent4="accent4" accent5="accent5" accent6="accent6" hlink="hlink" folHlink="folHlink"/>
  <p:sldLayoutIdLst>
    <p:sldLayoutId id="214748477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1" name="Volný tvar 17">
            <a:extLst>
              <a:ext uri="{FF2B5EF4-FFF2-40B4-BE49-F238E27FC236}">
                <a16:creationId xmlns:a16="http://schemas.microsoft.com/office/drawing/2014/main" id="{4AEDF47B-C123-947F-E36B-05B80DD8FBC9}"/>
              </a:ext>
            </a:extLst>
          </p:cNvPr>
          <p:cNvSpPr/>
          <p:nvPr userDrawn="1"/>
        </p:nvSpPr>
        <p:spPr>
          <a:xfrm rot="10800000">
            <a:off x="-9428" y="5759777"/>
            <a:ext cx="1960776" cy="110764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D714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4000"/>
          </a:p>
        </p:txBody>
      </p:sp>
      <p:sp>
        <p:nvSpPr>
          <p:cNvPr id="12" name="Volný tvar 19">
            <a:extLst>
              <a:ext uri="{FF2B5EF4-FFF2-40B4-BE49-F238E27FC236}">
                <a16:creationId xmlns:a16="http://schemas.microsoft.com/office/drawing/2014/main" id="{7A46EEFE-08DA-BFF4-9A92-2651CA7B7A98}"/>
              </a:ext>
            </a:extLst>
          </p:cNvPr>
          <p:cNvSpPr/>
          <p:nvPr userDrawn="1"/>
        </p:nvSpPr>
        <p:spPr>
          <a:xfrm>
            <a:off x="10158899" y="-9427"/>
            <a:ext cx="2051957" cy="130628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2E59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4000"/>
          </a:p>
        </p:txBody>
      </p:sp>
    </p:spTree>
    <p:extLst>
      <p:ext uri="{BB962C8B-B14F-4D97-AF65-F5344CB8AC3E}">
        <p14:creationId xmlns:p14="http://schemas.microsoft.com/office/powerpoint/2010/main" val="2159941558"/>
      </p:ext>
    </p:extLst>
  </p:cSld>
  <p:clrMap bg1="lt1" tx1="dk1" bg2="lt2" tx2="dk2" accent1="accent1" accent2="accent2" accent3="accent3" accent4="accent4" accent5="accent5" accent6="accent6" hlink="hlink" folHlink="folHlink"/>
  <p:sldLayoutIdLst>
    <p:sldLayoutId id="2147484774" r:id="rId1"/>
    <p:sldLayoutId id="2147484775" r:id="rId2"/>
    <p:sldLayoutId id="2147484776" r:id="rId3"/>
    <p:sldLayoutId id="2147484777" r:id="rId4"/>
    <p:sldLayoutId id="2147484778" r:id="rId5"/>
    <p:sldLayoutId id="2147484779" r:id="rId6"/>
    <p:sldLayoutId id="2147484780" r:id="rId7"/>
    <p:sldLayoutId id="2147484781" r:id="rId8"/>
    <p:sldLayoutId id="2147484782" r:id="rId9"/>
    <p:sldLayoutId id="2147484783" r:id="rId10"/>
    <p:sldLayoutId id="2147484784" r:id="rId11"/>
    <p:sldLayoutId id="2147484785" r:id="rId12"/>
    <p:sldLayoutId id="2147484786" r:id="rId13"/>
  </p:sldLayoutIdLst>
  <p:txStyles>
    <p:titleStyle>
      <a:lvl1pPr algn="l" defTabSz="91439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39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99" indent="-228600" algn="l" defTabSz="91439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99" indent="-228600" algn="l" defTabSz="91439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98" indent="-228600" algn="l" defTabSz="91439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98" indent="-228600" algn="l" defTabSz="91439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97" indent="-228600" algn="l" defTabSz="91439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97" indent="-228600" algn="l" defTabSz="91439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97" indent="-228600" algn="l" defTabSz="91439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96" indent="-228600" algn="l" defTabSz="91439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399" rtl="0" eaLnBrk="1" latinLnBrk="0" hangingPunct="1">
        <a:defRPr sz="1800" kern="1200">
          <a:solidFill>
            <a:schemeClr val="tx1"/>
          </a:solidFill>
          <a:latin typeface="+mn-lt"/>
          <a:ea typeface="+mn-ea"/>
          <a:cs typeface="+mn-cs"/>
        </a:defRPr>
      </a:lvl1pPr>
      <a:lvl2pPr marL="457200" algn="l" defTabSz="914399" rtl="0" eaLnBrk="1" latinLnBrk="0" hangingPunct="1">
        <a:defRPr sz="1800" kern="1200">
          <a:solidFill>
            <a:schemeClr val="tx1"/>
          </a:solidFill>
          <a:latin typeface="+mn-lt"/>
          <a:ea typeface="+mn-ea"/>
          <a:cs typeface="+mn-cs"/>
        </a:defRPr>
      </a:lvl2pPr>
      <a:lvl3pPr marL="914399" algn="l" defTabSz="914399" rtl="0" eaLnBrk="1" latinLnBrk="0" hangingPunct="1">
        <a:defRPr sz="1800" kern="1200">
          <a:solidFill>
            <a:schemeClr val="tx1"/>
          </a:solidFill>
          <a:latin typeface="+mn-lt"/>
          <a:ea typeface="+mn-ea"/>
          <a:cs typeface="+mn-cs"/>
        </a:defRPr>
      </a:lvl3pPr>
      <a:lvl4pPr marL="1371599" algn="l" defTabSz="914399" rtl="0" eaLnBrk="1" latinLnBrk="0" hangingPunct="1">
        <a:defRPr sz="1800" kern="1200">
          <a:solidFill>
            <a:schemeClr val="tx1"/>
          </a:solidFill>
          <a:latin typeface="+mn-lt"/>
          <a:ea typeface="+mn-ea"/>
          <a:cs typeface="+mn-cs"/>
        </a:defRPr>
      </a:lvl4pPr>
      <a:lvl5pPr marL="1828798" algn="l" defTabSz="914399" rtl="0" eaLnBrk="1" latinLnBrk="0" hangingPunct="1">
        <a:defRPr sz="1800" kern="1200">
          <a:solidFill>
            <a:schemeClr val="tx1"/>
          </a:solidFill>
          <a:latin typeface="+mn-lt"/>
          <a:ea typeface="+mn-ea"/>
          <a:cs typeface="+mn-cs"/>
        </a:defRPr>
      </a:lvl5pPr>
      <a:lvl6pPr marL="2285998" algn="l" defTabSz="914399" rtl="0" eaLnBrk="1" latinLnBrk="0" hangingPunct="1">
        <a:defRPr sz="1800" kern="1200">
          <a:solidFill>
            <a:schemeClr val="tx1"/>
          </a:solidFill>
          <a:latin typeface="+mn-lt"/>
          <a:ea typeface="+mn-ea"/>
          <a:cs typeface="+mn-cs"/>
        </a:defRPr>
      </a:lvl6pPr>
      <a:lvl7pPr marL="2743197" algn="l" defTabSz="914399" rtl="0" eaLnBrk="1" latinLnBrk="0" hangingPunct="1">
        <a:defRPr sz="1800" kern="1200">
          <a:solidFill>
            <a:schemeClr val="tx1"/>
          </a:solidFill>
          <a:latin typeface="+mn-lt"/>
          <a:ea typeface="+mn-ea"/>
          <a:cs typeface="+mn-cs"/>
        </a:defRPr>
      </a:lvl7pPr>
      <a:lvl8pPr marL="3200397" algn="l" defTabSz="914399" rtl="0" eaLnBrk="1" latinLnBrk="0" hangingPunct="1">
        <a:defRPr sz="1800" kern="1200">
          <a:solidFill>
            <a:schemeClr val="tx1"/>
          </a:solidFill>
          <a:latin typeface="+mn-lt"/>
          <a:ea typeface="+mn-ea"/>
          <a:cs typeface="+mn-cs"/>
        </a:defRPr>
      </a:lvl8pPr>
      <a:lvl9pPr marL="3657596" algn="l" defTabSz="914399"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4CBD84A8-2E77-76CA-FC78-9478C2963C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2BD5C160-FC39-FCA6-4123-28F4ACC9B0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A07B523-506C-26AA-35D0-F1927688DF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45734-1122-415C-80A2-CB7D62399CC7}" type="datetimeFigureOut">
              <a:rPr lang="cs-CZ" smtClean="0"/>
              <a:t>11.02.2026</a:t>
            </a:fld>
            <a:endParaRPr lang="cs-CZ"/>
          </a:p>
        </p:txBody>
      </p:sp>
      <p:sp>
        <p:nvSpPr>
          <p:cNvPr id="5" name="Zástupný symbol pro zápatí 4">
            <a:extLst>
              <a:ext uri="{FF2B5EF4-FFF2-40B4-BE49-F238E27FC236}">
                <a16:creationId xmlns:a16="http://schemas.microsoft.com/office/drawing/2014/main" id="{0A724B0D-D2F4-50E9-8BC8-B20065527B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83A9555C-86E4-B7DF-5A8B-81061549A9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C57F98-80B5-4566-9BB7-668220B538A5}" type="slidenum">
              <a:rPr lang="cs-CZ" smtClean="0"/>
              <a:t>‹#›</a:t>
            </a:fld>
            <a:endParaRPr lang="cs-CZ"/>
          </a:p>
        </p:txBody>
      </p:sp>
    </p:spTree>
    <p:extLst>
      <p:ext uri="{BB962C8B-B14F-4D97-AF65-F5344CB8AC3E}">
        <p14:creationId xmlns:p14="http://schemas.microsoft.com/office/powerpoint/2010/main" val="2872201043"/>
      </p:ext>
    </p:extLst>
  </p:cSld>
  <p:clrMap bg1="lt1" tx1="dk1" bg2="lt2" tx2="dk2" accent1="accent1" accent2="accent2" accent3="accent3" accent4="accent4" accent5="accent5" accent6="accent6" hlink="hlink" folHlink="folHlink"/>
  <p:sldLayoutIdLst>
    <p:sldLayoutId id="2147484790" r:id="rId1"/>
    <p:sldLayoutId id="2147484791" r:id="rId2"/>
    <p:sldLayoutId id="2147484792" r:id="rId3"/>
    <p:sldLayoutId id="2147484793" r:id="rId4"/>
    <p:sldLayoutId id="2147484794" r:id="rId5"/>
    <p:sldLayoutId id="2147484795" r:id="rId6"/>
    <p:sldLayoutId id="2147484796" r:id="rId7"/>
    <p:sldLayoutId id="2147484797" r:id="rId8"/>
    <p:sldLayoutId id="2147484798" r:id="rId9"/>
    <p:sldLayoutId id="2147484804" r:id="rId10"/>
    <p:sldLayoutId id="2147484805" r:id="rId11"/>
    <p:sldLayoutId id="2147484806" r:id="rId12"/>
    <p:sldLayoutId id="2147484807" r:id="rId13"/>
    <p:sldLayoutId id="2147484808" r:id="rId14"/>
    <p:sldLayoutId id="2147484809" r:id="rId15"/>
    <p:sldLayoutId id="2147484810" r:id="rId16"/>
    <p:sldLayoutId id="2147484811" r:id="rId17"/>
    <p:sldLayoutId id="2147484812" r:id="rId18"/>
    <p:sldLayoutId id="2147484813" r:id="rId19"/>
    <p:sldLayoutId id="2147484814" r:id="rId20"/>
    <p:sldLayoutId id="2147484815" r:id="rId21"/>
    <p:sldLayoutId id="2147484817" r:id="rId22"/>
    <p:sldLayoutId id="2147484818" r:id="rId23"/>
    <p:sldLayoutId id="2147484819" r:id="rId24"/>
    <p:sldLayoutId id="2147484820" r:id="rId25"/>
    <p:sldLayoutId id="2147484821" r:id="rId26"/>
    <p:sldLayoutId id="2147484822" r:id="rId27"/>
    <p:sldLayoutId id="2147484823" r:id="rId28"/>
    <p:sldLayoutId id="2147484825" r:id="rId29"/>
    <p:sldLayoutId id="2147484826" r:id="rId30"/>
    <p:sldLayoutId id="2147484827" r:id="rId31"/>
    <p:sldLayoutId id="2147484828" r:id="rId3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062889BC-EF59-49C6-5333-C71E0D6B32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dirty="0"/>
              <a:t>Kliknutím lze upravit styl.</a:t>
            </a:r>
          </a:p>
        </p:txBody>
      </p:sp>
      <p:sp>
        <p:nvSpPr>
          <p:cNvPr id="3" name="Zástupný text 2">
            <a:extLst>
              <a:ext uri="{FF2B5EF4-FFF2-40B4-BE49-F238E27FC236}">
                <a16:creationId xmlns:a16="http://schemas.microsoft.com/office/drawing/2014/main" id="{5A368283-6357-58E9-66DB-349AC4528A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a:extLst>
              <a:ext uri="{FF2B5EF4-FFF2-40B4-BE49-F238E27FC236}">
                <a16:creationId xmlns:a16="http://schemas.microsoft.com/office/drawing/2014/main" id="{0A190314-308A-BEB6-A115-0312B537BF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AE2421-3460-6A45-AE59-CB915AFC454F}" type="datetime1">
              <a:rPr lang="cs-CZ" smtClean="0"/>
              <a:t>11.02.2026</a:t>
            </a:fld>
            <a:endParaRPr lang="cs-CZ"/>
          </a:p>
        </p:txBody>
      </p:sp>
      <p:sp>
        <p:nvSpPr>
          <p:cNvPr id="5" name="Zástupný symbol pro zápatí 4">
            <a:extLst>
              <a:ext uri="{FF2B5EF4-FFF2-40B4-BE49-F238E27FC236}">
                <a16:creationId xmlns:a16="http://schemas.microsoft.com/office/drawing/2014/main" id="{E2B49EBC-7138-4E1F-C67E-E6233770A0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C00E08AD-49C4-D167-CC53-B843FC0704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4629FD-AEF2-1E44-B061-1A1663B65833}" type="slidenum">
              <a:rPr lang="cs-CZ" smtClean="0"/>
              <a:t>‹#›</a:t>
            </a:fld>
            <a:endParaRPr lang="cs-CZ"/>
          </a:p>
        </p:txBody>
      </p:sp>
    </p:spTree>
    <p:extLst>
      <p:ext uri="{BB962C8B-B14F-4D97-AF65-F5344CB8AC3E}">
        <p14:creationId xmlns:p14="http://schemas.microsoft.com/office/powerpoint/2010/main" val="215644428"/>
      </p:ext>
    </p:extLst>
  </p:cSld>
  <p:clrMap bg1="lt1" tx1="dk1" bg2="lt2" tx2="dk2" accent1="accent1" accent2="accent2" accent3="accent3" accent4="accent4" accent5="accent5" accent6="accent6" hlink="hlink" folHlink="folHlink"/>
  <p:sldLayoutIdLst>
    <p:sldLayoutId id="2147484840" r:id="rId1"/>
    <p:sldLayoutId id="2147484841" r:id="rId2"/>
    <p:sldLayoutId id="2147484842" r:id="rId3"/>
    <p:sldLayoutId id="2147484846" r:id="rId4"/>
    <p:sldLayoutId id="2147484850" r:id="rId5"/>
    <p:sldLayoutId id="2147484851" r:id="rId6"/>
  </p:sldLayoutIdLst>
  <p:hf sldNum="0" hdr="0" ftr="0"/>
  <p:txStyles>
    <p:titleStyle>
      <a:lvl1pPr algn="l" defTabSz="914400" rtl="0" eaLnBrk="1" latinLnBrk="0" hangingPunct="1">
        <a:lnSpc>
          <a:spcPct val="90000"/>
        </a:lnSpc>
        <a:spcBef>
          <a:spcPct val="0"/>
        </a:spcBef>
        <a:buNone/>
        <a:defRPr sz="3600" b="1" i="0" kern="1200" cap="all" baseline="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6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3861">
          <p15:clr>
            <a:srgbClr val="F26B43"/>
          </p15:clr>
        </p15:guide>
        <p15:guide id="5" pos="7219">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062889BC-EF59-49C6-5333-C71E0D6B32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5A368283-6357-58E9-66DB-349AC4528A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A190314-308A-BEB6-A115-0312B537BF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AE2421-3460-6A45-AE59-CB915AFC454F}" type="datetime1">
              <a:rPr lang="cs-CZ" smtClean="0"/>
              <a:t>11.02.2026</a:t>
            </a:fld>
            <a:endParaRPr lang="cs-CZ"/>
          </a:p>
        </p:txBody>
      </p:sp>
      <p:sp>
        <p:nvSpPr>
          <p:cNvPr id="5" name="Zástupný symbol pro zápatí 4">
            <a:extLst>
              <a:ext uri="{FF2B5EF4-FFF2-40B4-BE49-F238E27FC236}">
                <a16:creationId xmlns:a16="http://schemas.microsoft.com/office/drawing/2014/main" id="{E2B49EBC-7138-4E1F-C67E-E6233770A0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C00E08AD-49C4-D167-CC53-B843FC0704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4629FD-AEF2-1E44-B061-1A1663B65833}" type="slidenum">
              <a:rPr lang="cs-CZ" smtClean="0"/>
              <a:t>‹#›</a:t>
            </a:fld>
            <a:endParaRPr lang="cs-CZ"/>
          </a:p>
        </p:txBody>
      </p:sp>
    </p:spTree>
    <p:extLst>
      <p:ext uri="{BB962C8B-B14F-4D97-AF65-F5344CB8AC3E}">
        <p14:creationId xmlns:p14="http://schemas.microsoft.com/office/powerpoint/2010/main" val="3533899512"/>
      </p:ext>
    </p:extLst>
  </p:cSld>
  <p:clrMap bg1="lt1" tx1="dk1" bg2="lt2" tx2="dk2" accent1="accent1" accent2="accent2" accent3="accent3" accent4="accent4" accent5="accent5" accent6="accent6" hlink="hlink" folHlink="folHlink"/>
  <p:sldLayoutIdLst>
    <p:sldLayoutId id="2147484858" r:id="rId1"/>
    <p:sldLayoutId id="2147484860" r:id="rId2"/>
    <p:sldLayoutId id="2147484861" r:id="rId3"/>
    <p:sldLayoutId id="2147484862" r:id="rId4"/>
    <p:sldLayoutId id="2147484866" r:id="rId5"/>
  </p:sldLayoutIdLst>
  <p:hf sldNum="0" hdr="0" ftr="0"/>
  <p:txStyles>
    <p:titleStyle>
      <a:lvl1pPr algn="l" defTabSz="914400" rtl="0" eaLnBrk="1" latinLnBrk="0" hangingPunct="1">
        <a:lnSpc>
          <a:spcPct val="90000"/>
        </a:lnSpc>
        <a:spcBef>
          <a:spcPct val="0"/>
        </a:spcBef>
        <a:buNone/>
        <a:defRPr sz="3600" b="1" i="0" kern="1200" cap="all" baseline="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6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3861">
          <p15:clr>
            <a:srgbClr val="F26B43"/>
          </p15:clr>
        </p15:guide>
        <p15:guide id="5" pos="721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0.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5.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3.xml"/><Relationship Id="rId1" Type="http://schemas.openxmlformats.org/officeDocument/2006/relationships/tags" Target="../tags/tag53.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slideLayout" Target="../slideLayouts/slideLayout97.xml"/><Relationship Id="rId1" Type="http://schemas.openxmlformats.org/officeDocument/2006/relationships/tags" Target="../tags/tag54.xml"/><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97.xml"/><Relationship Id="rId5" Type="http://schemas.openxmlformats.org/officeDocument/2006/relationships/image" Target="../media/image43.png"/><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98.xml"/><Relationship Id="rId6" Type="http://schemas.openxmlformats.org/officeDocument/2006/relationships/image" Target="../media/image45.png"/><Relationship Id="rId5" Type="http://schemas.openxmlformats.org/officeDocument/2006/relationships/image" Target="../media/image43.png"/><Relationship Id="rId4" Type="http://schemas.openxmlformats.org/officeDocument/2006/relationships/hyperlink" Target="http://www.mamo.cz/"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4.xml"/><Relationship Id="rId1" Type="http://schemas.openxmlformats.org/officeDocument/2006/relationships/tags" Target="../tags/tag55.xml"/><Relationship Id="rId4" Type="http://schemas.openxmlformats.org/officeDocument/2006/relationships/chart" Target="../charts/chart9.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87.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chart" Target="../charts/chart10.xml"/><Relationship Id="rId4"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slideLayout" Target="../slideLayouts/slideLayout44.xml"/><Relationship Id="rId1" Type="http://schemas.openxmlformats.org/officeDocument/2006/relationships/tags" Target="../tags/tag58.xml"/><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8.png"/><Relationship Id="rId1" Type="http://schemas.openxmlformats.org/officeDocument/2006/relationships/slideLayout" Target="../slideLayouts/slideLayout44.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43.xml"/><Relationship Id="rId1" Type="http://schemas.openxmlformats.org/officeDocument/2006/relationships/tags" Target="../tags/tag5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slideLayout" Target="../slideLayouts/slideLayout43.xml"/><Relationship Id="rId1" Type="http://schemas.openxmlformats.org/officeDocument/2006/relationships/tags" Target="../tags/tag60.xml"/><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slideLayout" Target="../slideLayouts/slideLayout105.xml"/><Relationship Id="rId1" Type="http://schemas.openxmlformats.org/officeDocument/2006/relationships/tags" Target="../tags/tag61.xml"/></Relationships>
</file>

<file path=ppt/slides/_rels/slide25.xml.rels><?xml version="1.0" encoding="UTF-8" standalone="yes"?>
<Relationships xmlns="http://schemas.openxmlformats.org/package/2006/relationships"><Relationship Id="rId8" Type="http://schemas.openxmlformats.org/officeDocument/2006/relationships/tags" Target="../tags/tag69.xml"/><Relationship Id="rId3" Type="http://schemas.openxmlformats.org/officeDocument/2006/relationships/tags" Target="../tags/tag64.xml"/><Relationship Id="rId7" Type="http://schemas.openxmlformats.org/officeDocument/2006/relationships/tags" Target="../tags/tag68.xml"/><Relationship Id="rId12" Type="http://schemas.openxmlformats.org/officeDocument/2006/relationships/chart" Target="../charts/chart15.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11" Type="http://schemas.openxmlformats.org/officeDocument/2006/relationships/chart" Target="../charts/chart14.xml"/><Relationship Id="rId5" Type="http://schemas.openxmlformats.org/officeDocument/2006/relationships/tags" Target="../tags/tag66.xml"/><Relationship Id="rId10" Type="http://schemas.openxmlformats.org/officeDocument/2006/relationships/slideLayout" Target="../slideLayouts/slideLayout104.xml"/><Relationship Id="rId4" Type="http://schemas.openxmlformats.org/officeDocument/2006/relationships/tags" Target="../tags/tag65.xml"/><Relationship Id="rId9" Type="http://schemas.openxmlformats.org/officeDocument/2006/relationships/tags" Target="../tags/tag70.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0.png"/><Relationship Id="rId1" Type="http://schemas.openxmlformats.org/officeDocument/2006/relationships/slideLayout" Target="../slideLayouts/slideLayout104.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chart" Target="../charts/chart17.xml"/><Relationship Id="rId4" Type="http://schemas.openxmlformats.org/officeDocument/2006/relationships/chart" Target="../charts/char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8" Type="http://schemas.openxmlformats.org/officeDocument/2006/relationships/tags" Target="../tags/tag80.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chart" Target="../charts/chart19.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chart" Target="../charts/chart18.xml"/><Relationship Id="rId5" Type="http://schemas.openxmlformats.org/officeDocument/2006/relationships/tags" Target="../tags/tag77.xml"/><Relationship Id="rId10" Type="http://schemas.openxmlformats.org/officeDocument/2006/relationships/slideLayout" Target="../slideLayouts/slideLayout24.xml"/><Relationship Id="rId4" Type="http://schemas.openxmlformats.org/officeDocument/2006/relationships/tags" Target="../tags/tag76.xml"/><Relationship Id="rId9" Type="http://schemas.openxmlformats.org/officeDocument/2006/relationships/tags" Target="../tags/tag81.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tags" Target="../tags/tag7.xml"/><Relationship Id="rId7" Type="http://schemas.openxmlformats.org/officeDocument/2006/relationships/tags" Target="../tags/tag11.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hyperlink" Target="https://csu.gov.cz/produkty/projekce-obyvatelstva-v-krajich-cr-do-roku-2080" TargetMode="External"/><Relationship Id="rId5" Type="http://schemas.openxmlformats.org/officeDocument/2006/relationships/tags" Target="../tags/tag9.xml"/><Relationship Id="rId10" Type="http://schemas.openxmlformats.org/officeDocument/2006/relationships/chart" Target="../charts/chart1.xml"/><Relationship Id="rId4" Type="http://schemas.openxmlformats.org/officeDocument/2006/relationships/tags" Target="../tags/tag8.xml"/><Relationship Id="rId9"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2.xml"/><Relationship Id="rId1" Type="http://schemas.openxmlformats.org/officeDocument/2006/relationships/tags" Target="../tags/tag82.xml"/><Relationship Id="rId4" Type="http://schemas.openxmlformats.org/officeDocument/2006/relationships/image" Target="../media/image51.jpeg"/></Relationships>
</file>

<file path=ppt/slides/_rels/slide4.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tags" Target="../tags/tag24.xml"/><Relationship Id="rId18" Type="http://schemas.openxmlformats.org/officeDocument/2006/relationships/tags" Target="../tags/tag29.xml"/><Relationship Id="rId3" Type="http://schemas.openxmlformats.org/officeDocument/2006/relationships/tags" Target="../tags/tag14.xml"/><Relationship Id="rId21" Type="http://schemas.openxmlformats.org/officeDocument/2006/relationships/chart" Target="../charts/chart2.xml"/><Relationship Id="rId7" Type="http://schemas.openxmlformats.org/officeDocument/2006/relationships/tags" Target="../tags/tag18.xml"/><Relationship Id="rId12" Type="http://schemas.openxmlformats.org/officeDocument/2006/relationships/tags" Target="../tags/tag23.xml"/><Relationship Id="rId17" Type="http://schemas.openxmlformats.org/officeDocument/2006/relationships/tags" Target="../tags/tag28.xml"/><Relationship Id="rId2" Type="http://schemas.openxmlformats.org/officeDocument/2006/relationships/tags" Target="../tags/tag13.xml"/><Relationship Id="rId16" Type="http://schemas.openxmlformats.org/officeDocument/2006/relationships/tags" Target="../tags/tag27.xml"/><Relationship Id="rId20" Type="http://schemas.openxmlformats.org/officeDocument/2006/relationships/notesSlide" Target="../notesSlides/notesSlide2.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tags" Target="../tags/tag22.xml"/><Relationship Id="rId5" Type="http://schemas.openxmlformats.org/officeDocument/2006/relationships/tags" Target="../tags/tag16.xml"/><Relationship Id="rId15" Type="http://schemas.openxmlformats.org/officeDocument/2006/relationships/tags" Target="../tags/tag26.xml"/><Relationship Id="rId23" Type="http://schemas.openxmlformats.org/officeDocument/2006/relationships/image" Target="../media/image24.png"/><Relationship Id="rId10" Type="http://schemas.openxmlformats.org/officeDocument/2006/relationships/tags" Target="../tags/tag21.xml"/><Relationship Id="rId19" Type="http://schemas.openxmlformats.org/officeDocument/2006/relationships/slideLayout" Target="../slideLayouts/slideLayout23.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tags" Target="../tags/tag25.xml"/><Relationship Id="rId22" Type="http://schemas.openxmlformats.org/officeDocument/2006/relationships/chart" Target="../charts/chart3.xml"/></Relationships>
</file>

<file path=ppt/slides/_rels/slide5.xml.rels><?xml version="1.0" encoding="UTF-8" standalone="yes"?>
<Relationships xmlns="http://schemas.openxmlformats.org/package/2006/relationships"><Relationship Id="rId8" Type="http://schemas.openxmlformats.org/officeDocument/2006/relationships/tags" Target="../tags/tag37.xml"/><Relationship Id="rId13" Type="http://schemas.openxmlformats.org/officeDocument/2006/relationships/tags" Target="../tags/tag42.xml"/><Relationship Id="rId18" Type="http://schemas.openxmlformats.org/officeDocument/2006/relationships/tags" Target="../tags/tag47.xml"/><Relationship Id="rId3" Type="http://schemas.openxmlformats.org/officeDocument/2006/relationships/tags" Target="../tags/tag32.xml"/><Relationship Id="rId21" Type="http://schemas.openxmlformats.org/officeDocument/2006/relationships/notesSlide" Target="../notesSlides/notesSlide3.xml"/><Relationship Id="rId7" Type="http://schemas.openxmlformats.org/officeDocument/2006/relationships/tags" Target="../tags/tag36.xml"/><Relationship Id="rId12" Type="http://schemas.openxmlformats.org/officeDocument/2006/relationships/tags" Target="../tags/tag41.xml"/><Relationship Id="rId17" Type="http://schemas.openxmlformats.org/officeDocument/2006/relationships/tags" Target="../tags/tag46.xml"/><Relationship Id="rId2" Type="http://schemas.openxmlformats.org/officeDocument/2006/relationships/tags" Target="../tags/tag31.xml"/><Relationship Id="rId16" Type="http://schemas.openxmlformats.org/officeDocument/2006/relationships/tags" Target="../tags/tag45.xml"/><Relationship Id="rId20" Type="http://schemas.openxmlformats.org/officeDocument/2006/relationships/slideLayout" Target="../slideLayouts/slideLayout23.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tags" Target="../tags/tag40.xml"/><Relationship Id="rId5" Type="http://schemas.openxmlformats.org/officeDocument/2006/relationships/tags" Target="../tags/tag34.xml"/><Relationship Id="rId15" Type="http://schemas.openxmlformats.org/officeDocument/2006/relationships/tags" Target="../tags/tag44.xml"/><Relationship Id="rId23" Type="http://schemas.openxmlformats.org/officeDocument/2006/relationships/image" Target="../media/image26.png"/><Relationship Id="rId10" Type="http://schemas.openxmlformats.org/officeDocument/2006/relationships/tags" Target="../tags/tag39.xml"/><Relationship Id="rId19" Type="http://schemas.openxmlformats.org/officeDocument/2006/relationships/tags" Target="../tags/tag48.xml"/><Relationship Id="rId4" Type="http://schemas.openxmlformats.org/officeDocument/2006/relationships/tags" Target="../tags/tag33.xml"/><Relationship Id="rId9" Type="http://schemas.openxmlformats.org/officeDocument/2006/relationships/tags" Target="../tags/tag38.xml"/><Relationship Id="rId14" Type="http://schemas.openxmlformats.org/officeDocument/2006/relationships/tags" Target="../tags/tag43.xml"/><Relationship Id="rId22"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tags" Target="../tags/tag51.xml"/><Relationship Id="rId7" Type="http://schemas.openxmlformats.org/officeDocument/2006/relationships/image" Target="../media/image24.pn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notesSlide" Target="../notesSlides/notesSlide4.xml"/><Relationship Id="rId5" Type="http://schemas.openxmlformats.org/officeDocument/2006/relationships/slideLayout" Target="../slideLayouts/slideLayout23.xml"/><Relationship Id="rId4" Type="http://schemas.openxmlformats.org/officeDocument/2006/relationships/tags" Target="../tags/tag5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4.xml"/></Relationships>
</file>

<file path=ppt/slides/_rels/slide9.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97.xm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svg"/><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4F76FE3B-9128-83FC-DABD-70D22B7DFBED}"/>
              </a:ext>
            </a:extLst>
          </p:cNvPr>
          <p:cNvSpPr/>
          <p:nvPr/>
        </p:nvSpPr>
        <p:spPr>
          <a:xfrm>
            <a:off x="154453" y="125868"/>
            <a:ext cx="9748711" cy="112037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3000" b="1" i="0" u="none" strike="noStrike" kern="1200" cap="none" spc="0" normalizeH="0" baseline="0" noProof="0" dirty="0">
                <a:ln>
                  <a:noFill/>
                </a:ln>
                <a:solidFill>
                  <a:srgbClr val="2E5980"/>
                </a:solidFill>
                <a:effectLst/>
                <a:uLnTx/>
                <a:uFillTx/>
                <a:latin typeface="Calibri" panose="020F0502020204030204"/>
                <a:ea typeface="+mn-ea"/>
                <a:cs typeface="+mn-cs"/>
              </a:rPr>
              <a:t>STRATEGICKÉ ANALÝZY POTŘEB REZORTU ZDRAVOTNICTVÍ</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cs-CZ" sz="3400" b="1" i="0" u="none" strike="noStrike" kern="1200" cap="none" spc="0" normalizeH="0" baseline="0" noProof="0" dirty="0">
                <a:ln>
                  <a:noFill/>
                </a:ln>
                <a:solidFill>
                  <a:srgbClr val="D71440"/>
                </a:solidFill>
                <a:effectLst/>
                <a:uLnTx/>
                <a:uFillTx/>
                <a:latin typeface="Calibri" panose="020F0502020204030204"/>
                <a:ea typeface="Calibri" panose="020F0502020204030204" pitchFamily="34" charset="0"/>
                <a:cs typeface="+mn-cs"/>
              </a:rPr>
              <a:t>Prevence zdraví v Karlovarském kraji</a:t>
            </a:r>
            <a:endParaRPr kumimoji="0" lang="en-GB" sz="3400" b="0" i="0" u="none" strike="noStrike" kern="100" cap="none" spc="0" normalizeH="0" baseline="0" noProof="0" dirty="0">
              <a:ln>
                <a:noFill/>
              </a:ln>
              <a:solidFill>
                <a:srgbClr val="D71440"/>
              </a:solidFill>
              <a:effectLst/>
              <a:uLnTx/>
              <a:uFillTx/>
              <a:latin typeface="Calibri" panose="020F0502020204030204"/>
              <a:ea typeface="Calibri" panose="020F0502020204030204" pitchFamily="34" charset="0"/>
              <a:cs typeface="Times New Roman" panose="02020603050405020304" pitchFamily="18" charset="0"/>
            </a:endParaRPr>
          </a:p>
        </p:txBody>
      </p:sp>
      <p:pic>
        <p:nvPicPr>
          <p:cNvPr id="2" name="Grafický objekt 1">
            <a:extLst>
              <a:ext uri="{FF2B5EF4-FFF2-40B4-BE49-F238E27FC236}">
                <a16:creationId xmlns:a16="http://schemas.microsoft.com/office/drawing/2014/main" id="{66F0F4C6-053A-8EE1-5263-87F21236600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0142" y="1211640"/>
            <a:ext cx="2570292" cy="662447"/>
          </a:xfrm>
          <a:prstGeom prst="rect">
            <a:avLst/>
          </a:prstGeom>
        </p:spPr>
      </p:pic>
      <p:sp>
        <p:nvSpPr>
          <p:cNvPr id="3" name="TextovéPole 2">
            <a:extLst>
              <a:ext uri="{FF2B5EF4-FFF2-40B4-BE49-F238E27FC236}">
                <a16:creationId xmlns:a16="http://schemas.microsoft.com/office/drawing/2014/main" id="{87358428-9572-FBC1-B5E3-6BF97B0B79C3}"/>
              </a:ext>
            </a:extLst>
          </p:cNvPr>
          <p:cNvSpPr txBox="1"/>
          <p:nvPr/>
        </p:nvSpPr>
        <p:spPr>
          <a:xfrm rot="19968921">
            <a:off x="1209583" y="2533287"/>
            <a:ext cx="4443882" cy="646331"/>
          </a:xfrm>
          <a:prstGeom prst="rect">
            <a:avLst/>
          </a:prstGeom>
          <a:noFill/>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cs-CZ" altLang="cs-CZ"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Projekt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cs-CZ" altLang="cs-CZ"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CZ.03.02.02/00/22_046/0002180 </a:t>
            </a:r>
          </a:p>
        </p:txBody>
      </p:sp>
      <p:pic>
        <p:nvPicPr>
          <p:cNvPr id="5" name="Obrázek 4" descr="Obsah obrázku Grafika, Písmo, grafický design, logo&#10;&#10;Obsah vygenerovaný umělou inteligencí může být nesprávný.">
            <a:extLst>
              <a:ext uri="{FF2B5EF4-FFF2-40B4-BE49-F238E27FC236}">
                <a16:creationId xmlns:a16="http://schemas.microsoft.com/office/drawing/2014/main" id="{CF902CE8-AA2A-C86F-0525-D586A6C3E0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92919" y="160469"/>
            <a:ext cx="2059438" cy="1051171"/>
          </a:xfrm>
          <a:prstGeom prst="rect">
            <a:avLst/>
          </a:prstGeom>
        </p:spPr>
      </p:pic>
    </p:spTree>
    <p:extLst>
      <p:ext uri="{BB962C8B-B14F-4D97-AF65-F5344CB8AC3E}">
        <p14:creationId xmlns:p14="http://schemas.microsoft.com/office/powerpoint/2010/main" val="670530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2">
            <a:extLst>
              <a:ext uri="{FF2B5EF4-FFF2-40B4-BE49-F238E27FC236}">
                <a16:creationId xmlns:a16="http://schemas.microsoft.com/office/drawing/2014/main" id="{9A0AF620-8533-5397-28F1-DF695E3CA598}"/>
              </a:ext>
            </a:extLst>
          </p:cNvPr>
          <p:cNvSpPr>
            <a:spLocks noGrp="1"/>
          </p:cNvSpPr>
          <p:nvPr>
            <p:ph type="title"/>
          </p:nvPr>
        </p:nvSpPr>
        <p:spPr>
          <a:xfrm>
            <a:off x="2472615" y="209207"/>
            <a:ext cx="4427587" cy="729430"/>
          </a:xfrm>
          <a:noFill/>
        </p:spPr>
        <p:txBody>
          <a:bodyPr wrap="square">
            <a:spAutoFit/>
          </a:bodyPr>
          <a:lstStyle/>
          <a:p>
            <a:pPr>
              <a:spcBef>
                <a:spcPts val="1000"/>
              </a:spcBef>
            </a:pPr>
            <a:r>
              <a:rPr lang="cs-CZ" sz="2300" b="1" dirty="0">
                <a:solidFill>
                  <a:srgbClr val="2C2F7A"/>
                </a:solidFill>
                <a:latin typeface="Arial" panose="020B0604020202020204" pitchFamily="34" charset="0"/>
                <a:cs typeface="Arial" panose="020B0604020202020204" pitchFamily="34" charset="0"/>
              </a:rPr>
              <a:t>Inovované portály screeningových programů</a:t>
            </a:r>
          </a:p>
        </p:txBody>
      </p:sp>
      <p:pic>
        <p:nvPicPr>
          <p:cNvPr id="8" name="Obrázek 7">
            <a:extLst>
              <a:ext uri="{FF2B5EF4-FFF2-40B4-BE49-F238E27FC236}">
                <a16:creationId xmlns:a16="http://schemas.microsoft.com/office/drawing/2014/main" id="{4EF1A767-C8AC-25D0-756B-C0E13EDDCCD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346073" y="4604976"/>
            <a:ext cx="5596198" cy="1987321"/>
          </a:xfrm>
          <a:prstGeom prst="rect">
            <a:avLst/>
          </a:prstGeom>
        </p:spPr>
      </p:pic>
      <p:pic>
        <p:nvPicPr>
          <p:cNvPr id="9" name="Obrázek 8">
            <a:extLst>
              <a:ext uri="{FF2B5EF4-FFF2-40B4-BE49-F238E27FC236}">
                <a16:creationId xmlns:a16="http://schemas.microsoft.com/office/drawing/2014/main" id="{47818056-B323-42A2-9C5A-C17C4A5C4D9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5168" y="4565350"/>
            <a:ext cx="5958716" cy="2066572"/>
          </a:xfrm>
          <a:prstGeom prst="rect">
            <a:avLst/>
          </a:prstGeom>
        </p:spPr>
      </p:pic>
      <p:sp>
        <p:nvSpPr>
          <p:cNvPr id="16" name="TextovéPole 15">
            <a:extLst>
              <a:ext uri="{FF2B5EF4-FFF2-40B4-BE49-F238E27FC236}">
                <a16:creationId xmlns:a16="http://schemas.microsoft.com/office/drawing/2014/main" id="{85284B1B-C447-B5AF-6F9E-280C65078D13}"/>
              </a:ext>
            </a:extLst>
          </p:cNvPr>
          <p:cNvSpPr txBox="1"/>
          <p:nvPr/>
        </p:nvSpPr>
        <p:spPr>
          <a:xfrm>
            <a:off x="314945" y="1094424"/>
            <a:ext cx="5781055" cy="87716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700" b="0" i="0" u="none" strike="noStrike" kern="1200" cap="none" spc="0" normalizeH="0" baseline="0" noProof="0" dirty="0">
                <a:ln>
                  <a:noFill/>
                </a:ln>
                <a:solidFill>
                  <a:srgbClr val="2C2F79"/>
                </a:solidFill>
                <a:effectLst/>
                <a:uLnTx/>
                <a:uFillTx/>
                <a:latin typeface="Calibri" panose="020F0502020204030204"/>
                <a:ea typeface="+mn-ea"/>
                <a:cs typeface="+mn-cs"/>
              </a:rPr>
              <a:t>je posilována komunikace s laickou veřejností</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700" b="0" i="0" u="none" strike="noStrike" kern="1200" cap="none" spc="0" normalizeH="0" baseline="0" noProof="0" dirty="0">
                <a:ln>
                  <a:noFill/>
                </a:ln>
                <a:solidFill>
                  <a:srgbClr val="2C2F79"/>
                </a:solidFill>
                <a:effectLst/>
                <a:uLnTx/>
                <a:uFillTx/>
                <a:latin typeface="Calibri" panose="020F0502020204030204"/>
                <a:ea typeface="+mn-ea"/>
                <a:cs typeface="+mn-cs"/>
              </a:rPr>
              <a:t>screeningy mají své vlastní portály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700" b="0" i="0" u="none" strike="noStrike" kern="1200" cap="none" spc="0" normalizeH="0" baseline="0" noProof="0" dirty="0">
                <a:ln>
                  <a:noFill/>
                </a:ln>
                <a:solidFill>
                  <a:srgbClr val="2C2F79"/>
                </a:solidFill>
                <a:effectLst/>
                <a:uLnTx/>
                <a:uFillTx/>
                <a:latin typeface="Calibri" panose="020F0502020204030204"/>
                <a:ea typeface="+mn-ea"/>
                <a:cs typeface="+mn-cs"/>
              </a:rPr>
              <a:t>jsou publikována otevřená data</a:t>
            </a:r>
            <a:r>
              <a:rPr kumimoji="0" lang="cs-CZ" sz="17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15" name="Obrázek 14">
            <a:extLst>
              <a:ext uri="{FF2B5EF4-FFF2-40B4-BE49-F238E27FC236}">
                <a16:creationId xmlns:a16="http://schemas.microsoft.com/office/drawing/2014/main" id="{295D0C4D-FF6F-E855-419B-F3639A41E0F3}"/>
              </a:ext>
            </a:extLst>
          </p:cNvPr>
          <p:cNvPicPr>
            <a:picLocks noChangeAspect="1"/>
          </p:cNvPicPr>
          <p:nvPr/>
        </p:nvPicPr>
        <p:blipFill>
          <a:blip r:embed="rId4"/>
          <a:stretch>
            <a:fillRect/>
          </a:stretch>
        </p:blipFill>
        <p:spPr>
          <a:xfrm>
            <a:off x="235168" y="2343800"/>
            <a:ext cx="5958716" cy="2098080"/>
          </a:xfrm>
          <a:prstGeom prst="rect">
            <a:avLst/>
          </a:prstGeom>
        </p:spPr>
      </p:pic>
      <p:pic>
        <p:nvPicPr>
          <p:cNvPr id="20" name="Obrázek 19">
            <a:extLst>
              <a:ext uri="{FF2B5EF4-FFF2-40B4-BE49-F238E27FC236}">
                <a16:creationId xmlns:a16="http://schemas.microsoft.com/office/drawing/2014/main" id="{CDC3B759-C094-3269-1C47-2ED580EA0918}"/>
              </a:ext>
            </a:extLst>
          </p:cNvPr>
          <p:cNvPicPr>
            <a:picLocks noChangeAspect="1"/>
          </p:cNvPicPr>
          <p:nvPr/>
        </p:nvPicPr>
        <p:blipFill>
          <a:blip r:embed="rId5"/>
          <a:stretch>
            <a:fillRect/>
          </a:stretch>
        </p:blipFill>
        <p:spPr>
          <a:xfrm>
            <a:off x="6346073" y="2343800"/>
            <a:ext cx="5596198" cy="2002122"/>
          </a:xfrm>
          <a:prstGeom prst="rect">
            <a:avLst/>
          </a:prstGeom>
        </p:spPr>
      </p:pic>
      <p:pic>
        <p:nvPicPr>
          <p:cNvPr id="22" name="Obrázek 21">
            <a:extLst>
              <a:ext uri="{FF2B5EF4-FFF2-40B4-BE49-F238E27FC236}">
                <a16:creationId xmlns:a16="http://schemas.microsoft.com/office/drawing/2014/main" id="{9330975F-FD35-9220-258A-D93D171D349E}"/>
              </a:ext>
            </a:extLst>
          </p:cNvPr>
          <p:cNvPicPr>
            <a:picLocks noChangeAspect="1"/>
          </p:cNvPicPr>
          <p:nvPr/>
        </p:nvPicPr>
        <p:blipFill>
          <a:blip r:embed="rId6"/>
          <a:stretch>
            <a:fillRect/>
          </a:stretch>
        </p:blipFill>
        <p:spPr>
          <a:xfrm>
            <a:off x="6346074" y="210695"/>
            <a:ext cx="5596198" cy="2003577"/>
          </a:xfrm>
          <a:prstGeom prst="rect">
            <a:avLst/>
          </a:prstGeom>
        </p:spPr>
      </p:pic>
      <p:pic>
        <p:nvPicPr>
          <p:cNvPr id="25" name="Grafický objekt 24">
            <a:extLst>
              <a:ext uri="{FF2B5EF4-FFF2-40B4-BE49-F238E27FC236}">
                <a16:creationId xmlns:a16="http://schemas.microsoft.com/office/drawing/2014/main" id="{83181939-C93D-C271-84FB-725F89A06D3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59399" y="393788"/>
            <a:ext cx="1644336" cy="389062"/>
          </a:xfrm>
          <a:prstGeom prst="rect">
            <a:avLst/>
          </a:prstGeom>
        </p:spPr>
      </p:pic>
      <p:cxnSp>
        <p:nvCxnSpPr>
          <p:cNvPr id="26" name="Přímá spojnice 25">
            <a:extLst>
              <a:ext uri="{FF2B5EF4-FFF2-40B4-BE49-F238E27FC236}">
                <a16:creationId xmlns:a16="http://schemas.microsoft.com/office/drawing/2014/main" id="{3E0BA0B7-5ED7-E9C1-132C-1A291B9C77C9}"/>
              </a:ext>
            </a:extLst>
          </p:cNvPr>
          <p:cNvCxnSpPr>
            <a:cxnSpLocks/>
          </p:cNvCxnSpPr>
          <p:nvPr/>
        </p:nvCxnSpPr>
        <p:spPr>
          <a:xfrm>
            <a:off x="2392767" y="230758"/>
            <a:ext cx="0" cy="715121"/>
          </a:xfrm>
          <a:prstGeom prst="line">
            <a:avLst/>
          </a:prstGeom>
          <a:ln w="38100" cap="rnd">
            <a:solidFill>
              <a:srgbClr val="49C6BB"/>
            </a:solidFill>
            <a:round/>
          </a:ln>
        </p:spPr>
        <p:style>
          <a:lnRef idx="2">
            <a:schemeClr val="accent1"/>
          </a:lnRef>
          <a:fillRef idx="0">
            <a:schemeClr val="accent1"/>
          </a:fillRef>
          <a:effectRef idx="1">
            <a:schemeClr val="accent1"/>
          </a:effectRef>
          <a:fontRef idx="minor">
            <a:schemeClr val="tx1"/>
          </a:fontRef>
        </p:style>
      </p:cxnSp>
      <p:sp>
        <p:nvSpPr>
          <p:cNvPr id="27" name="TextovéPole 26">
            <a:extLst>
              <a:ext uri="{FF2B5EF4-FFF2-40B4-BE49-F238E27FC236}">
                <a16:creationId xmlns:a16="http://schemas.microsoft.com/office/drawing/2014/main" id="{2DA6FAD5-CCC6-98C1-CC60-0B537CBDA7AC}"/>
              </a:ext>
            </a:extLst>
          </p:cNvPr>
          <p:cNvSpPr txBox="1"/>
          <p:nvPr/>
        </p:nvSpPr>
        <p:spPr>
          <a:xfrm rot="21208857">
            <a:off x="2136068" y="2075945"/>
            <a:ext cx="2527062" cy="553998"/>
          </a:xfrm>
          <a:prstGeom prst="rect">
            <a:avLst/>
          </a:prstGeom>
          <a:solidFill>
            <a:srgbClr val="FFC000"/>
          </a:solidFill>
        </p:spPr>
        <p:txBody>
          <a:bodyPr wrap="square" rtlCol="0">
            <a:spAutoFit/>
          </a:bodyPr>
          <a:lstStyle>
            <a:defPPr>
              <a:defRPr lang="cs-CZ"/>
            </a:defPPr>
            <a:lvl1pPr algn="ctr">
              <a:defRPr sz="1500" b="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500" b="1" i="0" u="none" strike="noStrike" kern="1200" cap="none" spc="0" normalizeH="0" baseline="0" noProof="0" dirty="0">
                <a:ln>
                  <a:noFill/>
                </a:ln>
                <a:solidFill>
                  <a:prstClr val="black"/>
                </a:solidFill>
                <a:effectLst/>
                <a:uLnTx/>
                <a:uFillTx/>
                <a:latin typeface="Calibri" panose="020F0502020204030204"/>
                <a:ea typeface="+mn-ea"/>
                <a:cs typeface="+mn-cs"/>
              </a:rPr>
              <a:t>Zcela nový onkologický screening, od 1.1. 2024</a:t>
            </a:r>
          </a:p>
        </p:txBody>
      </p:sp>
    </p:spTree>
    <p:extLst>
      <p:ext uri="{BB962C8B-B14F-4D97-AF65-F5344CB8AC3E}">
        <p14:creationId xmlns:p14="http://schemas.microsoft.com/office/powerpoint/2010/main" val="113268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7DF042D7-B8CD-E032-4664-7FDB1C6E1A45}"/>
              </a:ext>
            </a:extLst>
          </p:cNvPr>
          <p:cNvSpPr txBox="1"/>
          <p:nvPr/>
        </p:nvSpPr>
        <p:spPr>
          <a:xfrm>
            <a:off x="666224" y="701961"/>
            <a:ext cx="11123407"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3600" b="1" i="0" u="none" strike="noStrike" kern="1200" cap="none" spc="0" normalizeH="0" baseline="0" noProof="0" dirty="0">
                <a:ln>
                  <a:noFill/>
                </a:ln>
                <a:solidFill>
                  <a:srgbClr val="D71440"/>
                </a:solidFill>
                <a:effectLst/>
                <a:uLnTx/>
                <a:uFillTx/>
                <a:latin typeface="Calibri" panose="020F0502020204030204"/>
                <a:ea typeface="+mn-ea"/>
                <a:cs typeface="+mn-cs"/>
              </a:rPr>
              <a:t>Avšak stále se významná část občanů screeningových programů neúčastní a riskuje tak záchyt nádorového onemocnění v pokročilém stadiu,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3600" b="1" i="0" u="none" strike="noStrike" kern="1200" cap="none" spc="0" normalizeH="0" baseline="0" noProof="0" dirty="0">
                <a:ln>
                  <a:noFill/>
                </a:ln>
                <a:solidFill>
                  <a:srgbClr val="D71440"/>
                </a:solidFill>
                <a:effectLst/>
                <a:uLnTx/>
                <a:uFillTx/>
                <a:latin typeface="Calibri" panose="020F0502020204030204"/>
                <a:ea typeface="+mn-ea"/>
                <a:cs typeface="+mn-cs"/>
              </a:rPr>
              <a:t>s nižší šancí na úplné vyléčení. </a:t>
            </a:r>
          </a:p>
        </p:txBody>
      </p:sp>
      <p:sp>
        <p:nvSpPr>
          <p:cNvPr id="5" name="TextovéPole 4">
            <a:extLst>
              <a:ext uri="{FF2B5EF4-FFF2-40B4-BE49-F238E27FC236}">
                <a16:creationId xmlns:a16="http://schemas.microsoft.com/office/drawing/2014/main" id="{54BF9223-61FC-58C4-7BFE-34E361B68C10}"/>
              </a:ext>
            </a:extLst>
          </p:cNvPr>
          <p:cNvSpPr txBox="1"/>
          <p:nvPr/>
        </p:nvSpPr>
        <p:spPr>
          <a:xfrm>
            <a:off x="9317082" y="2321004"/>
            <a:ext cx="1032734"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9000" b="0" i="0" u="none" strike="noStrike" kern="1200" cap="none" spc="0" normalizeH="0" baseline="0" noProof="0" dirty="0">
                <a:ln>
                  <a:noFill/>
                </a:ln>
                <a:solidFill>
                  <a:srgbClr val="D71440"/>
                </a:solidFill>
                <a:effectLst/>
                <a:uLnTx/>
                <a:uFillTx/>
                <a:latin typeface="Arial Black" panose="020B0A04020102020204" pitchFamily="34" charset="0"/>
                <a:ea typeface="+mn-ea"/>
                <a:cs typeface="+mn-cs"/>
              </a:rPr>
              <a:t>!</a:t>
            </a:r>
          </a:p>
        </p:txBody>
      </p:sp>
      <p:graphicFrame>
        <p:nvGraphicFramePr>
          <p:cNvPr id="7" name="Tabulka 6">
            <a:extLst>
              <a:ext uri="{FF2B5EF4-FFF2-40B4-BE49-F238E27FC236}">
                <a16:creationId xmlns:a16="http://schemas.microsoft.com/office/drawing/2014/main" id="{2DA76F8E-90FA-626D-A71C-27A59B5A8B1E}"/>
              </a:ext>
            </a:extLst>
          </p:cNvPr>
          <p:cNvGraphicFramePr>
            <a:graphicFrameLocks noGrp="1"/>
          </p:cNvGraphicFramePr>
          <p:nvPr>
            <p:extLst>
              <p:ext uri="{D42A27DB-BD31-4B8C-83A1-F6EECF244321}">
                <p14:modId xmlns:p14="http://schemas.microsoft.com/office/powerpoint/2010/main" val="772427414"/>
              </p:ext>
            </p:extLst>
          </p:nvPr>
        </p:nvGraphicFramePr>
        <p:xfrm>
          <a:off x="2947968" y="4586379"/>
          <a:ext cx="8685420" cy="1493520"/>
        </p:xfrm>
        <a:graphic>
          <a:graphicData uri="http://schemas.openxmlformats.org/drawingml/2006/table">
            <a:tbl>
              <a:tblPr firstRow="1" bandRow="1">
                <a:tableStyleId>{5C22544A-7EE6-4342-B048-85BDC9FD1C3A}</a:tableStyleId>
              </a:tblPr>
              <a:tblGrid>
                <a:gridCol w="2597421">
                  <a:extLst>
                    <a:ext uri="{9D8B030D-6E8A-4147-A177-3AD203B41FA5}">
                      <a16:colId xmlns:a16="http://schemas.microsoft.com/office/drawing/2014/main" val="3415418881"/>
                    </a:ext>
                  </a:extLst>
                </a:gridCol>
                <a:gridCol w="2861534">
                  <a:extLst>
                    <a:ext uri="{9D8B030D-6E8A-4147-A177-3AD203B41FA5}">
                      <a16:colId xmlns:a16="http://schemas.microsoft.com/office/drawing/2014/main" val="2667853628"/>
                    </a:ext>
                  </a:extLst>
                </a:gridCol>
                <a:gridCol w="3226465">
                  <a:extLst>
                    <a:ext uri="{9D8B030D-6E8A-4147-A177-3AD203B41FA5}">
                      <a16:colId xmlns:a16="http://schemas.microsoft.com/office/drawing/2014/main" val="1343854346"/>
                    </a:ext>
                  </a:extLst>
                </a:gridCol>
              </a:tblGrid>
              <a:tr h="370840">
                <a:tc>
                  <a:txBody>
                    <a:bodyPr/>
                    <a:lstStyle/>
                    <a:p>
                      <a:pPr algn="ctr"/>
                      <a:r>
                        <a:rPr lang="cs-CZ" sz="1800" dirty="0" err="1">
                          <a:solidFill>
                            <a:schemeClr val="tx1"/>
                          </a:solidFill>
                        </a:rPr>
                        <a:t>Scr</a:t>
                      </a:r>
                      <a:r>
                        <a:rPr lang="cs-CZ" sz="1800" dirty="0">
                          <a:solidFill>
                            <a:schemeClr val="tx1"/>
                          </a:solidFill>
                        </a:rPr>
                        <a:t>. nádorů </a:t>
                      </a:r>
                    </a:p>
                    <a:p>
                      <a:pPr algn="ctr"/>
                      <a:r>
                        <a:rPr lang="cs-CZ" sz="1800" dirty="0">
                          <a:solidFill>
                            <a:schemeClr val="tx1"/>
                          </a:solidFill>
                        </a:rPr>
                        <a:t>prsu (dvouletý interval, ženy ve věku 45–69 let)</a:t>
                      </a: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1800" dirty="0" err="1">
                          <a:solidFill>
                            <a:schemeClr val="tx1"/>
                          </a:solidFill>
                        </a:rPr>
                        <a:t>Scr</a:t>
                      </a:r>
                      <a:r>
                        <a:rPr lang="cs-CZ" sz="1800" dirty="0">
                          <a:solidFill>
                            <a:schemeClr val="tx1"/>
                          </a:solidFill>
                        </a:rPr>
                        <a:t>. nádorů hrdla děložního (tříletý interval, ženy ve věku 25–59 let)</a:t>
                      </a: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1800" dirty="0" err="1">
                          <a:solidFill>
                            <a:schemeClr val="tx1"/>
                          </a:solidFill>
                        </a:rPr>
                        <a:t>Scr</a:t>
                      </a:r>
                      <a:r>
                        <a:rPr lang="cs-CZ" sz="1800" dirty="0">
                          <a:solidFill>
                            <a:schemeClr val="tx1"/>
                          </a:solidFill>
                        </a:rPr>
                        <a:t>. nádorů tlustého střeva a konečníku (standardní interval, osoby ve věku 50 a více let)</a:t>
                      </a:r>
                    </a:p>
                  </a:txBody>
                  <a:tcPr>
                    <a:solidFill>
                      <a:schemeClr val="bg1"/>
                    </a:solidFill>
                  </a:tcPr>
                </a:tc>
                <a:extLst>
                  <a:ext uri="{0D108BD9-81ED-4DB2-BD59-A6C34878D82A}">
                    <a16:rowId xmlns:a16="http://schemas.microsoft.com/office/drawing/2014/main" val="2425770819"/>
                  </a:ext>
                </a:extLst>
              </a:tr>
              <a:tr h="370840">
                <a:tc>
                  <a:txBody>
                    <a:bodyPr/>
                    <a:lstStyle/>
                    <a:p>
                      <a:pPr algn="ctr"/>
                      <a:r>
                        <a:rPr lang="cs-CZ" sz="3200" b="1" dirty="0">
                          <a:solidFill>
                            <a:schemeClr val="tx1"/>
                          </a:solidFill>
                        </a:rPr>
                        <a:t>53 %</a:t>
                      </a:r>
                    </a:p>
                  </a:txBody>
                  <a:tcPr>
                    <a:solidFill>
                      <a:schemeClr val="bg1"/>
                    </a:solidFill>
                  </a:tcPr>
                </a:tc>
                <a:tc>
                  <a:txBody>
                    <a:bodyPr/>
                    <a:lstStyle/>
                    <a:p>
                      <a:pPr algn="ctr"/>
                      <a:r>
                        <a:rPr lang="cs-CZ" sz="3200" b="1" dirty="0">
                          <a:solidFill>
                            <a:schemeClr val="tx1"/>
                          </a:solidFill>
                        </a:rPr>
                        <a:t>72 %</a:t>
                      </a:r>
                    </a:p>
                  </a:txBody>
                  <a:tcPr>
                    <a:solidFill>
                      <a:schemeClr val="bg1"/>
                    </a:solidFill>
                  </a:tcPr>
                </a:tc>
                <a:tc>
                  <a:txBody>
                    <a:bodyPr/>
                    <a:lstStyle/>
                    <a:p>
                      <a:pPr algn="ctr"/>
                      <a:r>
                        <a:rPr lang="cs-CZ" sz="3200" b="1" dirty="0">
                          <a:solidFill>
                            <a:schemeClr val="tx1"/>
                          </a:solidFill>
                        </a:rPr>
                        <a:t>30 %</a:t>
                      </a:r>
                    </a:p>
                  </a:txBody>
                  <a:tcPr>
                    <a:solidFill>
                      <a:schemeClr val="bg1"/>
                    </a:solidFill>
                  </a:tcPr>
                </a:tc>
                <a:extLst>
                  <a:ext uri="{0D108BD9-81ED-4DB2-BD59-A6C34878D82A}">
                    <a16:rowId xmlns:a16="http://schemas.microsoft.com/office/drawing/2014/main" val="4112490777"/>
                  </a:ext>
                </a:extLst>
              </a:tr>
            </a:tbl>
          </a:graphicData>
        </a:graphic>
      </p:graphicFrame>
      <p:sp>
        <p:nvSpPr>
          <p:cNvPr id="4" name="TextovéPole 3">
            <a:extLst>
              <a:ext uri="{FF2B5EF4-FFF2-40B4-BE49-F238E27FC236}">
                <a16:creationId xmlns:a16="http://schemas.microsoft.com/office/drawing/2014/main" id="{41604B02-4EA5-038B-046F-D251103048F8}"/>
              </a:ext>
            </a:extLst>
          </p:cNvPr>
          <p:cNvSpPr txBox="1"/>
          <p:nvPr/>
        </p:nvSpPr>
        <p:spPr>
          <a:xfrm>
            <a:off x="254499" y="4586379"/>
            <a:ext cx="2396066" cy="156966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2400" b="1" i="0" u="none" strike="noStrike" kern="1200" cap="none" spc="0" normalizeH="0" baseline="0" noProof="0" dirty="0">
                <a:ln>
                  <a:noFill/>
                </a:ln>
                <a:solidFill>
                  <a:prstClr val="black"/>
                </a:solidFill>
                <a:effectLst/>
                <a:uLnTx/>
                <a:uFillTx/>
                <a:latin typeface="Calibri" panose="020F0502020204030204"/>
                <a:ea typeface="+mn-ea"/>
                <a:cs typeface="+mn-cs"/>
              </a:rPr>
              <a:t>Účast ve screeningu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2400" b="1" i="0" u="none" strike="noStrike" kern="1200" cap="none" spc="0" normalizeH="0" baseline="0" noProof="0" dirty="0">
                <a:ln>
                  <a:noFill/>
                </a:ln>
                <a:solidFill>
                  <a:prstClr val="black"/>
                </a:solidFill>
                <a:effectLst/>
                <a:uLnTx/>
                <a:uFillTx/>
                <a:latin typeface="Calibri" panose="020F0502020204030204"/>
                <a:ea typeface="+mn-ea"/>
                <a:cs typeface="+mn-cs"/>
              </a:rPr>
              <a:t>(pokrytí cílové populace KVK)</a:t>
            </a:r>
          </a:p>
        </p:txBody>
      </p:sp>
      <p:sp>
        <p:nvSpPr>
          <p:cNvPr id="2" name="TextovéPole 1">
            <a:extLst>
              <a:ext uri="{FF2B5EF4-FFF2-40B4-BE49-F238E27FC236}">
                <a16:creationId xmlns:a16="http://schemas.microsoft.com/office/drawing/2014/main" id="{57E434FF-A8F9-3C8D-4A0E-BF479D67F781}"/>
              </a:ext>
            </a:extLst>
          </p:cNvPr>
          <p:cNvSpPr txBox="1"/>
          <p:nvPr/>
        </p:nvSpPr>
        <p:spPr>
          <a:xfrm>
            <a:off x="1686449" y="2321004"/>
            <a:ext cx="1032734"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9000" b="0" i="0" u="none" strike="noStrike" kern="1200" cap="none" spc="0" normalizeH="0" baseline="0" noProof="0" dirty="0">
                <a:ln>
                  <a:noFill/>
                </a:ln>
                <a:solidFill>
                  <a:srgbClr val="D71440"/>
                </a:solidFill>
                <a:effectLst/>
                <a:uLnTx/>
                <a:uFillTx/>
                <a:latin typeface="Arial Black" panose="020B0A04020102020204" pitchFamily="34" charset="0"/>
                <a:ea typeface="+mn-ea"/>
                <a:cs typeface="+mn-cs"/>
              </a:rPr>
              <a:t>!</a:t>
            </a:r>
          </a:p>
        </p:txBody>
      </p:sp>
    </p:spTree>
    <p:extLst>
      <p:ext uri="{BB962C8B-B14F-4D97-AF65-F5344CB8AC3E}">
        <p14:creationId xmlns:p14="http://schemas.microsoft.com/office/powerpoint/2010/main" val="546314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0150DC-2403-522B-1538-AB0471387194}"/>
              </a:ext>
            </a:extLst>
          </p:cNvPr>
          <p:cNvSpPr>
            <a:spLocks noGrp="1"/>
          </p:cNvSpPr>
          <p:nvPr>
            <p:ph type="title"/>
          </p:nvPr>
        </p:nvSpPr>
        <p:spPr>
          <a:xfrm>
            <a:off x="310818" y="129262"/>
            <a:ext cx="11529462" cy="538364"/>
          </a:xfrm>
        </p:spPr>
        <p:txBody>
          <a:bodyPr/>
          <a:lstStyle/>
          <a:p>
            <a:r>
              <a:rPr lang="cs-CZ" sz="2800" dirty="0">
                <a:solidFill>
                  <a:srgbClr val="002060"/>
                </a:solidFill>
              </a:rPr>
              <a:t>Onkologické screeningy jsou účinné. Příkladem úspěchu je klesající mortalita tří hlavních </a:t>
            </a:r>
            <a:r>
              <a:rPr lang="cs-CZ" sz="2800" dirty="0" err="1">
                <a:solidFill>
                  <a:srgbClr val="002060"/>
                </a:solidFill>
              </a:rPr>
              <a:t>preventabilních</a:t>
            </a:r>
            <a:r>
              <a:rPr lang="cs-CZ" sz="2800" dirty="0">
                <a:solidFill>
                  <a:srgbClr val="002060"/>
                </a:solidFill>
              </a:rPr>
              <a:t> nádorů. </a:t>
            </a:r>
          </a:p>
        </p:txBody>
      </p:sp>
      <p:sp>
        <p:nvSpPr>
          <p:cNvPr id="3" name="TextovéPole 2">
            <a:extLst>
              <a:ext uri="{FF2B5EF4-FFF2-40B4-BE49-F238E27FC236}">
                <a16:creationId xmlns:a16="http://schemas.microsoft.com/office/drawing/2014/main" id="{A1DADB98-B914-0A9C-83DF-427028EFFA00}"/>
              </a:ext>
            </a:extLst>
          </p:cNvPr>
          <p:cNvSpPr txBox="1"/>
          <p:nvPr/>
        </p:nvSpPr>
        <p:spPr>
          <a:xfrm>
            <a:off x="703624" y="1862717"/>
            <a:ext cx="347507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2400" b="1" i="0" u="none" strike="noStrike" kern="1200" cap="none" spc="0" normalizeH="0" baseline="0" noProof="0">
                <a:ln>
                  <a:noFill/>
                </a:ln>
                <a:solidFill>
                  <a:prstClr val="black"/>
                </a:solidFill>
                <a:effectLst/>
                <a:uLnTx/>
                <a:uFillTx/>
                <a:latin typeface="Calibri" panose="020F0502020204030204"/>
                <a:ea typeface="+mn-ea"/>
                <a:cs typeface="+mn-cs"/>
              </a:rPr>
              <a:t>ZN prsu</a:t>
            </a: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cs-CZ" sz="2400" b="1" i="0" u="none" strike="noStrike" kern="1200" cap="none" spc="0" normalizeH="0" baseline="0" noProof="0">
                <a:ln>
                  <a:noFill/>
                </a:ln>
                <a:solidFill>
                  <a:prstClr val="black"/>
                </a:solidFill>
                <a:effectLst/>
                <a:uLnTx/>
                <a:uFillTx/>
                <a:latin typeface="Calibri" panose="020F0502020204030204"/>
                <a:ea typeface="+mn-ea"/>
                <a:cs typeface="+mn-cs"/>
              </a:rPr>
              <a:t>(C50) u žen </a:t>
            </a:r>
          </a:p>
        </p:txBody>
      </p:sp>
      <p:sp>
        <p:nvSpPr>
          <p:cNvPr id="4" name="TextovéPole 3">
            <a:extLst>
              <a:ext uri="{FF2B5EF4-FFF2-40B4-BE49-F238E27FC236}">
                <a16:creationId xmlns:a16="http://schemas.microsoft.com/office/drawing/2014/main" id="{CDC02E70-1149-CF42-E42B-FB1C02B24692}"/>
              </a:ext>
            </a:extLst>
          </p:cNvPr>
          <p:cNvSpPr txBox="1"/>
          <p:nvPr/>
        </p:nvSpPr>
        <p:spPr>
          <a:xfrm>
            <a:off x="4477413" y="1882818"/>
            <a:ext cx="347507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2400" b="1" i="0" u="none" strike="noStrike" kern="1200" cap="none" spc="0" normalizeH="0" baseline="0" noProof="0">
                <a:ln>
                  <a:noFill/>
                </a:ln>
                <a:solidFill>
                  <a:prstClr val="black"/>
                </a:solidFill>
                <a:effectLst/>
                <a:uLnTx/>
                <a:uFillTx/>
                <a:latin typeface="Calibri" panose="020F0502020204030204"/>
                <a:ea typeface="+mn-ea"/>
                <a:cs typeface="+mn-cs"/>
              </a:rPr>
              <a:t>ZN </a:t>
            </a:r>
            <a:r>
              <a:rPr kumimoji="0" lang="cs-CZ" sz="2400" b="1" i="0" u="none" strike="noStrike" kern="1200" cap="none" spc="0" normalizeH="0" baseline="0" noProof="0" err="1">
                <a:ln>
                  <a:noFill/>
                </a:ln>
                <a:solidFill>
                  <a:prstClr val="black"/>
                </a:solidFill>
                <a:effectLst/>
                <a:uLnTx/>
                <a:uFillTx/>
                <a:latin typeface="Calibri" panose="020F0502020204030204"/>
                <a:ea typeface="+mn-ea"/>
                <a:cs typeface="+mn-cs"/>
              </a:rPr>
              <a:t>kolorekta</a:t>
            </a:r>
            <a:r>
              <a:rPr kumimoji="0" lang="cs-CZ" sz="2400" b="1" i="0" u="none" strike="noStrike" kern="1200" cap="none" spc="0" normalizeH="0" baseline="0" noProof="0">
                <a:ln>
                  <a:noFill/>
                </a:ln>
                <a:solidFill>
                  <a:prstClr val="black"/>
                </a:solidFill>
                <a:effectLst/>
                <a:uLnTx/>
                <a:uFillTx/>
                <a:latin typeface="Calibri" panose="020F0502020204030204"/>
                <a:ea typeface="+mn-ea"/>
                <a:cs typeface="+mn-cs"/>
              </a:rPr>
              <a:t> (C18–C20)</a:t>
            </a:r>
          </a:p>
        </p:txBody>
      </p:sp>
      <p:sp>
        <p:nvSpPr>
          <p:cNvPr id="5" name="TextovéPole 4">
            <a:extLst>
              <a:ext uri="{FF2B5EF4-FFF2-40B4-BE49-F238E27FC236}">
                <a16:creationId xmlns:a16="http://schemas.microsoft.com/office/drawing/2014/main" id="{A36D3138-309B-EE27-0AEE-2F47CE4A33B7}"/>
              </a:ext>
            </a:extLst>
          </p:cNvPr>
          <p:cNvSpPr txBox="1"/>
          <p:nvPr/>
        </p:nvSpPr>
        <p:spPr>
          <a:xfrm>
            <a:off x="8367885" y="1847535"/>
            <a:ext cx="347507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2400" b="1" i="0" u="none" strike="noStrike" kern="1200" cap="none" spc="0" normalizeH="0" baseline="0" noProof="0">
                <a:ln>
                  <a:noFill/>
                </a:ln>
                <a:solidFill>
                  <a:prstClr val="black"/>
                </a:solidFill>
                <a:effectLst/>
                <a:uLnTx/>
                <a:uFillTx/>
                <a:latin typeface="Calibri" panose="020F0502020204030204"/>
                <a:ea typeface="+mn-ea"/>
                <a:cs typeface="+mn-cs"/>
              </a:rPr>
              <a:t>ZN hrdla děložního (C53)</a:t>
            </a:r>
          </a:p>
        </p:txBody>
      </p:sp>
      <p:graphicFrame>
        <p:nvGraphicFramePr>
          <p:cNvPr id="6" name="Object 2">
            <a:extLst>
              <a:ext uri="{FF2B5EF4-FFF2-40B4-BE49-F238E27FC236}">
                <a16:creationId xmlns:a16="http://schemas.microsoft.com/office/drawing/2014/main" id="{F6D867A1-A9E2-5218-4126-EDAA6B8F5011}"/>
              </a:ext>
            </a:extLst>
          </p:cNvPr>
          <p:cNvGraphicFramePr>
            <a:graphicFrameLocks noChangeAspect="1"/>
          </p:cNvGraphicFramePr>
          <p:nvPr/>
        </p:nvGraphicFramePr>
        <p:xfrm>
          <a:off x="8107709" y="2629128"/>
          <a:ext cx="3732571" cy="354280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Object 2">
            <a:extLst>
              <a:ext uri="{FF2B5EF4-FFF2-40B4-BE49-F238E27FC236}">
                <a16:creationId xmlns:a16="http://schemas.microsoft.com/office/drawing/2014/main" id="{8A19E759-B4FE-72CA-F70C-E9908C460F1D}"/>
              </a:ext>
            </a:extLst>
          </p:cNvPr>
          <p:cNvGraphicFramePr>
            <a:graphicFrameLocks noChangeAspect="1"/>
          </p:cNvGraphicFramePr>
          <p:nvPr/>
        </p:nvGraphicFramePr>
        <p:xfrm>
          <a:off x="4198209" y="2688752"/>
          <a:ext cx="3732571" cy="3542803"/>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ovéPole 44">
            <a:extLst>
              <a:ext uri="{FF2B5EF4-FFF2-40B4-BE49-F238E27FC236}">
                <a16:creationId xmlns:a16="http://schemas.microsoft.com/office/drawing/2014/main" id="{59A5B7B2-47AB-53D8-5C60-890DD5D350E8}"/>
              </a:ext>
            </a:extLst>
          </p:cNvPr>
          <p:cNvSpPr txBox="1">
            <a:spLocks noChangeArrowheads="1"/>
          </p:cNvSpPr>
          <p:nvPr/>
        </p:nvSpPr>
        <p:spPr bwMode="auto">
          <a:xfrm>
            <a:off x="7001947" y="4043295"/>
            <a:ext cx="781516" cy="338554"/>
          </a:xfrm>
          <a:prstGeom prst="rect">
            <a:avLst/>
          </a:prstGeom>
          <a:solidFill>
            <a:srgbClr val="0000FF"/>
          </a:solidFill>
          <a:ln>
            <a:noFill/>
          </a:ln>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s-CZ" altLang="cs-CZ" sz="1600" b="1" i="0" u="none" strike="noStrike" kern="1200" cap="none" spc="0" normalizeH="0" baseline="0" noProof="0" dirty="0">
                <a:ln>
                  <a:noFill/>
                </a:ln>
                <a:solidFill>
                  <a:prstClr val="white"/>
                </a:solidFill>
                <a:effectLst/>
                <a:uLnTx/>
                <a:uFillTx/>
                <a:latin typeface="Calibri" panose="020F0502020204030204"/>
                <a:ea typeface="+mn-ea"/>
                <a:cs typeface="+mn-cs"/>
              </a:rPr>
              <a:t>– 20%</a:t>
            </a:r>
          </a:p>
        </p:txBody>
      </p:sp>
      <p:sp>
        <p:nvSpPr>
          <p:cNvPr id="9" name="TextovéPole 45">
            <a:extLst>
              <a:ext uri="{FF2B5EF4-FFF2-40B4-BE49-F238E27FC236}">
                <a16:creationId xmlns:a16="http://schemas.microsoft.com/office/drawing/2014/main" id="{AE22BCE6-DCA6-1A9A-431B-1A694D880215}"/>
              </a:ext>
            </a:extLst>
          </p:cNvPr>
          <p:cNvSpPr txBox="1">
            <a:spLocks noChangeArrowheads="1"/>
          </p:cNvSpPr>
          <p:nvPr/>
        </p:nvSpPr>
        <p:spPr bwMode="auto">
          <a:xfrm>
            <a:off x="7001947" y="5007792"/>
            <a:ext cx="781516" cy="338554"/>
          </a:xfrm>
          <a:prstGeom prst="rect">
            <a:avLst/>
          </a:prstGeom>
          <a:solidFill>
            <a:schemeClr val="tx1"/>
          </a:solidFill>
          <a:ln>
            <a:noFill/>
          </a:ln>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s-CZ" altLang="cs-CZ"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22 %</a:t>
            </a:r>
          </a:p>
        </p:txBody>
      </p:sp>
      <p:graphicFrame>
        <p:nvGraphicFramePr>
          <p:cNvPr id="10" name="Object 2">
            <a:extLst>
              <a:ext uri="{FF2B5EF4-FFF2-40B4-BE49-F238E27FC236}">
                <a16:creationId xmlns:a16="http://schemas.microsoft.com/office/drawing/2014/main" id="{662040DC-268C-5BAF-139E-62A6B7D8B36F}"/>
              </a:ext>
            </a:extLst>
          </p:cNvPr>
          <p:cNvGraphicFramePr>
            <a:graphicFrameLocks noChangeAspect="1"/>
          </p:cNvGraphicFramePr>
          <p:nvPr/>
        </p:nvGraphicFramePr>
        <p:xfrm>
          <a:off x="270927" y="2688752"/>
          <a:ext cx="3732571" cy="3542803"/>
        </p:xfrm>
        <a:graphic>
          <a:graphicData uri="http://schemas.openxmlformats.org/drawingml/2006/chart">
            <c:chart xmlns:c="http://schemas.openxmlformats.org/drawingml/2006/chart" xmlns:r="http://schemas.openxmlformats.org/officeDocument/2006/relationships" r:id="rId6"/>
          </a:graphicData>
        </a:graphic>
      </p:graphicFrame>
      <p:sp>
        <p:nvSpPr>
          <p:cNvPr id="11" name="Text Box 7">
            <a:extLst>
              <a:ext uri="{FF2B5EF4-FFF2-40B4-BE49-F238E27FC236}">
                <a16:creationId xmlns:a16="http://schemas.microsoft.com/office/drawing/2014/main" id="{056EC8F5-4412-427F-851A-03804F500699}"/>
              </a:ext>
            </a:extLst>
          </p:cNvPr>
          <p:cNvSpPr txBox="1">
            <a:spLocks noChangeArrowheads="1"/>
          </p:cNvSpPr>
          <p:nvPr/>
        </p:nvSpPr>
        <p:spPr bwMode="auto">
          <a:xfrm rot="16200000">
            <a:off x="-1553347" y="4233363"/>
            <a:ext cx="33845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altLang="cs-CZ" sz="1200" b="0" i="0" u="none" strike="noStrike" kern="1200" cap="none" spc="0" normalizeH="0" baseline="0" noProof="0">
                <a:ln>
                  <a:noFill/>
                </a:ln>
                <a:solidFill>
                  <a:prstClr val="black"/>
                </a:solidFill>
                <a:effectLst/>
                <a:uLnTx/>
                <a:uFillTx/>
                <a:latin typeface="Calibri" panose="020F0502020204030204"/>
                <a:ea typeface="+mn-ea"/>
                <a:cs typeface="Arial" pitchFamily="34" charset="0"/>
              </a:rPr>
              <a:t>Počet na 100 000 žen</a:t>
            </a:r>
          </a:p>
        </p:txBody>
      </p:sp>
      <p:sp>
        <p:nvSpPr>
          <p:cNvPr id="12" name="TextovéPole 44">
            <a:extLst>
              <a:ext uri="{FF2B5EF4-FFF2-40B4-BE49-F238E27FC236}">
                <a16:creationId xmlns:a16="http://schemas.microsoft.com/office/drawing/2014/main" id="{A28A72F5-ED30-F95E-BA11-15FD8F063F6E}"/>
              </a:ext>
            </a:extLst>
          </p:cNvPr>
          <p:cNvSpPr txBox="1">
            <a:spLocks noChangeArrowheads="1"/>
          </p:cNvSpPr>
          <p:nvPr/>
        </p:nvSpPr>
        <p:spPr bwMode="auto">
          <a:xfrm>
            <a:off x="3095611" y="2917383"/>
            <a:ext cx="781200" cy="338554"/>
          </a:xfrm>
          <a:prstGeom prst="rect">
            <a:avLst/>
          </a:prstGeom>
          <a:solidFill>
            <a:srgbClr val="0000FF"/>
          </a:solidFill>
          <a:ln>
            <a:noFill/>
          </a:ln>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altLang="cs-CZ" sz="1600" b="1" i="0" u="none" strike="noStrike" kern="1200" cap="none" spc="0" normalizeH="0" baseline="0" noProof="0" dirty="0">
                <a:ln>
                  <a:noFill/>
                </a:ln>
                <a:solidFill>
                  <a:prstClr val="white"/>
                </a:solidFill>
                <a:effectLst/>
                <a:uLnTx/>
                <a:uFillTx/>
                <a:latin typeface="Calibri" panose="020F0502020204030204"/>
                <a:ea typeface="+mn-ea"/>
                <a:cs typeface="+mn-cs"/>
              </a:rPr>
              <a:t>+ 21 %</a:t>
            </a:r>
          </a:p>
        </p:txBody>
      </p:sp>
      <p:sp>
        <p:nvSpPr>
          <p:cNvPr id="13" name="TextovéPole 45">
            <a:extLst>
              <a:ext uri="{FF2B5EF4-FFF2-40B4-BE49-F238E27FC236}">
                <a16:creationId xmlns:a16="http://schemas.microsoft.com/office/drawing/2014/main" id="{21726F8F-A984-F175-D5AE-86A356376815}"/>
              </a:ext>
            </a:extLst>
          </p:cNvPr>
          <p:cNvSpPr txBox="1">
            <a:spLocks noChangeArrowheads="1"/>
          </p:cNvSpPr>
          <p:nvPr/>
        </p:nvSpPr>
        <p:spPr bwMode="auto">
          <a:xfrm>
            <a:off x="3095611" y="5483919"/>
            <a:ext cx="781200" cy="338554"/>
          </a:xfrm>
          <a:prstGeom prst="rect">
            <a:avLst/>
          </a:prstGeom>
          <a:solidFill>
            <a:schemeClr val="tx1"/>
          </a:solidFill>
          <a:ln>
            <a:noFill/>
          </a:ln>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s-CZ" altLang="cs-CZ"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13 %</a:t>
            </a:r>
          </a:p>
        </p:txBody>
      </p:sp>
      <p:sp>
        <p:nvSpPr>
          <p:cNvPr id="14" name="Zástupný text 5">
            <a:extLst>
              <a:ext uri="{FF2B5EF4-FFF2-40B4-BE49-F238E27FC236}">
                <a16:creationId xmlns:a16="http://schemas.microsoft.com/office/drawing/2014/main" id="{B84BCAAA-0986-9222-CB39-ADBF6B7A82C6}"/>
              </a:ext>
            </a:extLst>
          </p:cNvPr>
          <p:cNvSpPr txBox="1">
            <a:spLocks/>
          </p:cNvSpPr>
          <p:nvPr/>
        </p:nvSpPr>
        <p:spPr>
          <a:xfrm>
            <a:off x="692103" y="2478871"/>
            <a:ext cx="3120414" cy="369333"/>
          </a:xfrm>
          <a:prstGeom prst="rect">
            <a:avLst/>
          </a:prstGeom>
          <a:solidFill>
            <a:srgbClr val="EC5575"/>
          </a:solidFill>
          <a:ln w="12700">
            <a:noFill/>
          </a:ln>
        </p:spPr>
        <p:txBody>
          <a:bodyPr vert="horz" lIns="91440" tIns="45720" rIns="91440" bIns="45720" rtlCol="0" anchor="ctr">
            <a:norm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cs-CZ" sz="1400" b="1" i="0" u="none" strike="noStrike" kern="1200" cap="none" spc="0" normalizeH="0" baseline="0" noProof="0">
                <a:ln>
                  <a:noFill/>
                </a:ln>
                <a:solidFill>
                  <a:prstClr val="white"/>
                </a:solidFill>
                <a:effectLst/>
                <a:uLnTx/>
                <a:uFillTx/>
                <a:latin typeface="Calibri" panose="020F0502020204030204"/>
                <a:ea typeface="+mn-ea"/>
                <a:cs typeface="+mn-cs"/>
              </a:rPr>
              <a:t>Organizovaný program od roku 2002</a:t>
            </a:r>
          </a:p>
        </p:txBody>
      </p:sp>
      <p:sp>
        <p:nvSpPr>
          <p:cNvPr id="15" name="TextovéPole 44">
            <a:extLst>
              <a:ext uri="{FF2B5EF4-FFF2-40B4-BE49-F238E27FC236}">
                <a16:creationId xmlns:a16="http://schemas.microsoft.com/office/drawing/2014/main" id="{02AC03E4-B0B8-35AE-DCD8-4B23E7BB5A2E}"/>
              </a:ext>
            </a:extLst>
          </p:cNvPr>
          <p:cNvSpPr txBox="1">
            <a:spLocks noChangeArrowheads="1"/>
          </p:cNvSpPr>
          <p:nvPr/>
        </p:nvSpPr>
        <p:spPr bwMode="auto">
          <a:xfrm>
            <a:off x="9973994" y="4403003"/>
            <a:ext cx="782334" cy="338554"/>
          </a:xfrm>
          <a:prstGeom prst="rect">
            <a:avLst/>
          </a:prstGeom>
          <a:solidFill>
            <a:srgbClr val="0000FF"/>
          </a:solidFill>
          <a:ln>
            <a:noFill/>
          </a:ln>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s-CZ" altLang="cs-CZ" sz="1600" b="1" i="0" u="none" strike="noStrike" kern="1200" cap="none" spc="0" normalizeH="0" baseline="0" noProof="0" dirty="0">
                <a:ln>
                  <a:noFill/>
                </a:ln>
                <a:solidFill>
                  <a:prstClr val="white"/>
                </a:solidFill>
                <a:effectLst/>
                <a:uLnTx/>
                <a:uFillTx/>
                <a:latin typeface="Calibri" panose="020F0502020204030204"/>
                <a:ea typeface="+mn-ea"/>
                <a:cs typeface="+mn-cs"/>
              </a:rPr>
              <a:t>– 37 %</a:t>
            </a:r>
          </a:p>
        </p:txBody>
      </p:sp>
      <p:sp>
        <p:nvSpPr>
          <p:cNvPr id="16" name="TextovéPole 45">
            <a:extLst>
              <a:ext uri="{FF2B5EF4-FFF2-40B4-BE49-F238E27FC236}">
                <a16:creationId xmlns:a16="http://schemas.microsoft.com/office/drawing/2014/main" id="{E011A8BE-EE56-9BF3-0317-32B3BFE5CC67}"/>
              </a:ext>
            </a:extLst>
          </p:cNvPr>
          <p:cNvSpPr txBox="1">
            <a:spLocks noChangeArrowheads="1"/>
          </p:cNvSpPr>
          <p:nvPr/>
        </p:nvSpPr>
        <p:spPr bwMode="auto">
          <a:xfrm>
            <a:off x="9964032" y="5403496"/>
            <a:ext cx="781200" cy="338554"/>
          </a:xfrm>
          <a:prstGeom prst="rect">
            <a:avLst/>
          </a:prstGeom>
          <a:solidFill>
            <a:schemeClr val="tx1"/>
          </a:solidFill>
          <a:ln>
            <a:noFill/>
          </a:ln>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s-CZ" altLang="cs-CZ"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20 %</a:t>
            </a:r>
          </a:p>
        </p:txBody>
      </p:sp>
      <p:sp>
        <p:nvSpPr>
          <p:cNvPr id="17" name="Zástupný text 5">
            <a:extLst>
              <a:ext uri="{FF2B5EF4-FFF2-40B4-BE49-F238E27FC236}">
                <a16:creationId xmlns:a16="http://schemas.microsoft.com/office/drawing/2014/main" id="{566EC1AC-2957-61BA-EF91-F258C9ED0432}"/>
              </a:ext>
            </a:extLst>
          </p:cNvPr>
          <p:cNvSpPr txBox="1">
            <a:spLocks/>
          </p:cNvSpPr>
          <p:nvPr/>
        </p:nvSpPr>
        <p:spPr>
          <a:xfrm>
            <a:off x="4614670" y="2478871"/>
            <a:ext cx="3120414" cy="369333"/>
          </a:xfrm>
          <a:prstGeom prst="rect">
            <a:avLst/>
          </a:prstGeom>
          <a:solidFill>
            <a:srgbClr val="00968E"/>
          </a:solidFill>
          <a:ln w="12700">
            <a:noFill/>
          </a:ln>
        </p:spPr>
        <p:txBody>
          <a:bodyPr vert="horz" lIns="91440" tIns="45720" rIns="91440" bIns="45720" rtlCol="0" anchor="ctr">
            <a:norm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cs-CZ" sz="1400" b="1" i="0" u="none" strike="noStrike" kern="1200" cap="none" spc="0" normalizeH="0" baseline="0" noProof="0">
                <a:ln>
                  <a:noFill/>
                </a:ln>
                <a:solidFill>
                  <a:prstClr val="white"/>
                </a:solidFill>
                <a:effectLst/>
                <a:uLnTx/>
                <a:uFillTx/>
                <a:latin typeface="Calibri" panose="020F0502020204030204"/>
                <a:ea typeface="+mn-ea"/>
                <a:cs typeface="+mn-cs"/>
              </a:rPr>
              <a:t>Organizovaný program od roku 2000</a:t>
            </a:r>
          </a:p>
        </p:txBody>
      </p:sp>
      <p:sp>
        <p:nvSpPr>
          <p:cNvPr id="18" name="Zástupný text 5">
            <a:extLst>
              <a:ext uri="{FF2B5EF4-FFF2-40B4-BE49-F238E27FC236}">
                <a16:creationId xmlns:a16="http://schemas.microsoft.com/office/drawing/2014/main" id="{D1CC0816-EBA6-0DD1-FA1D-376DDCA5942F}"/>
              </a:ext>
            </a:extLst>
          </p:cNvPr>
          <p:cNvSpPr txBox="1">
            <a:spLocks/>
          </p:cNvSpPr>
          <p:nvPr/>
        </p:nvSpPr>
        <p:spPr>
          <a:xfrm>
            <a:off x="8521496" y="2444461"/>
            <a:ext cx="3120414" cy="369333"/>
          </a:xfrm>
          <a:prstGeom prst="rect">
            <a:avLst/>
          </a:prstGeom>
          <a:solidFill>
            <a:srgbClr val="FFC000"/>
          </a:solidFill>
          <a:ln w="12700">
            <a:noFill/>
          </a:ln>
        </p:spPr>
        <p:txBody>
          <a:bodyPr vert="horz" lIns="91440" tIns="45720" rIns="91440" bIns="45720" rtlCol="0" anchor="ctr">
            <a:norm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cs-CZ" sz="1400" b="1" i="0" u="none" strike="noStrike" kern="1200" cap="none" spc="0" normalizeH="0" baseline="0" noProof="0">
                <a:ln>
                  <a:noFill/>
                </a:ln>
                <a:solidFill>
                  <a:prstClr val="black"/>
                </a:solidFill>
                <a:effectLst/>
                <a:uLnTx/>
                <a:uFillTx/>
                <a:latin typeface="Calibri" panose="020F0502020204030204"/>
                <a:ea typeface="+mn-ea"/>
                <a:cs typeface="+mn-cs"/>
              </a:rPr>
              <a:t>Organizovaný program od roku 2008</a:t>
            </a:r>
          </a:p>
        </p:txBody>
      </p:sp>
      <p:sp>
        <p:nvSpPr>
          <p:cNvPr id="19" name="Text Box 6">
            <a:extLst>
              <a:ext uri="{FF2B5EF4-FFF2-40B4-BE49-F238E27FC236}">
                <a16:creationId xmlns:a16="http://schemas.microsoft.com/office/drawing/2014/main" id="{75E54836-05FF-56D2-ED1C-1AFFF2B9FB73}"/>
              </a:ext>
            </a:extLst>
          </p:cNvPr>
          <p:cNvSpPr txBox="1">
            <a:spLocks noChangeArrowheads="1"/>
          </p:cNvSpPr>
          <p:nvPr/>
        </p:nvSpPr>
        <p:spPr bwMode="auto">
          <a:xfrm>
            <a:off x="2522999" y="6304165"/>
            <a:ext cx="1425236" cy="276999"/>
          </a:xfrm>
          <a:prstGeom prst="rect">
            <a:avLst/>
          </a:prstGeom>
          <a:solidFill>
            <a:srgbClr val="0000FF"/>
          </a:solidFill>
          <a:ln>
            <a:noFill/>
          </a:ln>
        </p:spPr>
        <p:txBody>
          <a:bodyPr wrap="square" lIns="0" tIns="0" rIns="0" bIns="0" anchor="ctr">
            <a:spAutoFit/>
          </a:bodyPr>
          <a:lstStyle>
            <a:defPPr>
              <a:defRPr lang="en-US"/>
            </a:defPPr>
            <a:lvl1pPr algn="l" rtl="0" eaLnBrk="0" fontAlgn="base" hangingPunct="0">
              <a:spcBef>
                <a:spcPct val="0"/>
              </a:spcBef>
              <a:spcAft>
                <a:spcPct val="0"/>
              </a:spcAft>
              <a:defRPr kumimoji="1" sz="10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umimoji="1" sz="10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umimoji="1" sz="10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umimoji="1" sz="10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umimoji="1" sz="1000" b="1" kern="1200">
                <a:solidFill>
                  <a:schemeClr val="tx1"/>
                </a:solidFill>
                <a:latin typeface="Arial" panose="020B0604020202020204" pitchFamily="34" charset="0"/>
                <a:ea typeface="+mn-ea"/>
                <a:cs typeface="+mn-cs"/>
              </a:defRPr>
            </a:lvl5pPr>
            <a:lvl6pPr marL="2286000" algn="l" defTabSz="914400" rtl="0" eaLnBrk="1" latinLnBrk="0" hangingPunct="1">
              <a:defRPr kumimoji="1" sz="1000" b="1" kern="1200">
                <a:solidFill>
                  <a:schemeClr val="tx1"/>
                </a:solidFill>
                <a:latin typeface="Arial" panose="020B0604020202020204" pitchFamily="34" charset="0"/>
                <a:ea typeface="+mn-ea"/>
                <a:cs typeface="+mn-cs"/>
              </a:defRPr>
            </a:lvl6pPr>
            <a:lvl7pPr marL="2743200" algn="l" defTabSz="914400" rtl="0" eaLnBrk="1" latinLnBrk="0" hangingPunct="1">
              <a:defRPr kumimoji="1" sz="1000" b="1" kern="1200">
                <a:solidFill>
                  <a:schemeClr val="tx1"/>
                </a:solidFill>
                <a:latin typeface="Arial" panose="020B0604020202020204" pitchFamily="34" charset="0"/>
                <a:ea typeface="+mn-ea"/>
                <a:cs typeface="+mn-cs"/>
              </a:defRPr>
            </a:lvl7pPr>
            <a:lvl8pPr marL="3200400" algn="l" defTabSz="914400" rtl="0" eaLnBrk="1" latinLnBrk="0" hangingPunct="1">
              <a:defRPr kumimoji="1" sz="1000" b="1" kern="1200">
                <a:solidFill>
                  <a:schemeClr val="tx1"/>
                </a:solidFill>
                <a:latin typeface="Arial" panose="020B0604020202020204" pitchFamily="34" charset="0"/>
                <a:ea typeface="+mn-ea"/>
                <a:cs typeface="+mn-cs"/>
              </a:defRPr>
            </a:lvl8pPr>
            <a:lvl9pPr marL="3657600" algn="l" defTabSz="914400" rtl="0" eaLnBrk="1" latinLnBrk="0" hangingPunct="1">
              <a:defRPr kumimoji="1" sz="1000" b="1"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cs-CZ" altLang="cs-CZ" sz="1800" b="1"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rPr>
              <a:t>incidence</a:t>
            </a:r>
            <a:r>
              <a:rPr kumimoji="0" lang="cs-CZ" altLang="cs-CZ" sz="1800" b="1" i="0" u="none" strike="noStrike" kern="1200" cap="none" spc="0" normalizeH="0" baseline="30000" noProof="0">
                <a:ln>
                  <a:noFill/>
                </a:ln>
                <a:solidFill>
                  <a:prstClr val="white"/>
                </a:solidFill>
                <a:effectLst/>
                <a:uLnTx/>
                <a:uFillTx/>
                <a:latin typeface="Calibri" panose="020F0502020204030204"/>
                <a:ea typeface="+mn-ea"/>
                <a:cs typeface="Arial" panose="020B0604020202020204" pitchFamily="34" charset="0"/>
              </a:rPr>
              <a:t>1</a:t>
            </a:r>
          </a:p>
        </p:txBody>
      </p:sp>
      <p:sp>
        <p:nvSpPr>
          <p:cNvPr id="20" name="Text Box 12">
            <a:extLst>
              <a:ext uri="{FF2B5EF4-FFF2-40B4-BE49-F238E27FC236}">
                <a16:creationId xmlns:a16="http://schemas.microsoft.com/office/drawing/2014/main" id="{AEF0D325-0861-D543-F3EE-BD5C7CE34C4B}"/>
              </a:ext>
            </a:extLst>
          </p:cNvPr>
          <p:cNvSpPr txBox="1">
            <a:spLocks noChangeArrowheads="1"/>
          </p:cNvSpPr>
          <p:nvPr/>
        </p:nvSpPr>
        <p:spPr bwMode="auto">
          <a:xfrm>
            <a:off x="4559253" y="6304165"/>
            <a:ext cx="1425236" cy="276999"/>
          </a:xfrm>
          <a:prstGeom prst="rect">
            <a:avLst/>
          </a:prstGeom>
          <a:solidFill>
            <a:schemeClr val="tx1"/>
          </a:solidFill>
          <a:ln>
            <a:noFill/>
          </a:ln>
        </p:spPr>
        <p:txBody>
          <a:bodyPr wrap="square" lIns="0" tIns="0" rIns="0" bIns="0" anchor="ctr">
            <a:spAutoFit/>
          </a:bodyPr>
          <a:lstStyle>
            <a:defPPr>
              <a:defRPr lang="en-US"/>
            </a:defPPr>
            <a:lvl1pPr algn="l" rtl="0" eaLnBrk="0" fontAlgn="base" hangingPunct="0">
              <a:spcBef>
                <a:spcPct val="0"/>
              </a:spcBef>
              <a:spcAft>
                <a:spcPct val="0"/>
              </a:spcAft>
              <a:defRPr kumimoji="1" sz="10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umimoji="1" sz="10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umimoji="1" sz="10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umimoji="1" sz="10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umimoji="1" sz="1000" b="1" kern="1200">
                <a:solidFill>
                  <a:schemeClr val="tx1"/>
                </a:solidFill>
                <a:latin typeface="Arial" panose="020B0604020202020204" pitchFamily="34" charset="0"/>
                <a:ea typeface="+mn-ea"/>
                <a:cs typeface="+mn-cs"/>
              </a:defRPr>
            </a:lvl5pPr>
            <a:lvl6pPr marL="2286000" algn="l" defTabSz="914400" rtl="0" eaLnBrk="1" latinLnBrk="0" hangingPunct="1">
              <a:defRPr kumimoji="1" sz="1000" b="1" kern="1200">
                <a:solidFill>
                  <a:schemeClr val="tx1"/>
                </a:solidFill>
                <a:latin typeface="Arial" panose="020B0604020202020204" pitchFamily="34" charset="0"/>
                <a:ea typeface="+mn-ea"/>
                <a:cs typeface="+mn-cs"/>
              </a:defRPr>
            </a:lvl6pPr>
            <a:lvl7pPr marL="2743200" algn="l" defTabSz="914400" rtl="0" eaLnBrk="1" latinLnBrk="0" hangingPunct="1">
              <a:defRPr kumimoji="1" sz="1000" b="1" kern="1200">
                <a:solidFill>
                  <a:schemeClr val="tx1"/>
                </a:solidFill>
                <a:latin typeface="Arial" panose="020B0604020202020204" pitchFamily="34" charset="0"/>
                <a:ea typeface="+mn-ea"/>
                <a:cs typeface="+mn-cs"/>
              </a:defRPr>
            </a:lvl7pPr>
            <a:lvl8pPr marL="3200400" algn="l" defTabSz="914400" rtl="0" eaLnBrk="1" latinLnBrk="0" hangingPunct="1">
              <a:defRPr kumimoji="1" sz="1000" b="1" kern="1200">
                <a:solidFill>
                  <a:schemeClr val="tx1"/>
                </a:solidFill>
                <a:latin typeface="Arial" panose="020B0604020202020204" pitchFamily="34" charset="0"/>
                <a:ea typeface="+mn-ea"/>
                <a:cs typeface="+mn-cs"/>
              </a:defRPr>
            </a:lvl8pPr>
            <a:lvl9pPr marL="3657600" algn="l" defTabSz="914400" rtl="0" eaLnBrk="1" latinLnBrk="0" hangingPunct="1">
              <a:defRPr kumimoji="1" sz="1000" b="1"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cs-CZ" altLang="cs-CZ" sz="1800" b="1"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rPr>
              <a:t>mortalita</a:t>
            </a:r>
            <a:r>
              <a:rPr kumimoji="0" lang="cs-CZ" altLang="cs-CZ" sz="1800" b="1" i="0" u="none" strike="noStrike" kern="1200" cap="none" spc="0" normalizeH="0" baseline="30000" noProof="0">
                <a:ln>
                  <a:noFill/>
                </a:ln>
                <a:solidFill>
                  <a:prstClr val="white"/>
                </a:solidFill>
                <a:effectLst/>
                <a:uLnTx/>
                <a:uFillTx/>
                <a:latin typeface="Calibri" panose="020F0502020204030204"/>
                <a:ea typeface="+mn-ea"/>
                <a:cs typeface="Arial" panose="020B0604020202020204" pitchFamily="34" charset="0"/>
              </a:rPr>
              <a:t>2</a:t>
            </a:r>
          </a:p>
        </p:txBody>
      </p:sp>
      <p:sp>
        <p:nvSpPr>
          <p:cNvPr id="21" name="Text Box 6">
            <a:extLst>
              <a:ext uri="{FF2B5EF4-FFF2-40B4-BE49-F238E27FC236}">
                <a16:creationId xmlns:a16="http://schemas.microsoft.com/office/drawing/2014/main" id="{3D78B13B-2244-2F39-D2D2-8412A6365E78}"/>
              </a:ext>
            </a:extLst>
          </p:cNvPr>
          <p:cNvSpPr txBox="1">
            <a:spLocks noChangeArrowheads="1"/>
          </p:cNvSpPr>
          <p:nvPr/>
        </p:nvSpPr>
        <p:spPr bwMode="auto">
          <a:xfrm>
            <a:off x="6278674" y="6304165"/>
            <a:ext cx="3909500" cy="246221"/>
          </a:xfrm>
          <a:prstGeom prst="rect">
            <a:avLst/>
          </a:prstGeom>
          <a:solidFill>
            <a:schemeClr val="bg1"/>
          </a:solidFill>
          <a:ln>
            <a:noFill/>
          </a:ln>
        </p:spPr>
        <p:txBody>
          <a:bodyPr wrap="square" lIns="0" tIns="0" rIns="0" bIns="0" anchor="ctr">
            <a:spAutoFit/>
          </a:bodyPr>
          <a:lstStyle>
            <a:defPPr>
              <a:defRPr lang="en-US"/>
            </a:defPPr>
            <a:lvl1pPr algn="l" rtl="0" eaLnBrk="0" fontAlgn="base" hangingPunct="0">
              <a:spcBef>
                <a:spcPct val="0"/>
              </a:spcBef>
              <a:spcAft>
                <a:spcPct val="0"/>
              </a:spcAft>
              <a:defRPr kumimoji="1" sz="10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umimoji="1" sz="10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umimoji="1" sz="10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umimoji="1" sz="10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umimoji="1" sz="1000" b="1" kern="1200">
                <a:solidFill>
                  <a:schemeClr val="tx1"/>
                </a:solidFill>
                <a:latin typeface="Arial" panose="020B0604020202020204" pitchFamily="34" charset="0"/>
                <a:ea typeface="+mn-ea"/>
                <a:cs typeface="+mn-cs"/>
              </a:defRPr>
            </a:lvl5pPr>
            <a:lvl6pPr marL="2286000" algn="l" defTabSz="914400" rtl="0" eaLnBrk="1" latinLnBrk="0" hangingPunct="1">
              <a:defRPr kumimoji="1" sz="1000" b="1" kern="1200">
                <a:solidFill>
                  <a:schemeClr val="tx1"/>
                </a:solidFill>
                <a:latin typeface="Arial" panose="020B0604020202020204" pitchFamily="34" charset="0"/>
                <a:ea typeface="+mn-ea"/>
                <a:cs typeface="+mn-cs"/>
              </a:defRPr>
            </a:lvl6pPr>
            <a:lvl7pPr marL="2743200" algn="l" defTabSz="914400" rtl="0" eaLnBrk="1" latinLnBrk="0" hangingPunct="1">
              <a:defRPr kumimoji="1" sz="1000" b="1" kern="1200">
                <a:solidFill>
                  <a:schemeClr val="tx1"/>
                </a:solidFill>
                <a:latin typeface="Arial" panose="020B0604020202020204" pitchFamily="34" charset="0"/>
                <a:ea typeface="+mn-ea"/>
                <a:cs typeface="+mn-cs"/>
              </a:defRPr>
            </a:lvl7pPr>
            <a:lvl8pPr marL="3200400" algn="l" defTabSz="914400" rtl="0" eaLnBrk="1" latinLnBrk="0" hangingPunct="1">
              <a:defRPr kumimoji="1" sz="1000" b="1" kern="1200">
                <a:solidFill>
                  <a:schemeClr val="tx1"/>
                </a:solidFill>
                <a:latin typeface="Arial" panose="020B0604020202020204" pitchFamily="34" charset="0"/>
                <a:ea typeface="+mn-ea"/>
                <a:cs typeface="+mn-cs"/>
              </a:defRPr>
            </a:lvl8pPr>
            <a:lvl9pPr marL="3657600" algn="l" defTabSz="914400" rtl="0" eaLnBrk="1" latinLnBrk="0" hangingPunct="1">
              <a:defRPr kumimoji="1" sz="1000" b="1"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cs-CZ" altLang="cs-CZ" sz="1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trend růstu / poklesu mezi roky 2004–2023</a:t>
            </a:r>
          </a:p>
        </p:txBody>
      </p:sp>
      <p:sp>
        <p:nvSpPr>
          <p:cNvPr id="22" name="Text Box 7">
            <a:extLst>
              <a:ext uri="{FF2B5EF4-FFF2-40B4-BE49-F238E27FC236}">
                <a16:creationId xmlns:a16="http://schemas.microsoft.com/office/drawing/2014/main" id="{28E56872-81BA-38C3-9797-B538DFFA19FC}"/>
              </a:ext>
            </a:extLst>
          </p:cNvPr>
          <p:cNvSpPr txBox="1">
            <a:spLocks noChangeArrowheads="1"/>
          </p:cNvSpPr>
          <p:nvPr/>
        </p:nvSpPr>
        <p:spPr bwMode="auto">
          <a:xfrm rot="16200000">
            <a:off x="2436943" y="4206257"/>
            <a:ext cx="33845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altLang="cs-CZ" sz="1200" b="0" i="0" u="none" strike="noStrike" kern="1200" cap="none" spc="0" normalizeH="0" baseline="0" noProof="0">
                <a:ln>
                  <a:noFill/>
                </a:ln>
                <a:solidFill>
                  <a:prstClr val="black"/>
                </a:solidFill>
                <a:effectLst/>
                <a:uLnTx/>
                <a:uFillTx/>
                <a:latin typeface="Calibri" panose="020F0502020204030204"/>
                <a:ea typeface="+mn-ea"/>
                <a:cs typeface="Arial" pitchFamily="34" charset="0"/>
              </a:rPr>
              <a:t>Počet na 100 000 osob</a:t>
            </a:r>
          </a:p>
        </p:txBody>
      </p:sp>
      <p:sp>
        <p:nvSpPr>
          <p:cNvPr id="23" name="Text Box 7">
            <a:extLst>
              <a:ext uri="{FF2B5EF4-FFF2-40B4-BE49-F238E27FC236}">
                <a16:creationId xmlns:a16="http://schemas.microsoft.com/office/drawing/2014/main" id="{790F7121-D0B4-8AF8-35B0-46C4FFD04FDD}"/>
              </a:ext>
            </a:extLst>
          </p:cNvPr>
          <p:cNvSpPr txBox="1">
            <a:spLocks noChangeArrowheads="1"/>
          </p:cNvSpPr>
          <p:nvPr/>
        </p:nvSpPr>
        <p:spPr bwMode="auto">
          <a:xfrm rot="16200000">
            <a:off x="6379081" y="4152105"/>
            <a:ext cx="33845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altLang="cs-CZ" sz="1200" b="0" i="0" u="none" strike="noStrike" kern="1200" cap="none" spc="0" normalizeH="0" baseline="0" noProof="0">
                <a:ln>
                  <a:noFill/>
                </a:ln>
                <a:solidFill>
                  <a:prstClr val="black"/>
                </a:solidFill>
                <a:effectLst/>
                <a:uLnTx/>
                <a:uFillTx/>
                <a:latin typeface="Calibri" panose="020F0502020204030204"/>
                <a:ea typeface="+mn-ea"/>
                <a:cs typeface="Arial" pitchFamily="34" charset="0"/>
              </a:rPr>
              <a:t>Počet na 100 000 žen</a:t>
            </a:r>
          </a:p>
        </p:txBody>
      </p:sp>
      <p:sp>
        <p:nvSpPr>
          <p:cNvPr id="24" name="TextBox 6">
            <a:extLst>
              <a:ext uri="{FF2B5EF4-FFF2-40B4-BE49-F238E27FC236}">
                <a16:creationId xmlns:a16="http://schemas.microsoft.com/office/drawing/2014/main" id="{A7DA41DF-20C7-77CC-C701-14B74BF1D4C8}"/>
              </a:ext>
            </a:extLst>
          </p:cNvPr>
          <p:cNvSpPr txBox="1"/>
          <p:nvPr>
            <p:custDataLst>
              <p:tags r:id="rId1"/>
            </p:custDataLst>
          </p:nvPr>
        </p:nvSpPr>
        <p:spPr>
          <a:xfrm>
            <a:off x="310818" y="934106"/>
            <a:ext cx="685393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400" b="0" i="0" u="none" strike="noStrike" kern="0" cap="none" spc="0" normalizeH="0" baseline="0" noProof="0" dirty="0">
                <a:ln>
                  <a:noFill/>
                </a:ln>
                <a:solidFill>
                  <a:prstClr val="black"/>
                </a:solidFill>
                <a:effectLst/>
                <a:uLnTx/>
                <a:uFillTx/>
                <a:latin typeface="Calibri" panose="020F0502020204030204"/>
                <a:ea typeface="+mn-ea"/>
                <a:cs typeface="+mn-cs"/>
              </a:rPr>
              <a:t>Zdroj: </a:t>
            </a:r>
            <a:r>
              <a:rPr kumimoji="0" lang="cs-CZ" sz="1400" b="0" i="0" u="none" strike="noStrike" kern="0" cap="none" spc="0" normalizeH="0" baseline="30000" noProof="0" dirty="0">
                <a:ln>
                  <a:noFill/>
                </a:ln>
                <a:solidFill>
                  <a:prstClr val="black"/>
                </a:solidFill>
                <a:effectLst/>
                <a:uLnTx/>
                <a:uFillTx/>
                <a:latin typeface="Calibri" panose="020F0502020204030204"/>
                <a:ea typeface="+mn-ea"/>
                <a:cs typeface="+mn-cs"/>
              </a:rPr>
              <a:t>1</a:t>
            </a:r>
            <a:r>
              <a:rPr kumimoji="0" lang="cs-CZ" sz="1400" b="0" i="0" u="none" strike="noStrike" kern="0" cap="none" spc="0" normalizeH="0" baseline="0" noProof="0" dirty="0">
                <a:ln>
                  <a:noFill/>
                </a:ln>
                <a:solidFill>
                  <a:prstClr val="black"/>
                </a:solidFill>
                <a:effectLst/>
                <a:uLnTx/>
                <a:uFillTx/>
                <a:latin typeface="Calibri" panose="020F0502020204030204"/>
                <a:ea typeface="+mn-ea"/>
                <a:cs typeface="+mn-cs"/>
              </a:rPr>
              <a:t>Národní onkologický registr, </a:t>
            </a:r>
            <a:r>
              <a:rPr kumimoji="0" lang="cs-CZ" sz="1400" b="0" i="0" u="none" strike="noStrike" kern="0" cap="none" spc="0" normalizeH="0" baseline="30000" noProof="0" dirty="0">
                <a:ln>
                  <a:noFill/>
                </a:ln>
                <a:solidFill>
                  <a:prstClr val="black"/>
                </a:solidFill>
                <a:effectLst/>
                <a:uLnTx/>
                <a:uFillTx/>
                <a:latin typeface="Calibri" panose="020F0502020204030204"/>
                <a:ea typeface="+mn-ea"/>
                <a:cs typeface="+mn-cs"/>
              </a:rPr>
              <a:t>2</a:t>
            </a:r>
            <a:r>
              <a:rPr kumimoji="0" lang="cs-CZ" sz="1400" b="0" i="0" u="none" strike="noStrike" kern="0" cap="none" spc="0" normalizeH="0" baseline="0" noProof="0" dirty="0">
                <a:ln>
                  <a:noFill/>
                </a:ln>
                <a:solidFill>
                  <a:prstClr val="black"/>
                </a:solidFill>
                <a:effectLst/>
                <a:uLnTx/>
                <a:uFillTx/>
                <a:latin typeface="Calibri" panose="020F0502020204030204"/>
                <a:ea typeface="+mn-ea"/>
                <a:cs typeface="+mn-cs"/>
              </a:rPr>
              <a:t>Český statistický úřad</a:t>
            </a:r>
            <a:endParaRPr kumimoji="0" lang="cs-CZ"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5" name="TextovéPole 24">
            <a:extLst>
              <a:ext uri="{FF2B5EF4-FFF2-40B4-BE49-F238E27FC236}">
                <a16:creationId xmlns:a16="http://schemas.microsoft.com/office/drawing/2014/main" id="{869F6BED-86E4-AE64-F9AE-E3C9CF10843A}"/>
              </a:ext>
            </a:extLst>
          </p:cNvPr>
          <p:cNvSpPr txBox="1"/>
          <p:nvPr/>
        </p:nvSpPr>
        <p:spPr>
          <a:xfrm>
            <a:off x="4358465" y="1232021"/>
            <a:ext cx="3475070" cy="461665"/>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2400" b="1" i="0" u="none" strike="noStrike" kern="1200" cap="none" spc="0" normalizeH="0" baseline="0" noProof="0" dirty="0">
                <a:ln>
                  <a:noFill/>
                </a:ln>
                <a:solidFill>
                  <a:prstClr val="white"/>
                </a:solidFill>
                <a:effectLst/>
                <a:uLnTx/>
                <a:uFillTx/>
                <a:latin typeface="Calibri" panose="020F0502020204030204"/>
                <a:ea typeface="+mn-ea"/>
                <a:cs typeface="+mn-cs"/>
              </a:rPr>
              <a:t>KARLOVARSKÝ KRAJ</a:t>
            </a:r>
          </a:p>
        </p:txBody>
      </p:sp>
    </p:spTree>
    <p:extLst>
      <p:ext uri="{BB962C8B-B14F-4D97-AF65-F5344CB8AC3E}">
        <p14:creationId xmlns:p14="http://schemas.microsoft.com/office/powerpoint/2010/main" val="1541649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8259D2F9-7B03-99A9-98C4-C4FFBE2C0ED9}"/>
              </a:ext>
            </a:extLst>
          </p:cNvPr>
          <p:cNvSpPr>
            <a:spLocks noGrp="1"/>
          </p:cNvSpPr>
          <p:nvPr>
            <p:ph type="title"/>
          </p:nvPr>
        </p:nvSpPr>
        <p:spPr>
          <a:xfrm>
            <a:off x="1246663" y="476773"/>
            <a:ext cx="10544843" cy="720000"/>
          </a:xfrm>
        </p:spPr>
        <p:txBody>
          <a:bodyPr>
            <a:noAutofit/>
          </a:bodyPr>
          <a:lstStyle/>
          <a:p>
            <a:r>
              <a:rPr lang="cs-CZ" dirty="0"/>
              <a:t>Pokrytí cílové populace screeningem nádorů prsu (2024)</a:t>
            </a:r>
          </a:p>
        </p:txBody>
      </p:sp>
      <p:sp>
        <p:nvSpPr>
          <p:cNvPr id="3" name="Zástupný text 5">
            <a:extLst>
              <a:ext uri="{FF2B5EF4-FFF2-40B4-BE49-F238E27FC236}">
                <a16:creationId xmlns:a16="http://schemas.microsoft.com/office/drawing/2014/main" id="{99E42423-8753-24D7-42E3-D7C621EADFE1}"/>
              </a:ext>
            </a:extLst>
          </p:cNvPr>
          <p:cNvSpPr txBox="1">
            <a:spLocks/>
          </p:cNvSpPr>
          <p:nvPr/>
        </p:nvSpPr>
        <p:spPr>
          <a:xfrm>
            <a:off x="730800" y="5443989"/>
            <a:ext cx="10728000" cy="1213986"/>
          </a:xfrm>
          <a:prstGeom prst="rect">
            <a:avLst/>
          </a:prstGeom>
          <a:ln w="19050">
            <a:solidFill>
              <a:schemeClr val="accent1"/>
            </a:solidFill>
          </a:ln>
        </p:spPr>
        <p:txBody>
          <a:bodyPr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6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cs-CZ" sz="1400" b="1" i="0" u="none" strike="noStrike" kern="1200" cap="none" spc="0" normalizeH="0" baseline="0" noProof="0" dirty="0">
                <a:ln>
                  <a:noFill/>
                </a:ln>
                <a:solidFill>
                  <a:srgbClr val="000000"/>
                </a:solidFill>
                <a:effectLst/>
                <a:uLnTx/>
                <a:uFillTx/>
                <a:latin typeface="Arial" panose="020B0604020202020204"/>
                <a:ea typeface="+mn-ea"/>
                <a:cs typeface="+mn-cs"/>
              </a:rPr>
              <a:t>Pokrytí žen ve věku 45–69 let vyšetřených screeningovou mamografií v roce 2024: </a:t>
            </a:r>
            <a:r>
              <a:rPr kumimoji="0" lang="cs-CZ" sz="1400" b="1" i="0" u="none" strike="noStrike" kern="1200" cap="none" spc="0" normalizeH="0" baseline="0" noProof="0" dirty="0">
                <a:ln>
                  <a:noFill/>
                </a:ln>
                <a:solidFill>
                  <a:srgbClr val="2C2F79"/>
                </a:solidFill>
                <a:effectLst/>
                <a:uLnTx/>
                <a:uFillTx/>
                <a:latin typeface="Arial" panose="020B0604020202020204"/>
                <a:ea typeface="+mn-ea"/>
                <a:cs typeface="+mn-cs"/>
              </a:rPr>
              <a:t>59,9 %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cs-CZ" sz="1400" b="1" i="0" u="none" strike="noStrike" kern="0" cap="none" spc="0" normalizeH="0" baseline="0" noProof="0" dirty="0">
                <a:ln>
                  <a:noFill/>
                </a:ln>
                <a:solidFill>
                  <a:srgbClr val="000000"/>
                </a:solidFill>
                <a:effectLst/>
                <a:uLnTx/>
                <a:uFillTx/>
                <a:latin typeface="Arial" panose="020B0604020202020204"/>
                <a:ea typeface="+mn-ea"/>
                <a:cs typeface="+mn-cs"/>
              </a:rPr>
              <a:t>Pokrytí cílové populace žen screeningem v Karlovarském kraji (52,9 %) je nejnižší ze všech krajů ČR.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cs-CZ" sz="1200" b="0" i="0" u="none" strike="noStrike" kern="0" cap="none" spc="0" normalizeH="0" baseline="0" noProof="0" dirty="0">
                <a:ln>
                  <a:noFill/>
                </a:ln>
                <a:solidFill>
                  <a:srgbClr val="000000"/>
                </a:solidFill>
                <a:effectLst/>
                <a:uLnTx/>
                <a:uFillTx/>
                <a:latin typeface="Arial" panose="020B0604020202020204"/>
                <a:ea typeface="+mn-ea"/>
                <a:cs typeface="+mn-cs"/>
              </a:rPr>
              <a:t>Indikátor hodnotí podíl žen, které během posledních 2 let (2023–2024) absolvovaly alespoň jednu screeningovou mamografii z celkového počtu žen, </a:t>
            </a:r>
            <a:br>
              <a:rPr kumimoji="0" lang="cs-CZ" sz="1200" b="0" i="0" u="none" strike="noStrike" kern="0" cap="none" spc="0" normalizeH="0" baseline="0" noProof="0" dirty="0">
                <a:ln>
                  <a:noFill/>
                </a:ln>
                <a:solidFill>
                  <a:srgbClr val="000000"/>
                </a:solidFill>
                <a:effectLst/>
                <a:uLnTx/>
                <a:uFillTx/>
                <a:latin typeface="Arial" panose="020B0604020202020204"/>
                <a:ea typeface="+mn-ea"/>
                <a:cs typeface="+mn-cs"/>
              </a:rPr>
            </a:br>
            <a:r>
              <a:rPr kumimoji="0" lang="cs-CZ" sz="1200" b="0" i="0" u="none" strike="noStrike" kern="0" cap="none" spc="0" normalizeH="0" baseline="0" noProof="0" dirty="0">
                <a:ln>
                  <a:noFill/>
                </a:ln>
                <a:solidFill>
                  <a:srgbClr val="000000"/>
                </a:solidFill>
                <a:effectLst/>
                <a:uLnTx/>
                <a:uFillTx/>
                <a:latin typeface="Arial" panose="020B0604020202020204"/>
                <a:ea typeface="+mn-ea"/>
                <a:cs typeface="+mn-cs"/>
              </a:rPr>
              <a:t>dle kraje bydliště. Ženy, které zemřely do roku 2024 (včetně), nejsou v podílu uvažovány. Nejvyšší pokrytí sledujeme v Kraji Vysočina (66,7 %), nejnižší pokrytí v Karlovarském kraji (52,9 %).</a:t>
            </a:r>
            <a:endParaRPr kumimoji="0" lang="cs-CZ" sz="12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aphicFrame>
        <p:nvGraphicFramePr>
          <p:cNvPr id="7" name="Object 4">
            <a:extLst>
              <a:ext uri="{FF2B5EF4-FFF2-40B4-BE49-F238E27FC236}">
                <a16:creationId xmlns:a16="http://schemas.microsoft.com/office/drawing/2014/main" id="{B6C2CBF5-5A84-CD33-F1DB-6F45096D2860}"/>
              </a:ext>
            </a:extLst>
          </p:cNvPr>
          <p:cNvGraphicFramePr>
            <a:graphicFrameLocks noChangeAspect="1"/>
          </p:cNvGraphicFramePr>
          <p:nvPr>
            <p:custDataLst>
              <p:tags r:id="rId1"/>
            </p:custDataLst>
          </p:nvPr>
        </p:nvGraphicFramePr>
        <p:xfrm>
          <a:off x="730250" y="1914526"/>
          <a:ext cx="10728325" cy="3529146"/>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186">
            <a:extLst>
              <a:ext uri="{FF2B5EF4-FFF2-40B4-BE49-F238E27FC236}">
                <a16:creationId xmlns:a16="http://schemas.microsoft.com/office/drawing/2014/main" id="{F00A6D5E-F2BB-1386-216D-F05FD7802C8A}"/>
              </a:ext>
            </a:extLst>
          </p:cNvPr>
          <p:cNvSpPr>
            <a:spLocks noChangeArrowheads="1"/>
          </p:cNvSpPr>
          <p:nvPr/>
        </p:nvSpPr>
        <p:spPr bwMode="auto">
          <a:xfrm>
            <a:off x="3454028" y="1196931"/>
            <a:ext cx="8074800" cy="8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000">
                <a:solidFill>
                  <a:srgbClr val="5F3000"/>
                </a:solidFill>
                <a:latin typeface="Arial" panose="020B0604020202020204" pitchFamily="34" charset="0"/>
              </a:defRPr>
            </a:lvl1pPr>
            <a:lvl2pPr marL="742950" indent="-285750">
              <a:spcBef>
                <a:spcPct val="20000"/>
              </a:spcBef>
              <a:buChar char="–"/>
              <a:defRPr>
                <a:solidFill>
                  <a:srgbClr val="5F3000"/>
                </a:solidFill>
                <a:latin typeface="Arial" panose="020B0604020202020204" pitchFamily="34" charset="0"/>
              </a:defRPr>
            </a:lvl2pPr>
            <a:lvl3pPr marL="1143000" indent="-228600">
              <a:spcBef>
                <a:spcPct val="20000"/>
              </a:spcBef>
              <a:buChar char="•"/>
              <a:defRPr sz="1600">
                <a:solidFill>
                  <a:srgbClr val="5F3000"/>
                </a:solidFill>
                <a:latin typeface="Arial" panose="020B0604020202020204" pitchFamily="34" charset="0"/>
              </a:defRPr>
            </a:lvl3pPr>
            <a:lvl4pPr marL="1600200" indent="-228600">
              <a:spcBef>
                <a:spcPct val="20000"/>
              </a:spcBef>
              <a:buChar char="–"/>
              <a:defRPr sz="1400">
                <a:solidFill>
                  <a:srgbClr val="5F3000"/>
                </a:solidFill>
                <a:latin typeface="Arial" panose="020B0604020202020204" pitchFamily="34" charset="0"/>
              </a:defRPr>
            </a:lvl4pPr>
            <a:lvl5pPr marL="2057400" indent="-228600">
              <a:spcBef>
                <a:spcPct val="20000"/>
              </a:spcBef>
              <a:buChar char="»"/>
              <a:defRPr sz="1400">
                <a:solidFill>
                  <a:srgbClr val="5F3000"/>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5F3000"/>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5F3000"/>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5F3000"/>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5F3000"/>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rPr>
              <a:t>Zdroj: Národní registr hrazených zdravotních služeb, ÚZIS ČR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rPr>
              <a:t>Screeningová mamografie v dispenzární péči (89178)</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rPr>
              <a:t>Screeningová mamografie (89223)</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rPr>
              <a:t>(2023–2024, ženy, 45–69 let, N = 1 111 008 vyšetření)</a:t>
            </a:r>
          </a:p>
        </p:txBody>
      </p:sp>
      <p:pic>
        <p:nvPicPr>
          <p:cNvPr id="2" name="Obrázek 1" descr="Obsah obrázku Písmo, Grafika, grafický design, Purpurová&#10;&#10;Obsah vygenerovaný umělou inteligencí může být nesprávný.">
            <a:extLst>
              <a:ext uri="{FF2B5EF4-FFF2-40B4-BE49-F238E27FC236}">
                <a16:creationId xmlns:a16="http://schemas.microsoft.com/office/drawing/2014/main" id="{1A6E8548-A00B-5AFE-F656-79AE108798A6}"/>
              </a:ext>
            </a:extLst>
          </p:cNvPr>
          <p:cNvPicPr>
            <a:picLocks noChangeAspect="1"/>
          </p:cNvPicPr>
          <p:nvPr/>
        </p:nvPicPr>
        <p:blipFill>
          <a:blip r:embed="rId4"/>
          <a:stretch>
            <a:fillRect/>
          </a:stretch>
        </p:blipFill>
        <p:spPr>
          <a:xfrm>
            <a:off x="9986078" y="51847"/>
            <a:ext cx="2125241" cy="423352"/>
          </a:xfrm>
          <a:prstGeom prst="rect">
            <a:avLst/>
          </a:prstGeom>
        </p:spPr>
      </p:pic>
    </p:spTree>
    <p:extLst>
      <p:ext uri="{BB962C8B-B14F-4D97-AF65-F5344CB8AC3E}">
        <p14:creationId xmlns:p14="http://schemas.microsoft.com/office/powerpoint/2010/main" val="2173088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Obrázek 18" descr="Obsah obrázku Elektricky modrá, modrá, mapa&#10;&#10;Obsah vygenerovaný umělou inteligencí může být nesprávný.">
            <a:extLst>
              <a:ext uri="{FF2B5EF4-FFF2-40B4-BE49-F238E27FC236}">
                <a16:creationId xmlns:a16="http://schemas.microsoft.com/office/drawing/2014/main" id="{98E41571-E991-D03D-BC84-469BCD5407D2}"/>
              </a:ext>
            </a:extLst>
          </p:cNvPr>
          <p:cNvPicPr>
            <a:picLocks noChangeAspect="1"/>
          </p:cNvPicPr>
          <p:nvPr/>
        </p:nvPicPr>
        <p:blipFill>
          <a:blip r:embed="rId3"/>
          <a:srcRect l="10699" t="11539" r="11564" b="9872"/>
          <a:stretch/>
        </p:blipFill>
        <p:spPr>
          <a:xfrm>
            <a:off x="1468315" y="1101675"/>
            <a:ext cx="7508632" cy="4329379"/>
          </a:xfrm>
          <a:prstGeom prst="rect">
            <a:avLst/>
          </a:prstGeom>
        </p:spPr>
      </p:pic>
      <p:sp>
        <p:nvSpPr>
          <p:cNvPr id="5" name="Nadpis 4">
            <a:extLst>
              <a:ext uri="{FF2B5EF4-FFF2-40B4-BE49-F238E27FC236}">
                <a16:creationId xmlns:a16="http://schemas.microsoft.com/office/drawing/2014/main" id="{8259D2F9-7B03-99A9-98C4-C4FFBE2C0ED9}"/>
              </a:ext>
            </a:extLst>
          </p:cNvPr>
          <p:cNvSpPr>
            <a:spLocks noGrp="1"/>
          </p:cNvSpPr>
          <p:nvPr>
            <p:ph type="title"/>
          </p:nvPr>
        </p:nvSpPr>
        <p:spPr>
          <a:xfrm>
            <a:off x="1246663" y="475199"/>
            <a:ext cx="10427885" cy="720000"/>
          </a:xfrm>
        </p:spPr>
        <p:txBody>
          <a:bodyPr>
            <a:noAutofit/>
          </a:bodyPr>
          <a:lstStyle/>
          <a:p>
            <a:r>
              <a:rPr lang="cs-CZ" dirty="0"/>
              <a:t>Pokrytí cílové populace screeningem nádorů prsu (2024)</a:t>
            </a:r>
          </a:p>
        </p:txBody>
      </p:sp>
      <p:sp>
        <p:nvSpPr>
          <p:cNvPr id="3" name="Zástupný text 5">
            <a:extLst>
              <a:ext uri="{FF2B5EF4-FFF2-40B4-BE49-F238E27FC236}">
                <a16:creationId xmlns:a16="http://schemas.microsoft.com/office/drawing/2014/main" id="{776A2D49-2D0C-C391-B45E-29FA7E044D19}"/>
              </a:ext>
            </a:extLst>
          </p:cNvPr>
          <p:cNvSpPr txBox="1">
            <a:spLocks/>
          </p:cNvSpPr>
          <p:nvPr/>
        </p:nvSpPr>
        <p:spPr>
          <a:xfrm>
            <a:off x="553676" y="5465734"/>
            <a:ext cx="11209373" cy="1296946"/>
          </a:xfrm>
          <a:prstGeom prst="rect">
            <a:avLst/>
          </a:prstGeom>
          <a:ln w="19050">
            <a:solidFill>
              <a:schemeClr val="accent1"/>
            </a:solidFill>
          </a:ln>
        </p:spPr>
        <p:txBody>
          <a:bodyPr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6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cs-CZ" sz="1400" b="1" i="0" u="none" strike="noStrike" kern="1200" cap="none" spc="0" normalizeH="0" baseline="0" noProof="0" dirty="0">
                <a:ln>
                  <a:noFill/>
                </a:ln>
                <a:solidFill>
                  <a:srgbClr val="000000"/>
                </a:solidFill>
                <a:effectLst/>
                <a:uLnTx/>
                <a:uFillTx/>
                <a:latin typeface="Arial" panose="020B0604020202020204"/>
                <a:ea typeface="+mn-ea"/>
                <a:cs typeface="+mn-cs"/>
              </a:rPr>
              <a:t>Pokrytí žen ve věku 45–69 let vyšetřených screeningovou mamografií v ČR v roce 2024: </a:t>
            </a:r>
            <a:r>
              <a:rPr kumimoji="0" lang="cs-CZ" sz="1400" b="1" i="0" u="none" strike="noStrike" kern="1200" cap="none" spc="0" normalizeH="0" baseline="0" noProof="0" dirty="0">
                <a:ln>
                  <a:noFill/>
                </a:ln>
                <a:solidFill>
                  <a:srgbClr val="2C2F79"/>
                </a:solidFill>
                <a:effectLst/>
                <a:uLnTx/>
                <a:uFillTx/>
                <a:latin typeface="Arial" panose="020B0604020202020204"/>
                <a:ea typeface="+mn-ea"/>
                <a:cs typeface="+mn-cs"/>
              </a:rPr>
              <a:t>59,9 %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cs-CZ" sz="1200" b="1" i="0" u="none" strike="noStrike" kern="0" cap="none" spc="0" normalizeH="0" baseline="0" noProof="0" dirty="0">
                <a:ln>
                  <a:noFill/>
                </a:ln>
                <a:solidFill>
                  <a:srgbClr val="000000"/>
                </a:solidFill>
                <a:effectLst/>
                <a:uLnTx/>
                <a:uFillTx/>
                <a:latin typeface="Arial" panose="020B0604020202020204"/>
                <a:ea typeface="+mn-ea"/>
                <a:cs typeface="+mn-cs"/>
              </a:rPr>
              <a:t>V okrese Sokolov (60,4 %) pozorujeme pokrytí cílové populace žen screeningem srovnatelné s pokrytím za celou ČR. V okrese Cheb (45,8 %) dosahuje pokrytí nejnižší hodnoty v rámci ČR. Také v okrese Karlovy Vary (53,3 %) dosahuje pokrytí výrazně nižší hodnoty v porovnání s celorepublikovým pokrytím.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cs-CZ" sz="1200" b="0" i="0" u="none" strike="noStrike" kern="0" cap="none" spc="0" normalizeH="0" baseline="0" noProof="0" dirty="0">
                <a:ln>
                  <a:noFill/>
                </a:ln>
                <a:solidFill>
                  <a:srgbClr val="000000"/>
                </a:solidFill>
                <a:effectLst/>
                <a:uLnTx/>
                <a:uFillTx/>
                <a:latin typeface="Arial" panose="020B0604020202020204"/>
                <a:ea typeface="+mn-ea"/>
                <a:cs typeface="+mn-cs"/>
              </a:rPr>
              <a:t>Indikátor hodnotí podíl žen, které během posledních 2 let (2023–2024) absolvovaly alespoň jednu screeningovou mamografii z celkového počtu žen, dle okresu bydliště. Ženy, které zemřely do roku 2024 (včetně), nejsou v podílu uvažovány. </a:t>
            </a:r>
            <a:endParaRPr kumimoji="0" lang="cs-CZ" sz="12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nvGrpSpPr>
          <p:cNvPr id="7" name="Skupina 6">
            <a:extLst>
              <a:ext uri="{FF2B5EF4-FFF2-40B4-BE49-F238E27FC236}">
                <a16:creationId xmlns:a16="http://schemas.microsoft.com/office/drawing/2014/main" id="{EB20B970-8836-367F-4265-5B3C545D51AE}"/>
              </a:ext>
            </a:extLst>
          </p:cNvPr>
          <p:cNvGrpSpPr/>
          <p:nvPr/>
        </p:nvGrpSpPr>
        <p:grpSpPr>
          <a:xfrm>
            <a:off x="373995" y="3697796"/>
            <a:ext cx="1421819" cy="1483492"/>
            <a:chOff x="7816069" y="2011747"/>
            <a:chExt cx="1421819" cy="1483492"/>
          </a:xfrm>
        </p:grpSpPr>
        <p:sp>
          <p:nvSpPr>
            <p:cNvPr id="8" name="Text Box 3">
              <a:extLst>
                <a:ext uri="{FF2B5EF4-FFF2-40B4-BE49-F238E27FC236}">
                  <a16:creationId xmlns:a16="http://schemas.microsoft.com/office/drawing/2014/main" id="{3EE4A81F-34AD-3430-5D32-0D73AB1B049D}"/>
                </a:ext>
              </a:extLst>
            </p:cNvPr>
            <p:cNvSpPr txBox="1">
              <a:spLocks noChangeArrowheads="1"/>
            </p:cNvSpPr>
            <p:nvPr/>
          </p:nvSpPr>
          <p:spPr bwMode="auto">
            <a:xfrm>
              <a:off x="7816069" y="2019239"/>
              <a:ext cx="1152000" cy="1476000"/>
            </a:xfrm>
            <a:prstGeom prst="rect">
              <a:avLst/>
            </a:prstGeom>
            <a:solidFill>
              <a:schemeClr val="bg1">
                <a:lumMod val="85000"/>
              </a:schemeClr>
            </a:solidFill>
            <a:ln w="9525">
              <a:noFill/>
              <a:miter lim="800000"/>
              <a:headEnd/>
              <a:tailEnd/>
            </a:ln>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cs-CZ" sz="1100" b="0" i="0" u="none" strike="noStrike" kern="1200" cap="none" spc="0" normalizeH="0" baseline="0" noProof="0" dirty="0">
                <a:ln>
                  <a:noFill/>
                </a:ln>
                <a:solidFill>
                  <a:srgbClr val="292929"/>
                </a:solidFill>
                <a:effectLst/>
                <a:uLnTx/>
                <a:uFillTx/>
                <a:latin typeface="Arial" panose="020B0604020202020204"/>
                <a:ea typeface="+mn-ea"/>
                <a:cs typeface="+mn-cs"/>
              </a:endParaRPr>
            </a:p>
          </p:txBody>
        </p:sp>
        <p:sp>
          <p:nvSpPr>
            <p:cNvPr id="9" name="Text Box 3">
              <a:extLst>
                <a:ext uri="{FF2B5EF4-FFF2-40B4-BE49-F238E27FC236}">
                  <a16:creationId xmlns:a16="http://schemas.microsoft.com/office/drawing/2014/main" id="{653F8F58-EBA6-A588-F5B2-11EC656E15D9}"/>
                </a:ext>
              </a:extLst>
            </p:cNvPr>
            <p:cNvSpPr txBox="1">
              <a:spLocks noChangeArrowheads="1"/>
            </p:cNvSpPr>
            <p:nvPr/>
          </p:nvSpPr>
          <p:spPr bwMode="auto">
            <a:xfrm>
              <a:off x="7839075" y="2011747"/>
              <a:ext cx="1152138" cy="461665"/>
            </a:xfrm>
            <a:prstGeom prst="rect">
              <a:avLst/>
            </a:prstGeom>
            <a:noFill/>
            <a:ln w="9525">
              <a:noFill/>
              <a:miter lim="800000"/>
              <a:headEnd/>
              <a:tailEnd/>
            </a:ln>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cs-CZ" sz="1200" b="1" i="0" u="none" strike="noStrike" kern="1200" cap="none" spc="0" normalizeH="0" baseline="0" noProof="0" dirty="0">
                  <a:ln>
                    <a:noFill/>
                  </a:ln>
                  <a:solidFill>
                    <a:srgbClr val="292929"/>
                  </a:solidFill>
                  <a:effectLst/>
                  <a:uLnTx/>
                  <a:uFillTx/>
                  <a:latin typeface="Arial" panose="020B0604020202020204"/>
                  <a:ea typeface="+mn-ea"/>
                  <a:cs typeface="+mn-cs"/>
                </a:rPr>
                <a:t>Pokrytí </a:t>
              </a:r>
              <a:br>
                <a:rPr kumimoji="0" lang="cs-CZ" sz="1200" b="1" i="0" u="none" strike="noStrike" kern="1200" cap="none" spc="0" normalizeH="0" baseline="0" noProof="0" dirty="0">
                  <a:ln>
                    <a:noFill/>
                  </a:ln>
                  <a:solidFill>
                    <a:srgbClr val="292929"/>
                  </a:solidFill>
                  <a:effectLst/>
                  <a:uLnTx/>
                  <a:uFillTx/>
                  <a:latin typeface="Arial" panose="020B0604020202020204"/>
                  <a:ea typeface="+mn-ea"/>
                  <a:cs typeface="+mn-cs"/>
                </a:rPr>
              </a:br>
              <a:r>
                <a:rPr kumimoji="0" lang="cs-CZ" sz="1200" b="1" i="0" u="none" strike="noStrike" kern="1200" cap="none" spc="0" normalizeH="0" baseline="0" noProof="0" dirty="0">
                  <a:ln>
                    <a:noFill/>
                  </a:ln>
                  <a:solidFill>
                    <a:srgbClr val="292929"/>
                  </a:solidFill>
                  <a:effectLst/>
                  <a:uLnTx/>
                  <a:uFillTx/>
                  <a:latin typeface="Arial" panose="020B0604020202020204"/>
                  <a:ea typeface="+mn-ea"/>
                  <a:cs typeface="+mn-cs"/>
                </a:rPr>
                <a:t>v procentech</a:t>
              </a:r>
            </a:p>
          </p:txBody>
        </p:sp>
        <p:sp>
          <p:nvSpPr>
            <p:cNvPr id="10" name="Rectangle 177">
              <a:extLst>
                <a:ext uri="{FF2B5EF4-FFF2-40B4-BE49-F238E27FC236}">
                  <a16:creationId xmlns:a16="http://schemas.microsoft.com/office/drawing/2014/main" id="{FABA149F-0A59-7D8C-DBA8-11D5576624CB}"/>
                </a:ext>
              </a:extLst>
            </p:cNvPr>
            <p:cNvSpPr>
              <a:spLocks noChangeArrowheads="1"/>
            </p:cNvSpPr>
            <p:nvPr/>
          </p:nvSpPr>
          <p:spPr bwMode="auto">
            <a:xfrm>
              <a:off x="7905750" y="2501911"/>
              <a:ext cx="180000" cy="180000"/>
            </a:xfrm>
            <a:prstGeom prst="rect">
              <a:avLst/>
            </a:prstGeom>
            <a:solidFill>
              <a:srgbClr val="B5E1F7"/>
            </a:solidFill>
            <a:ln w="9525">
              <a:solidFill>
                <a:schemeClr val="bg1"/>
              </a:solidFill>
              <a:miter lim="800000"/>
              <a:headEnd/>
              <a:tailEnd/>
            </a:ln>
          </p:spPr>
          <p:txBody>
            <a:bodyPr lIns="90000" tIns="46800" rIns="90000" bIns="46800" anchor="ctr">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Verdana" pitchFamily="34" charset="0"/>
                <a:ea typeface="+mn-ea"/>
                <a:cs typeface="Arial" charset="0"/>
              </a:endParaRPr>
            </a:p>
          </p:txBody>
        </p:sp>
        <p:sp>
          <p:nvSpPr>
            <p:cNvPr id="11" name="Rectangle 177">
              <a:extLst>
                <a:ext uri="{FF2B5EF4-FFF2-40B4-BE49-F238E27FC236}">
                  <a16:creationId xmlns:a16="http://schemas.microsoft.com/office/drawing/2014/main" id="{CD88C9E0-976C-3DEA-9A02-B9DD6AB813F3}"/>
                </a:ext>
              </a:extLst>
            </p:cNvPr>
            <p:cNvSpPr>
              <a:spLocks noChangeArrowheads="1"/>
            </p:cNvSpPr>
            <p:nvPr/>
          </p:nvSpPr>
          <p:spPr bwMode="auto">
            <a:xfrm>
              <a:off x="7905750" y="2743211"/>
              <a:ext cx="180000" cy="180000"/>
            </a:xfrm>
            <a:prstGeom prst="rect">
              <a:avLst/>
            </a:prstGeom>
            <a:solidFill>
              <a:srgbClr val="79B2D4"/>
            </a:solidFill>
            <a:ln w="9525">
              <a:solidFill>
                <a:schemeClr val="bg1"/>
              </a:solidFill>
              <a:miter lim="800000"/>
              <a:headEnd/>
              <a:tailEnd/>
            </a:ln>
          </p:spPr>
          <p:txBody>
            <a:bodyPr lIns="90000" tIns="46800" rIns="90000" bIns="46800" anchor="ctr">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Verdana" pitchFamily="34" charset="0"/>
                <a:ea typeface="+mn-ea"/>
                <a:cs typeface="Arial" charset="0"/>
              </a:endParaRPr>
            </a:p>
          </p:txBody>
        </p:sp>
        <p:sp>
          <p:nvSpPr>
            <p:cNvPr id="12" name="Rectangle 177">
              <a:extLst>
                <a:ext uri="{FF2B5EF4-FFF2-40B4-BE49-F238E27FC236}">
                  <a16:creationId xmlns:a16="http://schemas.microsoft.com/office/drawing/2014/main" id="{CB14F6F6-8861-F9C3-04EB-180D551D1949}"/>
                </a:ext>
              </a:extLst>
            </p:cNvPr>
            <p:cNvSpPr>
              <a:spLocks noChangeArrowheads="1"/>
            </p:cNvSpPr>
            <p:nvPr/>
          </p:nvSpPr>
          <p:spPr bwMode="auto">
            <a:xfrm>
              <a:off x="7905750" y="2984511"/>
              <a:ext cx="180000" cy="180000"/>
            </a:xfrm>
            <a:prstGeom prst="rect">
              <a:avLst/>
            </a:prstGeom>
            <a:solidFill>
              <a:srgbClr val="1A73B7"/>
            </a:solidFill>
            <a:ln w="9525">
              <a:solidFill>
                <a:schemeClr val="bg1"/>
              </a:solidFill>
              <a:miter lim="800000"/>
              <a:headEnd/>
              <a:tailEnd/>
            </a:ln>
          </p:spPr>
          <p:txBody>
            <a:bodyPr lIns="90000" tIns="46800" rIns="90000" bIns="46800" anchor="ctr">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Verdana" pitchFamily="34" charset="0"/>
                <a:ea typeface="+mn-ea"/>
                <a:cs typeface="Arial" charset="0"/>
              </a:endParaRPr>
            </a:p>
          </p:txBody>
        </p:sp>
        <p:sp>
          <p:nvSpPr>
            <p:cNvPr id="13" name="Rectangle 177">
              <a:extLst>
                <a:ext uri="{FF2B5EF4-FFF2-40B4-BE49-F238E27FC236}">
                  <a16:creationId xmlns:a16="http://schemas.microsoft.com/office/drawing/2014/main" id="{DF993467-50BD-937D-6398-B7D17DE89D12}"/>
                </a:ext>
              </a:extLst>
            </p:cNvPr>
            <p:cNvSpPr>
              <a:spLocks noChangeArrowheads="1"/>
            </p:cNvSpPr>
            <p:nvPr/>
          </p:nvSpPr>
          <p:spPr bwMode="auto">
            <a:xfrm>
              <a:off x="7905750" y="3225811"/>
              <a:ext cx="180000" cy="180000"/>
            </a:xfrm>
            <a:prstGeom prst="rect">
              <a:avLst/>
            </a:prstGeom>
            <a:solidFill>
              <a:srgbClr val="00308F"/>
            </a:solidFill>
            <a:ln w="9525">
              <a:solidFill>
                <a:schemeClr val="bg1"/>
              </a:solidFill>
              <a:miter lim="800000"/>
              <a:headEnd/>
              <a:tailEnd/>
            </a:ln>
          </p:spPr>
          <p:txBody>
            <a:bodyPr lIns="90000" tIns="46800" rIns="90000" bIns="46800" anchor="ctr">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Verdana" pitchFamily="34" charset="0"/>
                <a:ea typeface="+mn-ea"/>
                <a:cs typeface="Arial" charset="0"/>
              </a:endParaRPr>
            </a:p>
          </p:txBody>
        </p:sp>
        <p:sp>
          <p:nvSpPr>
            <p:cNvPr id="14" name="Text Box 3">
              <a:extLst>
                <a:ext uri="{FF2B5EF4-FFF2-40B4-BE49-F238E27FC236}">
                  <a16:creationId xmlns:a16="http://schemas.microsoft.com/office/drawing/2014/main" id="{8633B347-96CB-4CE9-A0FC-95F9D540FAAD}"/>
                </a:ext>
              </a:extLst>
            </p:cNvPr>
            <p:cNvSpPr txBox="1">
              <a:spLocks noChangeArrowheads="1"/>
            </p:cNvSpPr>
            <p:nvPr/>
          </p:nvSpPr>
          <p:spPr bwMode="auto">
            <a:xfrm>
              <a:off x="8085750" y="2453411"/>
              <a:ext cx="1152138" cy="261610"/>
            </a:xfrm>
            <a:prstGeom prst="rect">
              <a:avLst/>
            </a:prstGeom>
            <a:noFill/>
            <a:ln w="9525">
              <a:noFill/>
              <a:miter lim="800000"/>
              <a:headEnd/>
              <a:tailEnd/>
            </a:ln>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cs-CZ" sz="1100" b="0" i="0" u="none" strike="noStrike" kern="1200" cap="none" spc="0" normalizeH="0" baseline="0" noProof="0" dirty="0">
                  <a:ln>
                    <a:noFill/>
                  </a:ln>
                  <a:solidFill>
                    <a:srgbClr val="292929"/>
                  </a:solidFill>
                  <a:effectLst/>
                  <a:uLnTx/>
                  <a:uFillTx/>
                  <a:latin typeface="Arial" panose="020B0604020202020204"/>
                  <a:ea typeface="+mn-ea"/>
                  <a:cs typeface="+mn-cs"/>
                </a:rPr>
                <a:t>≤ 55,0 %</a:t>
              </a:r>
            </a:p>
          </p:txBody>
        </p:sp>
        <p:sp>
          <p:nvSpPr>
            <p:cNvPr id="15" name="Text Box 3">
              <a:extLst>
                <a:ext uri="{FF2B5EF4-FFF2-40B4-BE49-F238E27FC236}">
                  <a16:creationId xmlns:a16="http://schemas.microsoft.com/office/drawing/2014/main" id="{A92A3726-D685-C572-7EA9-31A8D96D2483}"/>
                </a:ext>
              </a:extLst>
            </p:cNvPr>
            <p:cNvSpPr txBox="1">
              <a:spLocks noChangeArrowheads="1"/>
            </p:cNvSpPr>
            <p:nvPr/>
          </p:nvSpPr>
          <p:spPr bwMode="auto">
            <a:xfrm>
              <a:off x="8085750" y="2697276"/>
              <a:ext cx="1152138" cy="261610"/>
            </a:xfrm>
            <a:prstGeom prst="rect">
              <a:avLst/>
            </a:prstGeom>
            <a:noFill/>
            <a:ln w="9525">
              <a:noFill/>
              <a:miter lim="800000"/>
              <a:headEnd/>
              <a:tailEnd/>
            </a:ln>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cs-CZ" sz="1100" b="0" i="0" u="none" strike="noStrike" kern="1200" cap="none" spc="0" normalizeH="0" baseline="0" noProof="0" dirty="0">
                  <a:ln>
                    <a:noFill/>
                  </a:ln>
                  <a:solidFill>
                    <a:srgbClr val="292929"/>
                  </a:solidFill>
                  <a:effectLst/>
                  <a:uLnTx/>
                  <a:uFillTx/>
                  <a:latin typeface="Arial" panose="020B0604020202020204"/>
                  <a:ea typeface="+mn-ea"/>
                  <a:cs typeface="+mn-cs"/>
                </a:rPr>
                <a:t>55,0–60,0 %</a:t>
              </a:r>
            </a:p>
          </p:txBody>
        </p:sp>
        <p:sp>
          <p:nvSpPr>
            <p:cNvPr id="16" name="Text Box 3">
              <a:extLst>
                <a:ext uri="{FF2B5EF4-FFF2-40B4-BE49-F238E27FC236}">
                  <a16:creationId xmlns:a16="http://schemas.microsoft.com/office/drawing/2014/main" id="{79E0E98C-FB70-D075-A8A7-60658E0DEF52}"/>
                </a:ext>
              </a:extLst>
            </p:cNvPr>
            <p:cNvSpPr txBox="1">
              <a:spLocks noChangeArrowheads="1"/>
            </p:cNvSpPr>
            <p:nvPr/>
          </p:nvSpPr>
          <p:spPr bwMode="auto">
            <a:xfrm>
              <a:off x="8085750" y="2941141"/>
              <a:ext cx="1152138" cy="261610"/>
            </a:xfrm>
            <a:prstGeom prst="rect">
              <a:avLst/>
            </a:prstGeom>
            <a:noFill/>
            <a:ln w="9525">
              <a:noFill/>
              <a:miter lim="800000"/>
              <a:headEnd/>
              <a:tailEnd/>
            </a:ln>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cs-CZ" sz="1100" b="0" i="0" u="none" strike="noStrike" kern="1200" cap="none" spc="0" normalizeH="0" baseline="0" noProof="0" dirty="0">
                  <a:ln>
                    <a:noFill/>
                  </a:ln>
                  <a:solidFill>
                    <a:srgbClr val="292929"/>
                  </a:solidFill>
                  <a:effectLst/>
                  <a:uLnTx/>
                  <a:uFillTx/>
                  <a:latin typeface="Arial" panose="020B0604020202020204"/>
                  <a:ea typeface="+mn-ea"/>
                  <a:cs typeface="+mn-cs"/>
                </a:rPr>
                <a:t>60,0–65,0 %</a:t>
              </a:r>
            </a:p>
          </p:txBody>
        </p:sp>
        <p:sp>
          <p:nvSpPr>
            <p:cNvPr id="17" name="Text Box 3">
              <a:extLst>
                <a:ext uri="{FF2B5EF4-FFF2-40B4-BE49-F238E27FC236}">
                  <a16:creationId xmlns:a16="http://schemas.microsoft.com/office/drawing/2014/main" id="{146B5AC4-C243-4F7B-866B-203A13F415C7}"/>
                </a:ext>
              </a:extLst>
            </p:cNvPr>
            <p:cNvSpPr txBox="1">
              <a:spLocks noChangeArrowheads="1"/>
            </p:cNvSpPr>
            <p:nvPr/>
          </p:nvSpPr>
          <p:spPr bwMode="auto">
            <a:xfrm>
              <a:off x="8085750" y="3185006"/>
              <a:ext cx="1152138" cy="261610"/>
            </a:xfrm>
            <a:prstGeom prst="rect">
              <a:avLst/>
            </a:prstGeom>
            <a:noFill/>
            <a:ln w="9525">
              <a:noFill/>
              <a:miter lim="800000"/>
              <a:headEnd/>
              <a:tailEnd/>
            </a:ln>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cs-CZ" sz="1100" b="0" i="0" u="none" strike="noStrike" kern="1200" cap="none" spc="0" normalizeH="0" baseline="0" noProof="0" dirty="0">
                  <a:ln>
                    <a:noFill/>
                  </a:ln>
                  <a:solidFill>
                    <a:srgbClr val="292929"/>
                  </a:solidFill>
                  <a:effectLst/>
                  <a:uLnTx/>
                  <a:uFillTx/>
                  <a:latin typeface="Arial" panose="020B0604020202020204"/>
                  <a:ea typeface="+mn-ea"/>
                  <a:cs typeface="+mn-cs"/>
                </a:rPr>
                <a:t>&gt; 65,0 %</a:t>
              </a:r>
            </a:p>
          </p:txBody>
        </p:sp>
      </p:grpSp>
      <p:sp>
        <p:nvSpPr>
          <p:cNvPr id="2" name="TextovéPole 1">
            <a:extLst>
              <a:ext uri="{FF2B5EF4-FFF2-40B4-BE49-F238E27FC236}">
                <a16:creationId xmlns:a16="http://schemas.microsoft.com/office/drawing/2014/main" id="{EF8257E8-116A-7D91-5D43-E954086367D9}"/>
              </a:ext>
            </a:extLst>
          </p:cNvPr>
          <p:cNvSpPr txBox="1"/>
          <p:nvPr/>
        </p:nvSpPr>
        <p:spPr>
          <a:xfrm>
            <a:off x="8870833" y="2748114"/>
            <a:ext cx="3069340" cy="911019"/>
          </a:xfrm>
          <a:prstGeom prst="rect">
            <a:avLst/>
          </a:prstGeom>
          <a:noFill/>
        </p:spPr>
        <p:txBody>
          <a:bodyPr wrap="square" rtlCol="0">
            <a:spAutoFit/>
          </a:bodyPr>
          <a:lstStyle/>
          <a:p>
            <a:pPr marL="285750" marR="0" lvl="0" indent="-285750" algn="l" defTabSz="914400" rtl="0" eaLnBrk="1" fontAlgn="auto" latinLnBrk="0" hangingPunct="1">
              <a:lnSpc>
                <a:spcPct val="114000"/>
              </a:lnSpc>
              <a:spcBef>
                <a:spcPts val="0"/>
              </a:spcBef>
              <a:spcAft>
                <a:spcPts val="0"/>
              </a:spcAft>
              <a:buClrTx/>
              <a:buSzTx/>
              <a:buFontTx/>
              <a:buChar char="-"/>
              <a:tabLst/>
              <a:defRPr/>
            </a:pPr>
            <a:r>
              <a:rPr kumimoji="0" lang="cs-CZ" sz="1600" b="0" i="0" u="none" strike="noStrike" kern="1200" cap="none" spc="0" normalizeH="0" baseline="0" noProof="0" dirty="0">
                <a:ln>
                  <a:noFill/>
                </a:ln>
                <a:solidFill>
                  <a:srgbClr val="000000"/>
                </a:solidFill>
                <a:effectLst/>
                <a:uLnTx/>
                <a:uFillTx/>
                <a:latin typeface="Arial" panose="020B0604020202020204"/>
                <a:ea typeface="+mn-ea"/>
                <a:cs typeface="+mn-cs"/>
              </a:rPr>
              <a:t>Cheb: 45,8 %</a:t>
            </a:r>
          </a:p>
          <a:p>
            <a:pPr marL="285750" marR="0" lvl="0" indent="-285750" algn="l" defTabSz="914400" rtl="0" eaLnBrk="1" fontAlgn="auto" latinLnBrk="0" hangingPunct="1">
              <a:lnSpc>
                <a:spcPct val="114000"/>
              </a:lnSpc>
              <a:spcBef>
                <a:spcPts val="0"/>
              </a:spcBef>
              <a:spcAft>
                <a:spcPts val="0"/>
              </a:spcAft>
              <a:buClrTx/>
              <a:buSzTx/>
              <a:buFontTx/>
              <a:buChar char="-"/>
              <a:tabLst/>
              <a:defRPr/>
            </a:pPr>
            <a:r>
              <a:rPr kumimoji="0" lang="cs-CZ" sz="1600" b="0" i="0" u="none" strike="noStrike" kern="1200" cap="none" spc="0" normalizeH="0" baseline="0" noProof="0" dirty="0">
                <a:ln>
                  <a:noFill/>
                </a:ln>
                <a:solidFill>
                  <a:srgbClr val="000000"/>
                </a:solidFill>
                <a:effectLst/>
                <a:uLnTx/>
                <a:uFillTx/>
                <a:latin typeface="Arial" panose="020B0604020202020204"/>
                <a:ea typeface="+mn-ea"/>
                <a:cs typeface="+mn-cs"/>
              </a:rPr>
              <a:t>Karlovy Vary. 53,3 %</a:t>
            </a:r>
          </a:p>
          <a:p>
            <a:pPr marL="285750" marR="0" lvl="0" indent="-285750" algn="l" defTabSz="914400" rtl="0" eaLnBrk="1" fontAlgn="auto" latinLnBrk="0" hangingPunct="1">
              <a:lnSpc>
                <a:spcPct val="114000"/>
              </a:lnSpc>
              <a:spcBef>
                <a:spcPts val="0"/>
              </a:spcBef>
              <a:spcAft>
                <a:spcPts val="0"/>
              </a:spcAft>
              <a:buClrTx/>
              <a:buSzTx/>
              <a:buFontTx/>
              <a:buChar char="-"/>
              <a:tabLst/>
              <a:defRPr/>
            </a:pPr>
            <a:r>
              <a:rPr kumimoji="0" lang="cs-CZ" sz="1600" b="0" i="0" u="none" strike="noStrike" kern="1200" cap="none" spc="0" normalizeH="0" baseline="0" noProof="0" dirty="0">
                <a:ln>
                  <a:noFill/>
                </a:ln>
                <a:solidFill>
                  <a:srgbClr val="000000"/>
                </a:solidFill>
                <a:effectLst/>
                <a:uLnTx/>
                <a:uFillTx/>
                <a:latin typeface="Arial" panose="020B0604020202020204"/>
                <a:ea typeface="+mn-ea"/>
                <a:cs typeface="+mn-cs"/>
              </a:rPr>
              <a:t>Sokolov: 60,4 %</a:t>
            </a:r>
          </a:p>
        </p:txBody>
      </p:sp>
      <p:sp>
        <p:nvSpPr>
          <p:cNvPr id="6" name="TextovéPole 5">
            <a:extLst>
              <a:ext uri="{FF2B5EF4-FFF2-40B4-BE49-F238E27FC236}">
                <a16:creationId xmlns:a16="http://schemas.microsoft.com/office/drawing/2014/main" id="{4A55F65C-7001-67F6-D1A4-E133E03B44F1}"/>
              </a:ext>
            </a:extLst>
          </p:cNvPr>
          <p:cNvSpPr txBox="1"/>
          <p:nvPr/>
        </p:nvSpPr>
        <p:spPr>
          <a:xfrm>
            <a:off x="8870833" y="2193647"/>
            <a:ext cx="332409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600" b="1" i="0" u="none" strike="noStrike" kern="1200" cap="none" spc="0" normalizeH="0" baseline="0" noProof="0" dirty="0">
                <a:ln>
                  <a:noFill/>
                </a:ln>
                <a:solidFill>
                  <a:srgbClr val="000000"/>
                </a:solidFill>
                <a:effectLst/>
                <a:uLnTx/>
                <a:uFillTx/>
                <a:latin typeface="Arial" panose="020B0604020202020204"/>
                <a:ea typeface="+mn-ea"/>
                <a:cs typeface="+mn-cs"/>
              </a:rPr>
              <a:t>Pokrytí v okresech Karlovarského kraje:</a:t>
            </a:r>
          </a:p>
        </p:txBody>
      </p:sp>
      <p:sp>
        <p:nvSpPr>
          <p:cNvPr id="20" name="Rectangle 186">
            <a:extLst>
              <a:ext uri="{FF2B5EF4-FFF2-40B4-BE49-F238E27FC236}">
                <a16:creationId xmlns:a16="http://schemas.microsoft.com/office/drawing/2014/main" id="{EDC9C667-F4C6-79E2-0799-9751D97F379D}"/>
              </a:ext>
            </a:extLst>
          </p:cNvPr>
          <p:cNvSpPr>
            <a:spLocks noChangeArrowheads="1"/>
          </p:cNvSpPr>
          <p:nvPr/>
        </p:nvSpPr>
        <p:spPr bwMode="auto">
          <a:xfrm>
            <a:off x="3454028" y="1196931"/>
            <a:ext cx="8074800" cy="8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000">
                <a:solidFill>
                  <a:srgbClr val="5F3000"/>
                </a:solidFill>
                <a:latin typeface="Arial" panose="020B0604020202020204" pitchFamily="34" charset="0"/>
              </a:defRPr>
            </a:lvl1pPr>
            <a:lvl2pPr marL="742950" indent="-285750">
              <a:spcBef>
                <a:spcPct val="20000"/>
              </a:spcBef>
              <a:buChar char="–"/>
              <a:defRPr>
                <a:solidFill>
                  <a:srgbClr val="5F3000"/>
                </a:solidFill>
                <a:latin typeface="Arial" panose="020B0604020202020204" pitchFamily="34" charset="0"/>
              </a:defRPr>
            </a:lvl2pPr>
            <a:lvl3pPr marL="1143000" indent="-228600">
              <a:spcBef>
                <a:spcPct val="20000"/>
              </a:spcBef>
              <a:buChar char="•"/>
              <a:defRPr sz="1600">
                <a:solidFill>
                  <a:srgbClr val="5F3000"/>
                </a:solidFill>
                <a:latin typeface="Arial" panose="020B0604020202020204" pitchFamily="34" charset="0"/>
              </a:defRPr>
            </a:lvl3pPr>
            <a:lvl4pPr marL="1600200" indent="-228600">
              <a:spcBef>
                <a:spcPct val="20000"/>
              </a:spcBef>
              <a:buChar char="–"/>
              <a:defRPr sz="1400">
                <a:solidFill>
                  <a:srgbClr val="5F3000"/>
                </a:solidFill>
                <a:latin typeface="Arial" panose="020B0604020202020204" pitchFamily="34" charset="0"/>
              </a:defRPr>
            </a:lvl4pPr>
            <a:lvl5pPr marL="2057400" indent="-228600">
              <a:spcBef>
                <a:spcPct val="20000"/>
              </a:spcBef>
              <a:buChar char="»"/>
              <a:defRPr sz="1400">
                <a:solidFill>
                  <a:srgbClr val="5F3000"/>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5F3000"/>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5F3000"/>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5F3000"/>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5F3000"/>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rPr>
              <a:t>Zdroj: Národní registr hrazených zdravotních služeb, ÚZIS ČR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rPr>
              <a:t>Screeningová mamografie v dispenzární péči (89178)</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rPr>
              <a:t>Screeningová mamografie (89223)</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rPr>
              <a:t>(2023–2024, ženy, 45–69 let, N = 1 111 008 vyšetření)</a:t>
            </a:r>
          </a:p>
        </p:txBody>
      </p:sp>
      <p:pic>
        <p:nvPicPr>
          <p:cNvPr id="18" name="Obrázek 17">
            <a:extLst>
              <a:ext uri="{FF2B5EF4-FFF2-40B4-BE49-F238E27FC236}">
                <a16:creationId xmlns:a16="http://schemas.microsoft.com/office/drawing/2014/main" id="{149C4A3A-EE60-8B27-230A-848BFEEC17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8762" y="2135898"/>
            <a:ext cx="1293467" cy="954413"/>
          </a:xfrm>
          <a:prstGeom prst="rect">
            <a:avLst/>
          </a:prstGeom>
        </p:spPr>
      </p:pic>
      <p:pic>
        <p:nvPicPr>
          <p:cNvPr id="4" name="Obrázek 3" descr="Obsah obrázku Písmo, Grafika, grafický design, Purpurová&#10;&#10;Obsah vygenerovaný umělou inteligencí může být nesprávný.">
            <a:extLst>
              <a:ext uri="{FF2B5EF4-FFF2-40B4-BE49-F238E27FC236}">
                <a16:creationId xmlns:a16="http://schemas.microsoft.com/office/drawing/2014/main" id="{9268B2FE-0192-CB17-BC84-158C427D6E4E}"/>
              </a:ext>
            </a:extLst>
          </p:cNvPr>
          <p:cNvPicPr>
            <a:picLocks noChangeAspect="1"/>
          </p:cNvPicPr>
          <p:nvPr/>
        </p:nvPicPr>
        <p:blipFill>
          <a:blip r:embed="rId5"/>
          <a:stretch>
            <a:fillRect/>
          </a:stretch>
        </p:blipFill>
        <p:spPr>
          <a:xfrm>
            <a:off x="9986078" y="51847"/>
            <a:ext cx="2125241" cy="423352"/>
          </a:xfrm>
          <a:prstGeom prst="rect">
            <a:avLst/>
          </a:prstGeom>
        </p:spPr>
      </p:pic>
    </p:spTree>
    <p:extLst>
      <p:ext uri="{BB962C8B-B14F-4D97-AF65-F5344CB8AC3E}">
        <p14:creationId xmlns:p14="http://schemas.microsoft.com/office/powerpoint/2010/main" val="1629431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Obrázek 14" descr="Obsah obrázku text, mapa, atlas, diagram&#10;&#10;Popis byl vytvořen automaticky">
            <a:extLst>
              <a:ext uri="{FF2B5EF4-FFF2-40B4-BE49-F238E27FC236}">
                <a16:creationId xmlns:a16="http://schemas.microsoft.com/office/drawing/2014/main" id="{C4AC58A3-22E8-F705-3E3C-C6496702B9C7}"/>
              </a:ext>
            </a:extLst>
          </p:cNvPr>
          <p:cNvPicPr>
            <a:picLocks noChangeAspect="1"/>
          </p:cNvPicPr>
          <p:nvPr/>
        </p:nvPicPr>
        <p:blipFill>
          <a:blip r:embed="rId3"/>
          <a:stretch>
            <a:fillRect/>
          </a:stretch>
        </p:blipFill>
        <p:spPr>
          <a:xfrm>
            <a:off x="1216368" y="1038779"/>
            <a:ext cx="8030628" cy="5680535"/>
          </a:xfrm>
          <a:prstGeom prst="rect">
            <a:avLst/>
          </a:prstGeom>
        </p:spPr>
      </p:pic>
      <p:sp>
        <p:nvSpPr>
          <p:cNvPr id="2" name="Nadpis 1">
            <a:extLst>
              <a:ext uri="{FF2B5EF4-FFF2-40B4-BE49-F238E27FC236}">
                <a16:creationId xmlns:a16="http://schemas.microsoft.com/office/drawing/2014/main" id="{14B13731-1398-481A-97F6-B54E955618FE}"/>
              </a:ext>
            </a:extLst>
          </p:cNvPr>
          <p:cNvSpPr>
            <a:spLocks noGrp="1"/>
          </p:cNvSpPr>
          <p:nvPr>
            <p:ph type="title"/>
          </p:nvPr>
        </p:nvSpPr>
        <p:spPr>
          <a:xfrm>
            <a:off x="1233117" y="507338"/>
            <a:ext cx="9802034" cy="720000"/>
          </a:xfrm>
        </p:spPr>
        <p:txBody>
          <a:bodyPr>
            <a:noAutofit/>
          </a:bodyPr>
          <a:lstStyle/>
          <a:p>
            <a:r>
              <a:rPr lang="cs-CZ" sz="2300" dirty="0"/>
              <a:t>Mapa akreditovaných screeningových center v </a:t>
            </a:r>
            <a:r>
              <a:rPr lang="cs-CZ" sz="2300" dirty="0" err="1"/>
              <a:t>čr</a:t>
            </a:r>
            <a:r>
              <a:rPr lang="cs-CZ" sz="2300" dirty="0"/>
              <a:t> </a:t>
            </a:r>
            <a:br>
              <a:rPr lang="cs-CZ" sz="2300" dirty="0"/>
            </a:br>
            <a:r>
              <a:rPr lang="cs-CZ" sz="2300" dirty="0"/>
              <a:t>v roce 2024 a jejich Dojezdová vzdálenost </a:t>
            </a:r>
          </a:p>
        </p:txBody>
      </p:sp>
      <p:sp>
        <p:nvSpPr>
          <p:cNvPr id="4" name="Rectangle 186">
            <a:extLst>
              <a:ext uri="{FF2B5EF4-FFF2-40B4-BE49-F238E27FC236}">
                <a16:creationId xmlns:a16="http://schemas.microsoft.com/office/drawing/2014/main" id="{CAEB0742-3D4E-F369-7841-3629F6605721}"/>
              </a:ext>
            </a:extLst>
          </p:cNvPr>
          <p:cNvSpPr>
            <a:spLocks noChangeArrowheads="1"/>
          </p:cNvSpPr>
          <p:nvPr/>
        </p:nvSpPr>
        <p:spPr bwMode="auto">
          <a:xfrm>
            <a:off x="3601153" y="1017814"/>
            <a:ext cx="8030628" cy="5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Calibri" panose="020F0502020204030204"/>
                <a:ea typeface="+mn-ea"/>
                <a:cs typeface="+mn-cs"/>
              </a:rPr>
              <a:t>Zdroj: </a:t>
            </a:r>
            <a:r>
              <a:rPr kumimoji="0" lang="cs-CZ"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www.mamo.cz</a:t>
            </a:r>
            <a:r>
              <a:rPr kumimoji="0" lang="cs-CZ" sz="1200" b="0" i="0" u="none" strike="noStrike" kern="1200" cap="none" spc="0" normalizeH="0" baseline="0" noProof="0" dirty="0">
                <a:ln>
                  <a:noFill/>
                </a:ln>
                <a:solidFill>
                  <a:prstClr val="black"/>
                </a:solidFill>
                <a:effectLst/>
                <a:uLnTx/>
                <a:uFillTx/>
                <a:latin typeface="Calibri" panose="020F0502020204030204"/>
                <a:ea typeface="+mn-ea"/>
                <a:cs typeface="+mn-cs"/>
              </a:rPr>
              <a:t>, ÚZIS ČR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Zástupný text 5">
            <a:extLst>
              <a:ext uri="{FF2B5EF4-FFF2-40B4-BE49-F238E27FC236}">
                <a16:creationId xmlns:a16="http://schemas.microsoft.com/office/drawing/2014/main" id="{4045C601-6656-B1CC-4D0D-2074517EEADD}"/>
              </a:ext>
            </a:extLst>
          </p:cNvPr>
          <p:cNvSpPr txBox="1">
            <a:spLocks/>
          </p:cNvSpPr>
          <p:nvPr/>
        </p:nvSpPr>
        <p:spPr>
          <a:xfrm>
            <a:off x="9101468" y="3602379"/>
            <a:ext cx="2850776" cy="1110358"/>
          </a:xfrm>
          <a:prstGeom prst="rect">
            <a:avLst/>
          </a:prstGeom>
          <a:solidFill>
            <a:srgbClr val="DA2B46"/>
          </a:solidFill>
          <a:ln w="19050">
            <a:noFill/>
          </a:ln>
        </p:spPr>
        <p:txBody>
          <a:bodyPr anchor="ctr">
            <a:normAutofit lnSpcReduction="10000"/>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V České republice pracuje síť 76 screeningových mamografických center (stav k 8. 8. 2025)</a:t>
            </a:r>
            <a:endParaRPr kumimoji="0" lang="cs-CZ"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Obrázek 2" descr="Obsah obrázku Písmo, Grafika, grafický design, Purpurová&#10;&#10;Obsah vygenerovaný umělou inteligencí může být nesprávný.">
            <a:extLst>
              <a:ext uri="{FF2B5EF4-FFF2-40B4-BE49-F238E27FC236}">
                <a16:creationId xmlns:a16="http://schemas.microsoft.com/office/drawing/2014/main" id="{7A00FD8E-AD19-8393-8AE3-19C3FECCA7D7}"/>
              </a:ext>
            </a:extLst>
          </p:cNvPr>
          <p:cNvPicPr>
            <a:picLocks noChangeAspect="1"/>
          </p:cNvPicPr>
          <p:nvPr/>
        </p:nvPicPr>
        <p:blipFill>
          <a:blip r:embed="rId5"/>
          <a:stretch>
            <a:fillRect/>
          </a:stretch>
        </p:blipFill>
        <p:spPr>
          <a:xfrm>
            <a:off x="9972531" y="83986"/>
            <a:ext cx="2125241" cy="423352"/>
          </a:xfrm>
          <a:prstGeom prst="rect">
            <a:avLst/>
          </a:prstGeom>
        </p:spPr>
      </p:pic>
      <p:pic>
        <p:nvPicPr>
          <p:cNvPr id="6" name="Obrázek 5">
            <a:extLst>
              <a:ext uri="{FF2B5EF4-FFF2-40B4-BE49-F238E27FC236}">
                <a16:creationId xmlns:a16="http://schemas.microsoft.com/office/drawing/2014/main" id="{AC56C26D-C6FD-BF7E-030E-F4704AC058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92410">
            <a:off x="1622760" y="2682654"/>
            <a:ext cx="1293467" cy="954413"/>
          </a:xfrm>
          <a:prstGeom prst="rect">
            <a:avLst/>
          </a:prstGeom>
        </p:spPr>
      </p:pic>
    </p:spTree>
    <p:extLst>
      <p:ext uri="{BB962C8B-B14F-4D97-AF65-F5344CB8AC3E}">
        <p14:creationId xmlns:p14="http://schemas.microsoft.com/office/powerpoint/2010/main" val="1072665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FEF90-9FA6-63CB-9450-2C96585009F1}"/>
            </a:ext>
          </a:extLst>
        </p:cNvPr>
        <p:cNvGrpSpPr/>
        <p:nvPr/>
      </p:nvGrpSpPr>
      <p:grpSpPr>
        <a:xfrm>
          <a:off x="0" y="0"/>
          <a:ext cx="0" cy="0"/>
          <a:chOff x="0" y="0"/>
          <a:chExt cx="0" cy="0"/>
        </a:xfrm>
      </p:grpSpPr>
      <p:sp>
        <p:nvSpPr>
          <p:cNvPr id="8" name="Nadpis 2">
            <a:extLst>
              <a:ext uri="{FF2B5EF4-FFF2-40B4-BE49-F238E27FC236}">
                <a16:creationId xmlns:a16="http://schemas.microsoft.com/office/drawing/2014/main" id="{DDC2B5ED-8C65-0A2A-DCDA-0A9E0E9A23ED}"/>
              </a:ext>
            </a:extLst>
          </p:cNvPr>
          <p:cNvSpPr>
            <a:spLocks noGrp="1"/>
          </p:cNvSpPr>
          <p:nvPr>
            <p:ph type="title"/>
          </p:nvPr>
        </p:nvSpPr>
        <p:spPr>
          <a:xfrm>
            <a:off x="1379560" y="458480"/>
            <a:ext cx="9802034" cy="720000"/>
          </a:xfrm>
        </p:spPr>
        <p:txBody>
          <a:bodyPr>
            <a:normAutofit fontScale="90000"/>
          </a:bodyPr>
          <a:lstStyle/>
          <a:p>
            <a:r>
              <a:rPr lang="cs-CZ" dirty="0"/>
              <a:t>Průměrná objednávací doba mamografických screeningových center dle kraje centra</a:t>
            </a:r>
          </a:p>
        </p:txBody>
      </p:sp>
      <p:sp>
        <p:nvSpPr>
          <p:cNvPr id="6" name="Zástupný text 5">
            <a:extLst>
              <a:ext uri="{FF2B5EF4-FFF2-40B4-BE49-F238E27FC236}">
                <a16:creationId xmlns:a16="http://schemas.microsoft.com/office/drawing/2014/main" id="{1EA2C2FA-F0DC-2800-254C-5D26E9DCF802}"/>
              </a:ext>
            </a:extLst>
          </p:cNvPr>
          <p:cNvSpPr>
            <a:spLocks noGrp="1"/>
          </p:cNvSpPr>
          <p:nvPr>
            <p:ph type="body" sz="quarter" idx="15"/>
          </p:nvPr>
        </p:nvSpPr>
        <p:spPr>
          <a:xfrm>
            <a:off x="730800" y="5443989"/>
            <a:ext cx="10998568" cy="1034504"/>
          </a:xfrm>
        </p:spPr>
        <p:txBody>
          <a:bodyPr anchor="ctr">
            <a:normAutofit/>
          </a:bodyPr>
          <a:lstStyle/>
          <a:p>
            <a:pPr algn="just"/>
            <a:r>
              <a:rPr lang="cs-CZ" sz="1400" b="1" dirty="0"/>
              <a:t>Průměrná objednávací doba v ČR: </a:t>
            </a:r>
            <a:r>
              <a:rPr lang="cs-CZ" sz="1400" b="1" dirty="0">
                <a:solidFill>
                  <a:schemeClr val="accent1"/>
                </a:solidFill>
              </a:rPr>
              <a:t>21 dní</a:t>
            </a:r>
          </a:p>
          <a:p>
            <a:pPr algn="just"/>
            <a:r>
              <a:rPr kumimoji="0" lang="cs-CZ" sz="1200" i="0" u="none" strike="noStrike" kern="0" cap="none" spc="0" normalizeH="0" baseline="0" noProof="0" dirty="0">
                <a:ln>
                  <a:noFill/>
                </a:ln>
                <a:effectLst/>
                <a:uLnTx/>
                <a:uFillTx/>
                <a:ea typeface="+mn-ea"/>
                <a:cs typeface="+mn-cs"/>
              </a:rPr>
              <a:t>Jednotlivé kraje ČR se v průměrné objednací době zřetelně liší</a:t>
            </a:r>
            <a:r>
              <a:rPr kumimoji="0" lang="cs-CZ" sz="1200" b="1" i="0" u="none" strike="noStrike" kern="0" cap="none" spc="0" normalizeH="0" baseline="0" noProof="0" dirty="0">
                <a:ln>
                  <a:noFill/>
                </a:ln>
                <a:effectLst/>
                <a:uLnTx/>
                <a:uFillTx/>
                <a:ea typeface="+mn-ea"/>
                <a:cs typeface="+mn-cs"/>
              </a:rPr>
              <a:t>. Průměrná objednávací doba v Karlovarském kraji </a:t>
            </a:r>
            <a:r>
              <a:rPr lang="cs-CZ" sz="1200" b="1" kern="0" dirty="0"/>
              <a:t>je nejvyšší </a:t>
            </a:r>
            <a:r>
              <a:rPr kumimoji="0" lang="cs-CZ" sz="1200" b="1" i="0" u="none" strike="noStrike" kern="0" cap="none" spc="0" normalizeH="0" baseline="0" noProof="0" dirty="0">
                <a:ln>
                  <a:noFill/>
                </a:ln>
                <a:effectLst/>
                <a:uLnTx/>
                <a:uFillTx/>
                <a:ea typeface="+mn-ea"/>
                <a:cs typeface="+mn-cs"/>
              </a:rPr>
              <a:t>v porovnání s ostatními kraji ČR, a to 43 dní.</a:t>
            </a:r>
          </a:p>
        </p:txBody>
      </p:sp>
      <p:sp>
        <p:nvSpPr>
          <p:cNvPr id="11" name="TextovéPole 10">
            <a:extLst>
              <a:ext uri="{FF2B5EF4-FFF2-40B4-BE49-F238E27FC236}">
                <a16:creationId xmlns:a16="http://schemas.microsoft.com/office/drawing/2014/main" id="{BE5C46EB-3D24-BAA2-097F-B03B21615A33}"/>
              </a:ext>
            </a:extLst>
          </p:cNvPr>
          <p:cNvSpPr txBox="1"/>
          <p:nvPr/>
        </p:nvSpPr>
        <p:spPr>
          <a:xfrm>
            <a:off x="421451" y="1277302"/>
            <a:ext cx="11349099" cy="299184"/>
          </a:xfrm>
          <a:prstGeom prst="rect">
            <a:avLst/>
          </a:prstGeom>
          <a:noFill/>
          <a:ln w="19050">
            <a:solidFill>
              <a:schemeClr val="accent3"/>
            </a:solidFill>
          </a:ln>
        </p:spPr>
        <p:txBody>
          <a:bodyPr wrap="square" rtlCol="0">
            <a:spAutoFit/>
          </a:bodyPr>
          <a:lstStyle/>
          <a:p>
            <a:pPr marL="0" marR="0" lvl="0" indent="0" algn="just" defTabSz="914400" rtl="0" eaLnBrk="1" fontAlgn="auto" latinLnBrk="0" hangingPunct="1">
              <a:lnSpc>
                <a:spcPct val="124000"/>
              </a:lnSpc>
              <a:spcBef>
                <a:spcPts val="0"/>
              </a:spcBef>
              <a:spcAft>
                <a:spcPts val="0"/>
              </a:spcAft>
              <a:buClrTx/>
              <a:buSzTx/>
              <a:buFontTx/>
              <a:buNone/>
              <a:tabLst/>
              <a:defRPr/>
            </a:pPr>
            <a:r>
              <a:rPr kumimoji="0" lang="cs-CZ" sz="1000" b="0" i="1" u="none" strike="noStrike" kern="1200" cap="none" spc="0" normalizeH="0" baseline="0" noProof="0" dirty="0">
                <a:ln>
                  <a:noFill/>
                </a:ln>
                <a:solidFill>
                  <a:srgbClr val="000000"/>
                </a:solidFill>
                <a:effectLst/>
                <a:uLnTx/>
                <a:uFillTx/>
                <a:latin typeface="Arial" panose="020B0604020202020204"/>
                <a:ea typeface="+mn-ea"/>
                <a:cs typeface="+mn-cs"/>
              </a:rPr>
              <a:t>Údaje byly vyexportovány k </a:t>
            </a:r>
            <a:r>
              <a:rPr kumimoji="0" lang="cs-CZ" sz="1200" b="1" i="1" u="sng" strike="noStrike" kern="1200" cap="none" spc="0" normalizeH="0" baseline="0" noProof="0" dirty="0">
                <a:ln>
                  <a:noFill/>
                </a:ln>
                <a:solidFill>
                  <a:srgbClr val="000000"/>
                </a:solidFill>
                <a:effectLst/>
                <a:uLnTx/>
                <a:uFillTx/>
                <a:latin typeface="Arial" panose="020B0604020202020204"/>
                <a:ea typeface="+mn-ea"/>
                <a:cs typeface="+mn-cs"/>
              </a:rPr>
              <a:t>30. dubnu 2025 </a:t>
            </a:r>
            <a:r>
              <a:rPr kumimoji="0" lang="cs-CZ" sz="1000" b="0" i="1" u="none" strike="noStrike" kern="1200" cap="none" spc="0" normalizeH="0" baseline="0" noProof="0" dirty="0">
                <a:ln>
                  <a:noFill/>
                </a:ln>
                <a:solidFill>
                  <a:srgbClr val="000000"/>
                </a:solidFill>
                <a:effectLst/>
                <a:uLnTx/>
                <a:uFillTx/>
                <a:latin typeface="Arial" panose="020B0604020202020204"/>
                <a:ea typeface="+mn-ea"/>
                <a:cs typeface="+mn-cs"/>
              </a:rPr>
              <a:t>z webových stránek www.mamo.cz (včetně satelitních pracovišť): https://www.mamo.cz/centra/#seznam (hodnocen údaj „Objednací doba“)</a:t>
            </a:r>
          </a:p>
        </p:txBody>
      </p:sp>
      <p:graphicFrame>
        <p:nvGraphicFramePr>
          <p:cNvPr id="12" name="Object 4">
            <a:extLst>
              <a:ext uri="{FF2B5EF4-FFF2-40B4-BE49-F238E27FC236}">
                <a16:creationId xmlns:a16="http://schemas.microsoft.com/office/drawing/2014/main" id="{E07C759B-A37C-63C8-8419-4F1A2AEDE34E}"/>
              </a:ext>
            </a:extLst>
          </p:cNvPr>
          <p:cNvGraphicFramePr>
            <a:graphicFrameLocks noChangeAspect="1"/>
          </p:cNvGraphicFramePr>
          <p:nvPr>
            <p:custDataLst>
              <p:tags r:id="rId1"/>
            </p:custDataLst>
          </p:nvPr>
        </p:nvGraphicFramePr>
        <p:xfrm>
          <a:off x="730250" y="1914526"/>
          <a:ext cx="10728325" cy="3529146"/>
        </p:xfrm>
        <a:graphic>
          <a:graphicData uri="http://schemas.openxmlformats.org/drawingml/2006/chart">
            <c:chart xmlns:c="http://schemas.openxmlformats.org/drawingml/2006/chart" xmlns:r="http://schemas.openxmlformats.org/officeDocument/2006/relationships" r:id="rId4"/>
          </a:graphicData>
        </a:graphic>
      </p:graphicFrame>
      <p:cxnSp>
        <p:nvCxnSpPr>
          <p:cNvPr id="2" name="Přímá spojnice 1">
            <a:extLst>
              <a:ext uri="{FF2B5EF4-FFF2-40B4-BE49-F238E27FC236}">
                <a16:creationId xmlns:a16="http://schemas.microsoft.com/office/drawing/2014/main" id="{9D01C264-785D-C0A9-0282-72E1C4F7B0DE}"/>
              </a:ext>
            </a:extLst>
          </p:cNvPr>
          <p:cNvCxnSpPr>
            <a:cxnSpLocks/>
          </p:cNvCxnSpPr>
          <p:nvPr/>
        </p:nvCxnSpPr>
        <p:spPr>
          <a:xfrm>
            <a:off x="1557968" y="3684415"/>
            <a:ext cx="9445218" cy="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3" name="TextovéPole 2">
            <a:extLst>
              <a:ext uri="{FF2B5EF4-FFF2-40B4-BE49-F238E27FC236}">
                <a16:creationId xmlns:a16="http://schemas.microsoft.com/office/drawing/2014/main" id="{1C78D2ED-C1B8-EBCF-2192-39E3CB491BF3}"/>
              </a:ext>
            </a:extLst>
          </p:cNvPr>
          <p:cNvSpPr txBox="1"/>
          <p:nvPr/>
        </p:nvSpPr>
        <p:spPr>
          <a:xfrm>
            <a:off x="10416866" y="3045731"/>
            <a:ext cx="1775134" cy="46166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srgbClr val="00B050"/>
                </a:solidFill>
                <a:effectLst/>
                <a:uLnTx/>
                <a:uFillTx/>
                <a:latin typeface="Arial" panose="020B0604020202020204"/>
                <a:ea typeface="+mn-ea"/>
                <a:cs typeface="+mn-cs"/>
              </a:rPr>
              <a:t>Průměrná objednávací doba v ČR</a:t>
            </a:r>
          </a:p>
        </p:txBody>
      </p:sp>
      <p:sp>
        <p:nvSpPr>
          <p:cNvPr id="4" name="TextovéPole 3">
            <a:extLst>
              <a:ext uri="{FF2B5EF4-FFF2-40B4-BE49-F238E27FC236}">
                <a16:creationId xmlns:a16="http://schemas.microsoft.com/office/drawing/2014/main" id="{E378CADA-F0A6-15D4-9450-33D1EE0C14EB}"/>
              </a:ext>
            </a:extLst>
          </p:cNvPr>
          <p:cNvSpPr txBox="1"/>
          <p:nvPr/>
        </p:nvSpPr>
        <p:spPr>
          <a:xfrm>
            <a:off x="4312228" y="6186105"/>
            <a:ext cx="7604177" cy="584775"/>
          </a:xfrm>
          <a:prstGeom prst="rect">
            <a:avLst/>
          </a:prstGeom>
          <a:solidFill>
            <a:srgbClr val="DA2B46"/>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Dle věstníku 5/2024: </a:t>
            </a:r>
            <a:br>
              <a:rPr kumimoji="0" lang="pl-PL"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br>
            <a:r>
              <a:rPr kumimoji="0" lang="pl-PL"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Objednací doby na screeningové mamografické </a:t>
            </a:r>
            <a:r>
              <a:rPr kumimoji="0" lang="cs-CZ"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vyšetření dlouhodobě nepřesahují 8 týdnů.</a:t>
            </a:r>
            <a:endParaRPr kumimoji="0" lang="cs-CZ"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ovéPole 4">
            <a:extLst>
              <a:ext uri="{FF2B5EF4-FFF2-40B4-BE49-F238E27FC236}">
                <a16:creationId xmlns:a16="http://schemas.microsoft.com/office/drawing/2014/main" id="{F0864CED-8796-1F40-5236-FD6F5F249AAA}"/>
              </a:ext>
            </a:extLst>
          </p:cNvPr>
          <p:cNvSpPr txBox="1"/>
          <p:nvPr/>
        </p:nvSpPr>
        <p:spPr>
          <a:xfrm>
            <a:off x="8019043" y="2435858"/>
            <a:ext cx="2984143" cy="911019"/>
          </a:xfrm>
          <a:prstGeom prst="rect">
            <a:avLst/>
          </a:prstGeom>
          <a:noFill/>
        </p:spPr>
        <p:txBody>
          <a:bodyPr wrap="square" rtlCol="0">
            <a:spAutoFit/>
          </a:bodyPr>
          <a:lstStyle/>
          <a:p>
            <a:pPr marL="285750" marR="0" lvl="0" indent="-285750" algn="l" defTabSz="914400" rtl="0" eaLnBrk="1" fontAlgn="auto" latinLnBrk="0" hangingPunct="1">
              <a:lnSpc>
                <a:spcPct val="114000"/>
              </a:lnSpc>
              <a:spcBef>
                <a:spcPts val="0"/>
              </a:spcBef>
              <a:spcAft>
                <a:spcPts val="0"/>
              </a:spcAft>
              <a:buClrTx/>
              <a:buSzTx/>
              <a:buFontTx/>
              <a:buChar char="-"/>
              <a:tabLst/>
              <a:defRPr/>
            </a:pPr>
            <a:r>
              <a:rPr kumimoji="0" lang="cs-CZ" sz="1600" b="0" i="0" u="none" strike="noStrike" kern="1200" cap="none" spc="0" normalizeH="0" baseline="0" noProof="0" dirty="0">
                <a:ln>
                  <a:noFill/>
                </a:ln>
                <a:solidFill>
                  <a:srgbClr val="000000"/>
                </a:solidFill>
                <a:effectLst/>
                <a:uLnTx/>
                <a:uFillTx/>
                <a:latin typeface="Arial" panose="020B0604020202020204"/>
                <a:ea typeface="+mn-ea"/>
                <a:cs typeface="+mn-cs"/>
              </a:rPr>
              <a:t>Cheb: bez centra</a:t>
            </a:r>
          </a:p>
          <a:p>
            <a:pPr marL="285750" marR="0" lvl="0" indent="-285750" algn="l" defTabSz="914400" rtl="0" eaLnBrk="1" fontAlgn="auto" latinLnBrk="0" hangingPunct="1">
              <a:lnSpc>
                <a:spcPct val="114000"/>
              </a:lnSpc>
              <a:spcBef>
                <a:spcPts val="0"/>
              </a:spcBef>
              <a:spcAft>
                <a:spcPts val="0"/>
              </a:spcAft>
              <a:buClrTx/>
              <a:buSzTx/>
              <a:buFontTx/>
              <a:buChar char="-"/>
              <a:tabLst/>
              <a:defRPr/>
            </a:pPr>
            <a:r>
              <a:rPr kumimoji="0" lang="cs-CZ" sz="1600" b="0" i="0" u="none" strike="noStrike" kern="1200" cap="none" spc="0" normalizeH="0" baseline="0" noProof="0" dirty="0">
                <a:ln>
                  <a:noFill/>
                </a:ln>
                <a:solidFill>
                  <a:srgbClr val="000000"/>
                </a:solidFill>
                <a:effectLst/>
                <a:uLnTx/>
                <a:uFillTx/>
                <a:latin typeface="Arial" panose="020B0604020202020204"/>
                <a:ea typeface="+mn-ea"/>
                <a:cs typeface="+mn-cs"/>
              </a:rPr>
              <a:t>Karlovy Vary: 50</a:t>
            </a:r>
          </a:p>
          <a:p>
            <a:pPr marL="285750" marR="0" lvl="0" indent="-285750" algn="l" defTabSz="914400" rtl="0" eaLnBrk="1" fontAlgn="auto" latinLnBrk="0" hangingPunct="1">
              <a:lnSpc>
                <a:spcPct val="114000"/>
              </a:lnSpc>
              <a:spcBef>
                <a:spcPts val="0"/>
              </a:spcBef>
              <a:spcAft>
                <a:spcPts val="0"/>
              </a:spcAft>
              <a:buClrTx/>
              <a:buSzTx/>
              <a:buFontTx/>
              <a:buChar char="-"/>
              <a:tabLst/>
              <a:defRPr/>
            </a:pPr>
            <a:r>
              <a:rPr kumimoji="0" lang="cs-CZ" sz="1600" b="0" i="0" u="none" strike="noStrike" kern="1200" cap="none" spc="0" normalizeH="0" baseline="0" noProof="0" dirty="0">
                <a:ln>
                  <a:noFill/>
                </a:ln>
                <a:solidFill>
                  <a:srgbClr val="000000"/>
                </a:solidFill>
                <a:effectLst/>
                <a:uLnTx/>
                <a:uFillTx/>
                <a:latin typeface="Arial" panose="020B0604020202020204"/>
                <a:ea typeface="+mn-ea"/>
                <a:cs typeface="+mn-cs"/>
              </a:rPr>
              <a:t>Sokolov: 35</a:t>
            </a:r>
          </a:p>
        </p:txBody>
      </p:sp>
      <p:sp>
        <p:nvSpPr>
          <p:cNvPr id="7" name="TextovéPole 6">
            <a:extLst>
              <a:ext uri="{FF2B5EF4-FFF2-40B4-BE49-F238E27FC236}">
                <a16:creationId xmlns:a16="http://schemas.microsoft.com/office/drawing/2014/main" id="{3E40C0AD-58A3-CAFA-D5A9-8283EE644C70}"/>
              </a:ext>
            </a:extLst>
          </p:cNvPr>
          <p:cNvSpPr txBox="1"/>
          <p:nvPr/>
        </p:nvSpPr>
        <p:spPr>
          <a:xfrm>
            <a:off x="7123716" y="1849147"/>
            <a:ext cx="388709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600" b="1" i="0" u="none" strike="noStrike" kern="1200" cap="none" spc="0" normalizeH="0" baseline="0" noProof="0" dirty="0">
                <a:ln>
                  <a:noFill/>
                </a:ln>
                <a:solidFill>
                  <a:srgbClr val="000000"/>
                </a:solidFill>
                <a:effectLst/>
                <a:uLnTx/>
                <a:uFillTx/>
                <a:latin typeface="Arial" panose="020B0604020202020204"/>
                <a:ea typeface="+mn-ea"/>
                <a:cs typeface="+mn-cs"/>
              </a:rPr>
              <a:t>Průměrná objednávací doba v okresech Karlovarského kraje:</a:t>
            </a:r>
          </a:p>
        </p:txBody>
      </p:sp>
    </p:spTree>
    <p:extLst>
      <p:ext uri="{BB962C8B-B14F-4D97-AF65-F5344CB8AC3E}">
        <p14:creationId xmlns:p14="http://schemas.microsoft.com/office/powerpoint/2010/main" val="245107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AA18080A-76A7-291C-B3A8-39974B0233F1}"/>
              </a:ext>
            </a:extLst>
          </p:cNvPr>
          <p:cNvGraphicFramePr>
            <a:graphicFrameLocks noChangeAspect="1"/>
          </p:cNvGraphicFramePr>
          <p:nvPr>
            <p:custDataLst>
              <p:tags r:id="rId1"/>
            </p:custDataLst>
          </p:nvPr>
        </p:nvGraphicFramePr>
        <p:xfrm>
          <a:off x="730250" y="2562226"/>
          <a:ext cx="10728325" cy="3529146"/>
        </p:xfrm>
        <a:graphic>
          <a:graphicData uri="http://schemas.openxmlformats.org/drawingml/2006/chart">
            <c:chart xmlns:c="http://schemas.openxmlformats.org/drawingml/2006/chart" xmlns:r="http://schemas.openxmlformats.org/officeDocument/2006/relationships" r:id="rId5"/>
          </a:graphicData>
        </a:graphic>
      </p:graphicFrame>
      <p:sp>
        <p:nvSpPr>
          <p:cNvPr id="9" name="Nadpis 1">
            <a:extLst>
              <a:ext uri="{FF2B5EF4-FFF2-40B4-BE49-F238E27FC236}">
                <a16:creationId xmlns:a16="http://schemas.microsoft.com/office/drawing/2014/main" id="{A98AEF81-4F7C-DA32-3495-2F012D723E64}"/>
              </a:ext>
            </a:extLst>
          </p:cNvPr>
          <p:cNvSpPr txBox="1">
            <a:spLocks/>
          </p:cNvSpPr>
          <p:nvPr/>
        </p:nvSpPr>
        <p:spPr>
          <a:xfrm>
            <a:off x="272590" y="160258"/>
            <a:ext cx="11673603" cy="5383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lang="cs-CZ" sz="2600" b="1" kern="1200" dirty="0" smtClean="0">
                <a:solidFill>
                  <a:srgbClr val="D71440"/>
                </a:solidFill>
                <a:latin typeface="Calibri" panose="020F0502020204030204" pitchFamily="34" charset="0"/>
                <a:ea typeface="+mn-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Po</a:t>
            </a:r>
            <a:r>
              <a:rPr kumimoji="0" lang="cs-CZ"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čet žen se ZN prsu (C50) ve stadiu III nebo IV v KVK letech 2019–20</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23</a:t>
            </a:r>
            <a:endParaRPr kumimoji="0" lang="cs-CZ"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14" name="TextBox 6">
            <a:extLst>
              <a:ext uri="{FF2B5EF4-FFF2-40B4-BE49-F238E27FC236}">
                <a16:creationId xmlns:a16="http://schemas.microsoft.com/office/drawing/2014/main" id="{48113CB4-A2F0-755C-FEF4-CBC180487C85}"/>
              </a:ext>
            </a:extLst>
          </p:cNvPr>
          <p:cNvSpPr txBox="1"/>
          <p:nvPr>
            <p:custDataLst>
              <p:tags r:id="rId2"/>
            </p:custDataLst>
          </p:nvPr>
        </p:nvSpPr>
        <p:spPr>
          <a:xfrm>
            <a:off x="297664" y="467450"/>
            <a:ext cx="1072832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400" b="0" i="0" u="none" strike="noStrike" kern="0" cap="none" spc="0" normalizeH="0" baseline="0" noProof="0" dirty="0">
                <a:ln>
                  <a:noFill/>
                </a:ln>
                <a:solidFill>
                  <a:prstClr val="black"/>
                </a:solidFill>
                <a:effectLst/>
                <a:uLnTx/>
                <a:uFillTx/>
                <a:latin typeface="Calibri" panose="020F0502020204030204"/>
                <a:ea typeface="+mn-ea"/>
                <a:cs typeface="+mn-cs"/>
              </a:rPr>
              <a:t>Zdroj: Národní onkologický registr</a:t>
            </a:r>
            <a:br>
              <a:rPr kumimoji="0" lang="cs-CZ" sz="1400" b="0" i="0" u="none" strike="noStrike" kern="0" cap="none" spc="0" normalizeH="0" baseline="0" noProof="0" dirty="0">
                <a:ln>
                  <a:noFill/>
                </a:ln>
                <a:solidFill>
                  <a:prstClr val="black"/>
                </a:solidFill>
                <a:effectLst/>
                <a:uLnTx/>
                <a:uFillTx/>
                <a:latin typeface="Calibri" panose="020F0502020204030204"/>
                <a:ea typeface="+mn-ea"/>
                <a:cs typeface="+mn-cs"/>
              </a:rPr>
            </a:br>
            <a:r>
              <a:rPr kumimoji="0" lang="cs-CZ" sz="1400" b="0" i="0" u="none" strike="noStrike" kern="1200" cap="none" spc="0" normalizeH="0" baseline="0" noProof="0" dirty="0">
                <a:ln>
                  <a:noFill/>
                </a:ln>
                <a:solidFill>
                  <a:prstClr val="black"/>
                </a:solidFill>
                <a:effectLst/>
                <a:uLnTx/>
                <a:uFillTx/>
                <a:latin typeface="Calibri" panose="020F0502020204030204"/>
                <a:ea typeface="+mn-ea"/>
                <a:cs typeface="+mn-cs"/>
              </a:rPr>
              <a:t>Ženy se ZN prsu (C50) v klinickém stadiu III nebo IV v období  2019–20</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23</a:t>
            </a:r>
            <a:r>
              <a:rPr kumimoji="0" lang="cs-CZ" sz="1400" b="0" i="0" u="none" strike="noStrike" kern="1200" cap="none" spc="0" normalizeH="0" baseline="0" noProof="0" dirty="0">
                <a:ln>
                  <a:noFill/>
                </a:ln>
                <a:solidFill>
                  <a:prstClr val="black"/>
                </a:solidFill>
                <a:effectLst/>
                <a:uLnTx/>
                <a:uFillTx/>
                <a:latin typeface="Calibri" panose="020F0502020204030204"/>
                <a:ea typeface="+mn-ea"/>
                <a:cs typeface="+mn-cs"/>
              </a:rPr>
              <a:t>, N = 134</a:t>
            </a:r>
            <a:r>
              <a:rPr kumimoji="0" lang="cs-CZ" sz="1200" b="0" i="0" u="none" strike="noStrike" kern="1200" cap="none" spc="0" normalizeH="0" baseline="0" noProof="0" dirty="0">
                <a:ln>
                  <a:noFill/>
                </a:ln>
                <a:solidFill>
                  <a:srgbClr val="5F3000"/>
                </a:solidFill>
                <a:effectLst/>
                <a:uLnTx/>
                <a:uFillTx/>
                <a:latin typeface="Arial" panose="020B0604020202020204" pitchFamily="34" charset="0"/>
                <a:ea typeface="+mn-ea"/>
                <a:cs typeface="+mn-cs"/>
              </a:rPr>
              <a:t>.</a:t>
            </a:r>
            <a:r>
              <a:rPr kumimoji="0" lang="cs-CZ" sz="1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400" b="0" i="0" u="none" strike="noStrike" kern="0" cap="none" spc="0" normalizeH="0" baseline="0" noProof="0" dirty="0">
                <a:ln>
                  <a:noFill/>
                </a:ln>
                <a:solidFill>
                  <a:prstClr val="black"/>
                </a:solidFill>
                <a:effectLst/>
                <a:uLnTx/>
                <a:uFillTx/>
                <a:latin typeface="Calibri" panose="020F0502020204030204"/>
                <a:ea typeface="+mn-ea"/>
                <a:cs typeface="+mn-cs"/>
              </a:rPr>
              <a:t> </a:t>
            </a:r>
            <a:endParaRPr kumimoji="0" lang="en-US" sz="14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6" name="TextovéPole 15">
            <a:extLst>
              <a:ext uri="{FF2B5EF4-FFF2-40B4-BE49-F238E27FC236}">
                <a16:creationId xmlns:a16="http://schemas.microsoft.com/office/drawing/2014/main" id="{33A8296A-F2FF-2713-1DCC-A06506121B2E}"/>
              </a:ext>
            </a:extLst>
          </p:cNvPr>
          <p:cNvSpPr txBox="1"/>
          <p:nvPr/>
        </p:nvSpPr>
        <p:spPr>
          <a:xfrm>
            <a:off x="163261" y="1387366"/>
            <a:ext cx="11865479" cy="461665"/>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2400" b="1" i="0" u="none" strike="noStrike" kern="1200" cap="none" spc="0" normalizeH="0" baseline="0" noProof="0" dirty="0">
                <a:ln>
                  <a:noFill/>
                </a:ln>
                <a:solidFill>
                  <a:prstClr val="white"/>
                </a:solidFill>
                <a:effectLst/>
                <a:uLnTx/>
                <a:uFillTx/>
                <a:latin typeface="Calibri" panose="020F0502020204030204"/>
                <a:ea typeface="+mn-ea"/>
                <a:cs typeface="+mn-cs"/>
              </a:rPr>
              <a:t>2019 – 2023: 134</a:t>
            </a: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cs-CZ" sz="2400" b="1" i="0" u="none" strike="noStrike" kern="1200" cap="none" spc="0" normalizeH="0" baseline="0" noProof="0" dirty="0">
                <a:ln>
                  <a:noFill/>
                </a:ln>
                <a:solidFill>
                  <a:prstClr val="white"/>
                </a:solidFill>
                <a:effectLst/>
                <a:uLnTx/>
                <a:uFillTx/>
                <a:latin typeface="Calibri" panose="020F0502020204030204"/>
                <a:ea typeface="+mn-ea"/>
                <a:cs typeface="+mn-cs"/>
              </a:rPr>
              <a:t>nových nádorů v klinickém stadiu III nebo IV.</a:t>
            </a:r>
          </a:p>
        </p:txBody>
      </p:sp>
    </p:spTree>
    <p:extLst>
      <p:ext uri="{BB962C8B-B14F-4D97-AF65-F5344CB8AC3E}">
        <p14:creationId xmlns:p14="http://schemas.microsoft.com/office/powerpoint/2010/main" val="1626880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EA2DDA38-176D-AE75-ACBD-46003604A21F}"/>
              </a:ext>
            </a:extLst>
          </p:cNvPr>
          <p:cNvSpPr>
            <a:spLocks noGrp="1"/>
          </p:cNvSpPr>
          <p:nvPr>
            <p:ph type="title"/>
          </p:nvPr>
        </p:nvSpPr>
        <p:spPr>
          <a:xfrm>
            <a:off x="1193783" y="484919"/>
            <a:ext cx="8864617" cy="720000"/>
          </a:xfrm>
        </p:spPr>
        <p:txBody>
          <a:bodyPr>
            <a:normAutofit/>
          </a:bodyPr>
          <a:lstStyle/>
          <a:p>
            <a:r>
              <a:rPr lang="cs-CZ" sz="2200" dirty="0"/>
              <a:t>Pokrytí cílové populace screeningem nádorů tlustého střeva a konečníku (2024) </a:t>
            </a:r>
          </a:p>
        </p:txBody>
      </p:sp>
      <p:graphicFrame>
        <p:nvGraphicFramePr>
          <p:cNvPr id="7" name="Object 4">
            <a:extLst>
              <a:ext uri="{FF2B5EF4-FFF2-40B4-BE49-F238E27FC236}">
                <a16:creationId xmlns:a16="http://schemas.microsoft.com/office/drawing/2014/main" id="{5531428F-1D44-EDDC-04B9-D0FEF6DDD272}"/>
              </a:ext>
            </a:extLst>
          </p:cNvPr>
          <p:cNvGraphicFramePr>
            <a:graphicFrameLocks noGrp="1" noChangeAspect="1"/>
          </p:cNvGraphicFramePr>
          <p:nvPr>
            <p:ph type="chart" sz="quarter" idx="14"/>
            <p:custDataLst>
              <p:tags r:id="rId1"/>
            </p:custDataLst>
          </p:nvPr>
        </p:nvGraphicFramePr>
        <p:xfrm>
          <a:off x="730800" y="1926000"/>
          <a:ext cx="10728000" cy="3508269"/>
        </p:xfrm>
        <a:graphic>
          <a:graphicData uri="http://schemas.openxmlformats.org/drawingml/2006/chart">
            <c:chart xmlns:c="http://schemas.openxmlformats.org/drawingml/2006/chart" xmlns:r="http://schemas.openxmlformats.org/officeDocument/2006/relationships" r:id="rId3"/>
          </a:graphicData>
        </a:graphic>
      </p:graphicFrame>
      <p:sp>
        <p:nvSpPr>
          <p:cNvPr id="9" name="Zástupný text 5">
            <a:extLst>
              <a:ext uri="{FF2B5EF4-FFF2-40B4-BE49-F238E27FC236}">
                <a16:creationId xmlns:a16="http://schemas.microsoft.com/office/drawing/2014/main" id="{2521D212-18AA-C3E5-E2B1-8CA54E7A829F}"/>
              </a:ext>
            </a:extLst>
          </p:cNvPr>
          <p:cNvSpPr txBox="1">
            <a:spLocks/>
          </p:cNvSpPr>
          <p:nvPr/>
        </p:nvSpPr>
        <p:spPr>
          <a:xfrm>
            <a:off x="730800" y="5443989"/>
            <a:ext cx="10728000" cy="1034504"/>
          </a:xfrm>
          <a:prstGeom prst="rect">
            <a:avLst/>
          </a:prstGeom>
          <a:ln w="19050">
            <a:solidFill>
              <a:schemeClr val="accent1"/>
            </a:solidFill>
          </a:ln>
        </p:spPr>
        <p:txBody>
          <a:bodyPr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6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cs-CZ" sz="1400" b="1" i="0" u="none" strike="noStrike" kern="1200" cap="none" spc="0" normalizeH="0" baseline="0" noProof="0" dirty="0">
                <a:ln>
                  <a:noFill/>
                </a:ln>
                <a:solidFill>
                  <a:srgbClr val="000000"/>
                </a:solidFill>
                <a:effectLst/>
                <a:uLnTx/>
                <a:uFillTx/>
                <a:latin typeface="Arial" panose="020B0604020202020204"/>
                <a:ea typeface="+mn-ea"/>
                <a:cs typeface="+mn-cs"/>
              </a:rPr>
              <a:t>Pokrytí mužů a žen ve věku 50 a více let vyšetřených v roce 2024: </a:t>
            </a:r>
            <a:r>
              <a:rPr kumimoji="0" lang="cs-CZ" sz="1400" b="1" i="0" u="none" strike="noStrike" kern="1200" cap="none" spc="0" normalizeH="0" baseline="0" noProof="0" dirty="0">
                <a:ln>
                  <a:noFill/>
                </a:ln>
                <a:solidFill>
                  <a:srgbClr val="2C2F7A"/>
                </a:solidFill>
                <a:effectLst/>
                <a:uLnTx/>
                <a:uFillTx/>
                <a:latin typeface="Arial" panose="020B0604020202020204"/>
                <a:ea typeface="+mn-ea"/>
                <a:cs typeface="+mn-cs"/>
              </a:rPr>
              <a:t>31,1 %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cs-CZ" sz="1400" b="1" i="0" u="none" strike="noStrike" kern="0" cap="none" spc="0" normalizeH="0" baseline="0" noProof="0" dirty="0">
                <a:ln>
                  <a:noFill/>
                </a:ln>
                <a:solidFill>
                  <a:srgbClr val="000000"/>
                </a:solidFill>
                <a:effectLst/>
                <a:uLnTx/>
                <a:uFillTx/>
                <a:latin typeface="Arial" panose="020B0604020202020204"/>
                <a:ea typeface="+mn-ea"/>
                <a:cs typeface="+mn-cs"/>
              </a:rPr>
              <a:t>Pokrytí cílové populace osob screeningem v Karlovarském kraji (30,4 %) je čtvrté nejnižší v rámci celé ČR. </a:t>
            </a:r>
            <a:endParaRPr kumimoji="0" lang="cs-CZ" sz="1400" b="1" i="0" u="none" strike="noStrike" kern="1200" cap="none" spc="0" normalizeH="0" baseline="0" noProof="0" dirty="0">
              <a:ln>
                <a:noFill/>
              </a:ln>
              <a:solidFill>
                <a:srgbClr val="2C2F7A"/>
              </a:solidFill>
              <a:effectLst/>
              <a:uLnTx/>
              <a:uFillTx/>
              <a:latin typeface="Arial" panose="020B0604020202020204"/>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cs-CZ" sz="1200" b="0" i="0" u="none" strike="noStrike" kern="0" cap="none" spc="0" normalizeH="0" baseline="0" noProof="0" dirty="0">
                <a:ln>
                  <a:noFill/>
                </a:ln>
                <a:solidFill>
                  <a:srgbClr val="000000"/>
                </a:solidFill>
                <a:effectLst/>
                <a:uLnTx/>
                <a:uFillTx/>
                <a:latin typeface="Arial" panose="020B0604020202020204"/>
                <a:ea typeface="+mn-ea"/>
                <a:cs typeface="+mn-cs"/>
              </a:rPr>
              <a:t>Indikátor hodnotí podíl osob, které podstoupily screeningovou kolonoskopii během 10 let, nebo test na okultní krvácení do stolice během doporučeného intervalu, dle kraje bydliště. Osoby, které zemřely do roku 2023 (včetně), nejsou v podílu uvažovány. </a:t>
            </a:r>
            <a:endParaRPr kumimoji="0" lang="cs-CZ" sz="12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 name="Zástupný text 3">
            <a:extLst>
              <a:ext uri="{FF2B5EF4-FFF2-40B4-BE49-F238E27FC236}">
                <a16:creationId xmlns:a16="http://schemas.microsoft.com/office/drawing/2014/main" id="{F992646A-FA96-4398-F0AC-D5D8D1F9D193}"/>
              </a:ext>
            </a:extLst>
          </p:cNvPr>
          <p:cNvSpPr txBox="1">
            <a:spLocks/>
          </p:cNvSpPr>
          <p:nvPr/>
        </p:nvSpPr>
        <p:spPr>
          <a:xfrm>
            <a:off x="6606988" y="1223680"/>
            <a:ext cx="4851812" cy="1134509"/>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sz="12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6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rPr>
              <a:t>Zdroj: Národní registr hrazených zdravotních služeb, ÚZIS ČR</a:t>
            </a:r>
          </a:p>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rPr>
              <a:t>Screeningová kolonoskopie (15105; 15107) </a:t>
            </a:r>
          </a:p>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rPr>
              <a:t>Screeningový TOKS (15118; 15119; 15120; 15121)</a:t>
            </a:r>
            <a:br>
              <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rPr>
            </a:br>
            <a:r>
              <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rPr>
              <a:t>(2023–2024, muži a ženy, 50 a více let, N = 1 370 340 vyšetření)</a:t>
            </a:r>
          </a:p>
          <a:p>
            <a:pPr marL="0" marR="0" lvl="0" indent="0" algn="r"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2" name="Obrázek 1" descr="Obsah obrázku Písmo, Grafika, text, snímek obrazovky&#10;&#10;Obsah vygenerovaný umělou inteligencí může být nesprávný.">
            <a:extLst>
              <a:ext uri="{FF2B5EF4-FFF2-40B4-BE49-F238E27FC236}">
                <a16:creationId xmlns:a16="http://schemas.microsoft.com/office/drawing/2014/main" id="{8094F12D-E84C-5A1F-23E2-2ED8182F10AA}"/>
              </a:ext>
            </a:extLst>
          </p:cNvPr>
          <p:cNvPicPr>
            <a:picLocks noChangeAspect="1"/>
          </p:cNvPicPr>
          <p:nvPr/>
        </p:nvPicPr>
        <p:blipFill>
          <a:blip r:embed="rId4"/>
          <a:stretch>
            <a:fillRect/>
          </a:stretch>
        </p:blipFill>
        <p:spPr>
          <a:xfrm>
            <a:off x="9506008" y="38517"/>
            <a:ext cx="2628783" cy="436682"/>
          </a:xfrm>
          <a:prstGeom prst="rect">
            <a:avLst/>
          </a:prstGeom>
        </p:spPr>
      </p:pic>
    </p:spTree>
    <p:extLst>
      <p:ext uri="{BB962C8B-B14F-4D97-AF65-F5344CB8AC3E}">
        <p14:creationId xmlns:p14="http://schemas.microsoft.com/office/powerpoint/2010/main" val="2097288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Obsah obrázku Elektricky modrá, mapa, modrá&#10;&#10;Obsah vygenerovaný umělou inteligencí může být nesprávný.">
            <a:extLst>
              <a:ext uri="{FF2B5EF4-FFF2-40B4-BE49-F238E27FC236}">
                <a16:creationId xmlns:a16="http://schemas.microsoft.com/office/drawing/2014/main" id="{16007E1D-5732-846A-B244-168C4F152CBF}"/>
              </a:ext>
            </a:extLst>
          </p:cNvPr>
          <p:cNvPicPr>
            <a:picLocks noChangeAspect="1"/>
          </p:cNvPicPr>
          <p:nvPr/>
        </p:nvPicPr>
        <p:blipFill>
          <a:blip r:embed="rId2"/>
          <a:srcRect l="11076" t="11154" r="11783" b="9359"/>
          <a:stretch/>
        </p:blipFill>
        <p:spPr>
          <a:xfrm>
            <a:off x="1330852" y="1051754"/>
            <a:ext cx="7496625" cy="4405601"/>
          </a:xfrm>
          <a:prstGeom prst="rect">
            <a:avLst/>
          </a:prstGeom>
        </p:spPr>
      </p:pic>
      <p:grpSp>
        <p:nvGrpSpPr>
          <p:cNvPr id="17" name="Skupina 16">
            <a:extLst>
              <a:ext uri="{FF2B5EF4-FFF2-40B4-BE49-F238E27FC236}">
                <a16:creationId xmlns:a16="http://schemas.microsoft.com/office/drawing/2014/main" id="{705A6A0E-8C05-0D3C-CCFB-8F2CBE584834}"/>
              </a:ext>
            </a:extLst>
          </p:cNvPr>
          <p:cNvGrpSpPr/>
          <p:nvPr/>
        </p:nvGrpSpPr>
        <p:grpSpPr>
          <a:xfrm>
            <a:off x="540426" y="3742686"/>
            <a:ext cx="1421819" cy="1483492"/>
            <a:chOff x="7816069" y="2011747"/>
            <a:chExt cx="1421819" cy="1483492"/>
          </a:xfrm>
        </p:grpSpPr>
        <p:sp>
          <p:nvSpPr>
            <p:cNvPr id="18" name="Text Box 3">
              <a:extLst>
                <a:ext uri="{FF2B5EF4-FFF2-40B4-BE49-F238E27FC236}">
                  <a16:creationId xmlns:a16="http://schemas.microsoft.com/office/drawing/2014/main" id="{A298833C-BAF5-9A12-F875-733EC7072316}"/>
                </a:ext>
              </a:extLst>
            </p:cNvPr>
            <p:cNvSpPr txBox="1">
              <a:spLocks noChangeArrowheads="1"/>
            </p:cNvSpPr>
            <p:nvPr/>
          </p:nvSpPr>
          <p:spPr bwMode="auto">
            <a:xfrm>
              <a:off x="7816069" y="2019239"/>
              <a:ext cx="1152000" cy="1476000"/>
            </a:xfrm>
            <a:prstGeom prst="rect">
              <a:avLst/>
            </a:prstGeom>
            <a:solidFill>
              <a:schemeClr val="bg1">
                <a:lumMod val="85000"/>
              </a:schemeClr>
            </a:solidFill>
            <a:ln w="9525">
              <a:noFill/>
              <a:miter lim="800000"/>
              <a:headEnd/>
              <a:tailEnd/>
            </a:ln>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cs-CZ" sz="1100" b="0" i="0" u="none" strike="noStrike" kern="1200" cap="none" spc="0" normalizeH="0" baseline="0" noProof="0" dirty="0">
                <a:ln>
                  <a:noFill/>
                </a:ln>
                <a:solidFill>
                  <a:srgbClr val="292929"/>
                </a:solidFill>
                <a:effectLst/>
                <a:uLnTx/>
                <a:uFillTx/>
                <a:latin typeface="Arial" panose="020B0604020202020204"/>
                <a:ea typeface="+mn-ea"/>
                <a:cs typeface="+mn-cs"/>
              </a:endParaRPr>
            </a:p>
          </p:txBody>
        </p:sp>
        <p:sp>
          <p:nvSpPr>
            <p:cNvPr id="19" name="Text Box 3">
              <a:extLst>
                <a:ext uri="{FF2B5EF4-FFF2-40B4-BE49-F238E27FC236}">
                  <a16:creationId xmlns:a16="http://schemas.microsoft.com/office/drawing/2014/main" id="{E9162E41-B3A0-4775-6F73-EB8E4D773F0A}"/>
                </a:ext>
              </a:extLst>
            </p:cNvPr>
            <p:cNvSpPr txBox="1">
              <a:spLocks noChangeArrowheads="1"/>
            </p:cNvSpPr>
            <p:nvPr/>
          </p:nvSpPr>
          <p:spPr bwMode="auto">
            <a:xfrm>
              <a:off x="7839075" y="2011747"/>
              <a:ext cx="1152138" cy="461665"/>
            </a:xfrm>
            <a:prstGeom prst="rect">
              <a:avLst/>
            </a:prstGeom>
            <a:noFill/>
            <a:ln w="9525">
              <a:noFill/>
              <a:miter lim="800000"/>
              <a:headEnd/>
              <a:tailEnd/>
            </a:ln>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cs-CZ" sz="1200" b="1" i="0" u="none" strike="noStrike" kern="1200" cap="none" spc="0" normalizeH="0" baseline="0" noProof="0" dirty="0">
                  <a:ln>
                    <a:noFill/>
                  </a:ln>
                  <a:solidFill>
                    <a:srgbClr val="292929"/>
                  </a:solidFill>
                  <a:effectLst/>
                  <a:uLnTx/>
                  <a:uFillTx/>
                  <a:latin typeface="Arial" panose="020B0604020202020204"/>
                  <a:ea typeface="+mn-ea"/>
                  <a:cs typeface="+mn-cs"/>
                </a:rPr>
                <a:t>Pokrytí </a:t>
              </a:r>
              <a:br>
                <a:rPr kumimoji="0" lang="cs-CZ" sz="1200" b="1" i="0" u="none" strike="noStrike" kern="1200" cap="none" spc="0" normalizeH="0" baseline="0" noProof="0" dirty="0">
                  <a:ln>
                    <a:noFill/>
                  </a:ln>
                  <a:solidFill>
                    <a:srgbClr val="292929"/>
                  </a:solidFill>
                  <a:effectLst/>
                  <a:uLnTx/>
                  <a:uFillTx/>
                  <a:latin typeface="Arial" panose="020B0604020202020204"/>
                  <a:ea typeface="+mn-ea"/>
                  <a:cs typeface="+mn-cs"/>
                </a:rPr>
              </a:br>
              <a:r>
                <a:rPr kumimoji="0" lang="cs-CZ" sz="1200" b="1" i="0" u="none" strike="noStrike" kern="1200" cap="none" spc="0" normalizeH="0" baseline="0" noProof="0" dirty="0">
                  <a:ln>
                    <a:noFill/>
                  </a:ln>
                  <a:solidFill>
                    <a:srgbClr val="292929"/>
                  </a:solidFill>
                  <a:effectLst/>
                  <a:uLnTx/>
                  <a:uFillTx/>
                  <a:latin typeface="Arial" panose="020B0604020202020204"/>
                  <a:ea typeface="+mn-ea"/>
                  <a:cs typeface="+mn-cs"/>
                </a:rPr>
                <a:t>v procentech</a:t>
              </a:r>
            </a:p>
          </p:txBody>
        </p:sp>
        <p:sp>
          <p:nvSpPr>
            <p:cNvPr id="20" name="Rectangle 177">
              <a:extLst>
                <a:ext uri="{FF2B5EF4-FFF2-40B4-BE49-F238E27FC236}">
                  <a16:creationId xmlns:a16="http://schemas.microsoft.com/office/drawing/2014/main" id="{B726330B-3D12-5532-793E-359253A64635}"/>
                </a:ext>
              </a:extLst>
            </p:cNvPr>
            <p:cNvSpPr>
              <a:spLocks noChangeArrowheads="1"/>
            </p:cNvSpPr>
            <p:nvPr/>
          </p:nvSpPr>
          <p:spPr bwMode="auto">
            <a:xfrm>
              <a:off x="7905750" y="2501911"/>
              <a:ext cx="180000" cy="180000"/>
            </a:xfrm>
            <a:prstGeom prst="rect">
              <a:avLst/>
            </a:prstGeom>
            <a:solidFill>
              <a:srgbClr val="B5E1F7"/>
            </a:solidFill>
            <a:ln w="9525">
              <a:solidFill>
                <a:schemeClr val="bg1"/>
              </a:solidFill>
              <a:miter lim="800000"/>
              <a:headEnd/>
              <a:tailEnd/>
            </a:ln>
          </p:spPr>
          <p:txBody>
            <a:bodyPr lIns="90000" tIns="46800" rIns="90000" bIns="46800" anchor="ctr">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Verdana" pitchFamily="34" charset="0"/>
                <a:ea typeface="+mn-ea"/>
                <a:cs typeface="Arial" charset="0"/>
              </a:endParaRPr>
            </a:p>
          </p:txBody>
        </p:sp>
        <p:sp>
          <p:nvSpPr>
            <p:cNvPr id="21" name="Rectangle 177">
              <a:extLst>
                <a:ext uri="{FF2B5EF4-FFF2-40B4-BE49-F238E27FC236}">
                  <a16:creationId xmlns:a16="http://schemas.microsoft.com/office/drawing/2014/main" id="{592779E4-ED94-223A-41A8-9B94C4B15F42}"/>
                </a:ext>
              </a:extLst>
            </p:cNvPr>
            <p:cNvSpPr>
              <a:spLocks noChangeArrowheads="1"/>
            </p:cNvSpPr>
            <p:nvPr/>
          </p:nvSpPr>
          <p:spPr bwMode="auto">
            <a:xfrm>
              <a:off x="7905750" y="2743211"/>
              <a:ext cx="180000" cy="180000"/>
            </a:xfrm>
            <a:prstGeom prst="rect">
              <a:avLst/>
            </a:prstGeom>
            <a:solidFill>
              <a:srgbClr val="79B2D4"/>
            </a:solidFill>
            <a:ln w="9525">
              <a:solidFill>
                <a:schemeClr val="bg1"/>
              </a:solidFill>
              <a:miter lim="800000"/>
              <a:headEnd/>
              <a:tailEnd/>
            </a:ln>
          </p:spPr>
          <p:txBody>
            <a:bodyPr lIns="90000" tIns="46800" rIns="90000" bIns="46800" anchor="ctr">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Verdana" pitchFamily="34" charset="0"/>
                <a:ea typeface="+mn-ea"/>
                <a:cs typeface="Arial" charset="0"/>
              </a:endParaRPr>
            </a:p>
          </p:txBody>
        </p:sp>
        <p:sp>
          <p:nvSpPr>
            <p:cNvPr id="22" name="Rectangle 177">
              <a:extLst>
                <a:ext uri="{FF2B5EF4-FFF2-40B4-BE49-F238E27FC236}">
                  <a16:creationId xmlns:a16="http://schemas.microsoft.com/office/drawing/2014/main" id="{DF7477B2-4005-E498-E8E6-61BA355A48A3}"/>
                </a:ext>
              </a:extLst>
            </p:cNvPr>
            <p:cNvSpPr>
              <a:spLocks noChangeArrowheads="1"/>
            </p:cNvSpPr>
            <p:nvPr/>
          </p:nvSpPr>
          <p:spPr bwMode="auto">
            <a:xfrm>
              <a:off x="7905750" y="2984511"/>
              <a:ext cx="180000" cy="180000"/>
            </a:xfrm>
            <a:prstGeom prst="rect">
              <a:avLst/>
            </a:prstGeom>
            <a:solidFill>
              <a:srgbClr val="1A73B7"/>
            </a:solidFill>
            <a:ln w="9525">
              <a:solidFill>
                <a:schemeClr val="bg1"/>
              </a:solidFill>
              <a:miter lim="800000"/>
              <a:headEnd/>
              <a:tailEnd/>
            </a:ln>
          </p:spPr>
          <p:txBody>
            <a:bodyPr lIns="90000" tIns="46800" rIns="90000" bIns="46800" anchor="ctr">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Verdana" pitchFamily="34" charset="0"/>
                <a:ea typeface="+mn-ea"/>
                <a:cs typeface="Arial" charset="0"/>
              </a:endParaRPr>
            </a:p>
          </p:txBody>
        </p:sp>
        <p:sp>
          <p:nvSpPr>
            <p:cNvPr id="23" name="Rectangle 177">
              <a:extLst>
                <a:ext uri="{FF2B5EF4-FFF2-40B4-BE49-F238E27FC236}">
                  <a16:creationId xmlns:a16="http://schemas.microsoft.com/office/drawing/2014/main" id="{B6731DE1-5377-7667-B417-0254E3819B08}"/>
                </a:ext>
              </a:extLst>
            </p:cNvPr>
            <p:cNvSpPr>
              <a:spLocks noChangeArrowheads="1"/>
            </p:cNvSpPr>
            <p:nvPr/>
          </p:nvSpPr>
          <p:spPr bwMode="auto">
            <a:xfrm>
              <a:off x="7905750" y="3225811"/>
              <a:ext cx="180000" cy="180000"/>
            </a:xfrm>
            <a:prstGeom prst="rect">
              <a:avLst/>
            </a:prstGeom>
            <a:solidFill>
              <a:srgbClr val="00308F"/>
            </a:solidFill>
            <a:ln w="9525">
              <a:solidFill>
                <a:schemeClr val="bg1"/>
              </a:solidFill>
              <a:miter lim="800000"/>
              <a:headEnd/>
              <a:tailEnd/>
            </a:ln>
          </p:spPr>
          <p:txBody>
            <a:bodyPr lIns="90000" tIns="46800" rIns="90000" bIns="46800" anchor="ctr">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Verdana" pitchFamily="34" charset="0"/>
                <a:ea typeface="+mn-ea"/>
                <a:cs typeface="Arial" charset="0"/>
              </a:endParaRPr>
            </a:p>
          </p:txBody>
        </p:sp>
        <p:sp>
          <p:nvSpPr>
            <p:cNvPr id="24" name="Text Box 3">
              <a:extLst>
                <a:ext uri="{FF2B5EF4-FFF2-40B4-BE49-F238E27FC236}">
                  <a16:creationId xmlns:a16="http://schemas.microsoft.com/office/drawing/2014/main" id="{46EBE934-A6ED-BD41-FD64-BE3170303998}"/>
                </a:ext>
              </a:extLst>
            </p:cNvPr>
            <p:cNvSpPr txBox="1">
              <a:spLocks noChangeArrowheads="1"/>
            </p:cNvSpPr>
            <p:nvPr/>
          </p:nvSpPr>
          <p:spPr bwMode="auto">
            <a:xfrm>
              <a:off x="8085750" y="2453411"/>
              <a:ext cx="1152138" cy="261610"/>
            </a:xfrm>
            <a:prstGeom prst="rect">
              <a:avLst/>
            </a:prstGeom>
            <a:noFill/>
            <a:ln w="9525">
              <a:noFill/>
              <a:miter lim="800000"/>
              <a:headEnd/>
              <a:tailEnd/>
            </a:ln>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cs-CZ" sz="1100" b="0" i="0" u="none" strike="noStrike" kern="1200" cap="none" spc="0" normalizeH="0" baseline="0" noProof="0" dirty="0">
                  <a:ln>
                    <a:noFill/>
                  </a:ln>
                  <a:solidFill>
                    <a:srgbClr val="292929"/>
                  </a:solidFill>
                  <a:effectLst/>
                  <a:uLnTx/>
                  <a:uFillTx/>
                  <a:latin typeface="Arial" panose="020B0604020202020204"/>
                  <a:ea typeface="+mn-ea"/>
                  <a:cs typeface="+mn-cs"/>
                </a:rPr>
                <a:t>≤ 25,0 %</a:t>
              </a:r>
            </a:p>
          </p:txBody>
        </p:sp>
        <p:sp>
          <p:nvSpPr>
            <p:cNvPr id="25" name="Text Box 3">
              <a:extLst>
                <a:ext uri="{FF2B5EF4-FFF2-40B4-BE49-F238E27FC236}">
                  <a16:creationId xmlns:a16="http://schemas.microsoft.com/office/drawing/2014/main" id="{DAD45165-F4C6-CB79-0D8A-1A3E596E1E0E}"/>
                </a:ext>
              </a:extLst>
            </p:cNvPr>
            <p:cNvSpPr txBox="1">
              <a:spLocks noChangeArrowheads="1"/>
            </p:cNvSpPr>
            <p:nvPr/>
          </p:nvSpPr>
          <p:spPr bwMode="auto">
            <a:xfrm>
              <a:off x="8085750" y="2697276"/>
              <a:ext cx="1152138" cy="261610"/>
            </a:xfrm>
            <a:prstGeom prst="rect">
              <a:avLst/>
            </a:prstGeom>
            <a:noFill/>
            <a:ln w="9525">
              <a:noFill/>
              <a:miter lim="800000"/>
              <a:headEnd/>
              <a:tailEnd/>
            </a:ln>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cs-CZ" sz="1100" b="0" i="0" u="none" strike="noStrike" kern="1200" cap="none" spc="0" normalizeH="0" baseline="0" noProof="0" dirty="0">
                  <a:ln>
                    <a:noFill/>
                  </a:ln>
                  <a:solidFill>
                    <a:srgbClr val="292929"/>
                  </a:solidFill>
                  <a:effectLst/>
                  <a:uLnTx/>
                  <a:uFillTx/>
                  <a:latin typeface="Arial" panose="020B0604020202020204"/>
                  <a:ea typeface="+mn-ea"/>
                  <a:cs typeface="+mn-cs"/>
                </a:rPr>
                <a:t>25,0–30,0 %</a:t>
              </a:r>
            </a:p>
          </p:txBody>
        </p:sp>
        <p:sp>
          <p:nvSpPr>
            <p:cNvPr id="26" name="Text Box 3">
              <a:extLst>
                <a:ext uri="{FF2B5EF4-FFF2-40B4-BE49-F238E27FC236}">
                  <a16:creationId xmlns:a16="http://schemas.microsoft.com/office/drawing/2014/main" id="{202F32A9-F5CF-239E-7AED-FBB814006DB3}"/>
                </a:ext>
              </a:extLst>
            </p:cNvPr>
            <p:cNvSpPr txBox="1">
              <a:spLocks noChangeArrowheads="1"/>
            </p:cNvSpPr>
            <p:nvPr/>
          </p:nvSpPr>
          <p:spPr bwMode="auto">
            <a:xfrm>
              <a:off x="8085750" y="2941141"/>
              <a:ext cx="1152138" cy="261610"/>
            </a:xfrm>
            <a:prstGeom prst="rect">
              <a:avLst/>
            </a:prstGeom>
            <a:noFill/>
            <a:ln w="9525">
              <a:noFill/>
              <a:miter lim="800000"/>
              <a:headEnd/>
              <a:tailEnd/>
            </a:ln>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cs-CZ" sz="1100" b="0" i="0" u="none" strike="noStrike" kern="1200" cap="none" spc="0" normalizeH="0" baseline="0" noProof="0" dirty="0">
                  <a:ln>
                    <a:noFill/>
                  </a:ln>
                  <a:solidFill>
                    <a:srgbClr val="292929"/>
                  </a:solidFill>
                  <a:effectLst/>
                  <a:uLnTx/>
                  <a:uFillTx/>
                  <a:latin typeface="Arial" panose="020B0604020202020204"/>
                  <a:ea typeface="+mn-ea"/>
                  <a:cs typeface="+mn-cs"/>
                </a:rPr>
                <a:t>30,0–35,0 %</a:t>
              </a:r>
            </a:p>
          </p:txBody>
        </p:sp>
        <p:sp>
          <p:nvSpPr>
            <p:cNvPr id="27" name="Text Box 3">
              <a:extLst>
                <a:ext uri="{FF2B5EF4-FFF2-40B4-BE49-F238E27FC236}">
                  <a16:creationId xmlns:a16="http://schemas.microsoft.com/office/drawing/2014/main" id="{8E8B58B3-6171-BFB5-AD65-67FD6DC7007D}"/>
                </a:ext>
              </a:extLst>
            </p:cNvPr>
            <p:cNvSpPr txBox="1">
              <a:spLocks noChangeArrowheads="1"/>
            </p:cNvSpPr>
            <p:nvPr/>
          </p:nvSpPr>
          <p:spPr bwMode="auto">
            <a:xfrm>
              <a:off x="8085750" y="3185006"/>
              <a:ext cx="1152138" cy="261610"/>
            </a:xfrm>
            <a:prstGeom prst="rect">
              <a:avLst/>
            </a:prstGeom>
            <a:noFill/>
            <a:ln w="9525">
              <a:noFill/>
              <a:miter lim="800000"/>
              <a:headEnd/>
              <a:tailEnd/>
            </a:ln>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cs-CZ" sz="1100" b="0" i="0" u="none" strike="noStrike" kern="1200" cap="none" spc="0" normalizeH="0" baseline="0" noProof="0" dirty="0">
                  <a:ln>
                    <a:noFill/>
                  </a:ln>
                  <a:solidFill>
                    <a:srgbClr val="292929"/>
                  </a:solidFill>
                  <a:effectLst/>
                  <a:uLnTx/>
                  <a:uFillTx/>
                  <a:latin typeface="Arial" panose="020B0604020202020204"/>
                  <a:ea typeface="+mn-ea"/>
                  <a:cs typeface="+mn-cs"/>
                </a:rPr>
                <a:t>&gt; 35,0 %</a:t>
              </a:r>
            </a:p>
          </p:txBody>
        </p:sp>
      </p:grpSp>
      <p:sp>
        <p:nvSpPr>
          <p:cNvPr id="5" name="Nadpis 4">
            <a:extLst>
              <a:ext uri="{FF2B5EF4-FFF2-40B4-BE49-F238E27FC236}">
                <a16:creationId xmlns:a16="http://schemas.microsoft.com/office/drawing/2014/main" id="{EA2DDA38-176D-AE75-ACBD-46003604A21F}"/>
              </a:ext>
            </a:extLst>
          </p:cNvPr>
          <p:cNvSpPr>
            <a:spLocks noGrp="1"/>
          </p:cNvSpPr>
          <p:nvPr>
            <p:ph type="title"/>
          </p:nvPr>
        </p:nvSpPr>
        <p:spPr>
          <a:xfrm>
            <a:off x="1227162" y="465360"/>
            <a:ext cx="9802034" cy="720000"/>
          </a:xfrm>
        </p:spPr>
        <p:txBody>
          <a:bodyPr>
            <a:normAutofit/>
          </a:bodyPr>
          <a:lstStyle/>
          <a:p>
            <a:r>
              <a:rPr lang="cs-CZ" sz="2200" dirty="0"/>
              <a:t>Pokrytí cílové populace screeningem nádorů tlustého střeva a konečníku (2024) </a:t>
            </a:r>
          </a:p>
        </p:txBody>
      </p:sp>
      <p:sp>
        <p:nvSpPr>
          <p:cNvPr id="3" name="Zástupný text 5">
            <a:extLst>
              <a:ext uri="{FF2B5EF4-FFF2-40B4-BE49-F238E27FC236}">
                <a16:creationId xmlns:a16="http://schemas.microsoft.com/office/drawing/2014/main" id="{FB5CDC4E-2058-22BD-B905-7C3CF9A95ACC}"/>
              </a:ext>
            </a:extLst>
          </p:cNvPr>
          <p:cNvSpPr txBox="1">
            <a:spLocks/>
          </p:cNvSpPr>
          <p:nvPr/>
        </p:nvSpPr>
        <p:spPr>
          <a:xfrm>
            <a:off x="630107" y="5514996"/>
            <a:ext cx="10996144" cy="1301788"/>
          </a:xfrm>
          <a:prstGeom prst="rect">
            <a:avLst/>
          </a:prstGeom>
          <a:ln w="19050">
            <a:solidFill>
              <a:schemeClr val="accent1"/>
            </a:solidFill>
          </a:ln>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6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cs-CZ" sz="1500" b="1" i="0" u="none" strike="noStrike" kern="1200" cap="none" spc="0" normalizeH="0" baseline="0" noProof="0" dirty="0">
                <a:ln>
                  <a:noFill/>
                </a:ln>
                <a:solidFill>
                  <a:srgbClr val="000000"/>
                </a:solidFill>
                <a:effectLst/>
                <a:uLnTx/>
                <a:uFillTx/>
                <a:latin typeface="Arial" panose="020B0604020202020204"/>
                <a:ea typeface="+mn-ea"/>
                <a:cs typeface="+mn-cs"/>
              </a:rPr>
              <a:t>Pokrytí mužů a žen ve věku 50 a více let vyšetřených v roce 2024: </a:t>
            </a:r>
            <a:r>
              <a:rPr kumimoji="0" lang="cs-CZ" sz="1500" b="1" i="0" u="none" strike="noStrike" kern="1200" cap="none" spc="0" normalizeH="0" baseline="0" noProof="0" dirty="0">
                <a:ln>
                  <a:noFill/>
                </a:ln>
                <a:solidFill>
                  <a:srgbClr val="2C2F7A"/>
                </a:solidFill>
                <a:effectLst/>
                <a:uLnTx/>
                <a:uFillTx/>
                <a:latin typeface="Arial" panose="020B0604020202020204"/>
                <a:ea typeface="+mn-ea"/>
                <a:cs typeface="+mn-cs"/>
              </a:rPr>
              <a:t>31,1 %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cs-CZ" sz="1200" b="1" i="0" u="none" strike="noStrike" kern="0" cap="none" spc="0" normalizeH="0" baseline="0" noProof="0" dirty="0">
                <a:ln>
                  <a:noFill/>
                </a:ln>
                <a:solidFill>
                  <a:srgbClr val="000000"/>
                </a:solidFill>
                <a:effectLst/>
                <a:uLnTx/>
                <a:uFillTx/>
                <a:latin typeface="Arial" panose="020B0604020202020204"/>
                <a:ea typeface="+mn-ea"/>
                <a:cs typeface="+mn-cs"/>
              </a:rPr>
              <a:t>V okrese Sokolov (32,9 %) a Karlovy Vary (34,4 %) pozorujeme pokrytí cílové populace žen screeningem vyšší v porovnání s pokrytím za celou ČR. </a:t>
            </a:r>
            <a:br>
              <a:rPr kumimoji="0" lang="cs-CZ" sz="1200" b="1" i="0" u="none" strike="noStrike" kern="0" cap="none" spc="0" normalizeH="0" baseline="0" noProof="0" dirty="0">
                <a:ln>
                  <a:noFill/>
                </a:ln>
                <a:solidFill>
                  <a:srgbClr val="000000"/>
                </a:solidFill>
                <a:effectLst/>
                <a:uLnTx/>
                <a:uFillTx/>
                <a:latin typeface="Arial" panose="020B0604020202020204"/>
                <a:ea typeface="+mn-ea"/>
                <a:cs typeface="+mn-cs"/>
              </a:rPr>
            </a:br>
            <a:r>
              <a:rPr kumimoji="0" lang="cs-CZ" sz="1200" b="1" i="0" u="none" strike="noStrike" kern="0" cap="none" spc="0" normalizeH="0" baseline="0" noProof="0" dirty="0">
                <a:ln>
                  <a:noFill/>
                </a:ln>
                <a:solidFill>
                  <a:srgbClr val="000000"/>
                </a:solidFill>
                <a:effectLst/>
                <a:uLnTx/>
                <a:uFillTx/>
                <a:latin typeface="Arial" panose="020B0604020202020204"/>
                <a:ea typeface="+mn-ea"/>
                <a:cs typeface="+mn-cs"/>
              </a:rPr>
              <a:t>V okrese Cheb (22,9 %) dosahuje pokrytí jedné z nejnižších hodnot v rámci ČR. </a:t>
            </a:r>
            <a:endParaRPr kumimoji="0" lang="cs-CZ" sz="1200" b="0" i="0" u="none" strike="noStrike" kern="0" cap="none" spc="0" normalizeH="0" baseline="0" noProof="0" dirty="0">
              <a:ln>
                <a:noFill/>
              </a:ln>
              <a:solidFill>
                <a:srgbClr val="000000"/>
              </a:solidFill>
              <a:effectLst/>
              <a:uLnTx/>
              <a:uFillTx/>
              <a:latin typeface="Arial" panose="020B0604020202020204"/>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cs-CZ" sz="1200" b="0" i="0" u="none" strike="noStrike" kern="0" cap="none" spc="0" normalizeH="0" baseline="0" noProof="0" dirty="0">
                <a:ln>
                  <a:noFill/>
                </a:ln>
                <a:solidFill>
                  <a:srgbClr val="000000"/>
                </a:solidFill>
                <a:effectLst/>
                <a:uLnTx/>
                <a:uFillTx/>
                <a:latin typeface="Arial" panose="020B0604020202020204"/>
                <a:ea typeface="+mn-ea"/>
                <a:cs typeface="+mn-cs"/>
              </a:rPr>
              <a:t>Indikátor hodnotí podíl osob, které podstoupily screeningovou kolonoskopii během 10 let, nebo test na okultní krvácení do stolice během doporučeného intervalu, dle okresu bydliště. Osoby, které zemřely do roku 2024 (včetně), nejsou v podílu uvažovány. </a:t>
            </a:r>
            <a:endParaRPr kumimoji="0" lang="cs-CZ" sz="1200" b="1" i="0" u="none" strike="noStrike" kern="1200" cap="none" spc="0" normalizeH="0" baseline="0" noProof="0" dirty="0">
              <a:ln>
                <a:noFill/>
              </a:ln>
              <a:solidFill>
                <a:srgbClr val="000000"/>
              </a:solidFill>
              <a:effectLst/>
              <a:highlight>
                <a:srgbClr val="FFFF00"/>
              </a:highlight>
              <a:uLnTx/>
              <a:uFillTx/>
              <a:latin typeface="Arial" panose="020B0604020202020204"/>
              <a:ea typeface="+mn-ea"/>
              <a:cs typeface="+mn-cs"/>
            </a:endParaRPr>
          </a:p>
        </p:txBody>
      </p:sp>
      <p:sp>
        <p:nvSpPr>
          <p:cNvPr id="6" name="Zástupný text 3">
            <a:extLst>
              <a:ext uri="{FF2B5EF4-FFF2-40B4-BE49-F238E27FC236}">
                <a16:creationId xmlns:a16="http://schemas.microsoft.com/office/drawing/2014/main" id="{E05A2350-F4E9-7716-5251-24D6B1210094}"/>
              </a:ext>
            </a:extLst>
          </p:cNvPr>
          <p:cNvSpPr txBox="1">
            <a:spLocks/>
          </p:cNvSpPr>
          <p:nvPr/>
        </p:nvSpPr>
        <p:spPr>
          <a:xfrm>
            <a:off x="6606988" y="1223680"/>
            <a:ext cx="4851812" cy="1134509"/>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sz="12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6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rPr>
              <a:t>Zdroj: Národní registr hrazených zdravotních služeb, ÚZIS ČR</a:t>
            </a:r>
          </a:p>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rPr>
              <a:t>Screeningová kolonoskopie (15105; 15107) </a:t>
            </a:r>
          </a:p>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rPr>
              <a:t>Screeningový TOKS (15118; 15119; 15120; 15121)</a:t>
            </a:r>
            <a:br>
              <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rPr>
            </a:br>
            <a:r>
              <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rPr>
              <a:t>(2023–2024, muži a ženy, 50 a více let, N = 1 370 340 vyšetření)</a:t>
            </a:r>
          </a:p>
          <a:p>
            <a:pPr marL="0" marR="0" lvl="0" indent="0" algn="r"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2" name="Obrázek 1" descr="Obsah obrázku Písmo, Grafika, text, snímek obrazovky&#10;&#10;Obsah vygenerovaný umělou inteligencí může být nesprávný.">
            <a:extLst>
              <a:ext uri="{FF2B5EF4-FFF2-40B4-BE49-F238E27FC236}">
                <a16:creationId xmlns:a16="http://schemas.microsoft.com/office/drawing/2014/main" id="{0D5781ED-BF17-8F4A-CFD8-9D71689EA8FA}"/>
              </a:ext>
            </a:extLst>
          </p:cNvPr>
          <p:cNvPicPr>
            <a:picLocks noChangeAspect="1"/>
          </p:cNvPicPr>
          <p:nvPr/>
        </p:nvPicPr>
        <p:blipFill>
          <a:blip r:embed="rId3"/>
          <a:stretch>
            <a:fillRect/>
          </a:stretch>
        </p:blipFill>
        <p:spPr>
          <a:xfrm>
            <a:off x="9506008" y="38517"/>
            <a:ext cx="2628783" cy="436682"/>
          </a:xfrm>
          <a:prstGeom prst="rect">
            <a:avLst/>
          </a:prstGeom>
        </p:spPr>
      </p:pic>
      <p:sp>
        <p:nvSpPr>
          <p:cNvPr id="7" name="TextovéPole 6">
            <a:extLst>
              <a:ext uri="{FF2B5EF4-FFF2-40B4-BE49-F238E27FC236}">
                <a16:creationId xmlns:a16="http://schemas.microsoft.com/office/drawing/2014/main" id="{423DC720-04EF-37CC-C9D4-0E393E25DE71}"/>
              </a:ext>
            </a:extLst>
          </p:cNvPr>
          <p:cNvSpPr txBox="1"/>
          <p:nvPr/>
        </p:nvSpPr>
        <p:spPr>
          <a:xfrm>
            <a:off x="8870833" y="2748114"/>
            <a:ext cx="3069340" cy="911019"/>
          </a:xfrm>
          <a:prstGeom prst="rect">
            <a:avLst/>
          </a:prstGeom>
          <a:noFill/>
        </p:spPr>
        <p:txBody>
          <a:bodyPr wrap="square" rtlCol="0">
            <a:spAutoFit/>
          </a:bodyPr>
          <a:lstStyle/>
          <a:p>
            <a:pPr marL="285750" marR="0" lvl="0" indent="-285750" algn="l" defTabSz="914400" rtl="0" eaLnBrk="1" fontAlgn="auto" latinLnBrk="0" hangingPunct="1">
              <a:lnSpc>
                <a:spcPct val="114000"/>
              </a:lnSpc>
              <a:spcBef>
                <a:spcPts val="0"/>
              </a:spcBef>
              <a:spcAft>
                <a:spcPts val="0"/>
              </a:spcAft>
              <a:buClrTx/>
              <a:buSzTx/>
              <a:buFontTx/>
              <a:buChar char="-"/>
              <a:tabLst/>
              <a:defRPr/>
            </a:pPr>
            <a:r>
              <a:rPr kumimoji="0" lang="cs-CZ" sz="1600" b="0" i="0" u="none" strike="noStrike" kern="1200" cap="none" spc="0" normalizeH="0" baseline="0" noProof="0" dirty="0">
                <a:ln>
                  <a:noFill/>
                </a:ln>
                <a:solidFill>
                  <a:srgbClr val="000000"/>
                </a:solidFill>
                <a:effectLst/>
                <a:uLnTx/>
                <a:uFillTx/>
                <a:latin typeface="Arial" panose="020B0604020202020204"/>
                <a:ea typeface="+mn-ea"/>
                <a:cs typeface="+mn-cs"/>
              </a:rPr>
              <a:t>Cheb: 22,9 %</a:t>
            </a:r>
          </a:p>
          <a:p>
            <a:pPr marL="285750" marR="0" lvl="0" indent="-285750" algn="l" defTabSz="914400" rtl="0" eaLnBrk="1" fontAlgn="auto" latinLnBrk="0" hangingPunct="1">
              <a:lnSpc>
                <a:spcPct val="114000"/>
              </a:lnSpc>
              <a:spcBef>
                <a:spcPts val="0"/>
              </a:spcBef>
              <a:spcAft>
                <a:spcPts val="0"/>
              </a:spcAft>
              <a:buClrTx/>
              <a:buSzTx/>
              <a:buFontTx/>
              <a:buChar char="-"/>
              <a:tabLst/>
              <a:defRPr/>
            </a:pPr>
            <a:r>
              <a:rPr kumimoji="0" lang="cs-CZ" sz="1600" b="0" i="0" u="none" strike="noStrike" kern="1200" cap="none" spc="0" normalizeH="0" baseline="0" noProof="0" dirty="0">
                <a:ln>
                  <a:noFill/>
                </a:ln>
                <a:solidFill>
                  <a:srgbClr val="000000"/>
                </a:solidFill>
                <a:effectLst/>
                <a:uLnTx/>
                <a:uFillTx/>
                <a:latin typeface="Arial" panose="020B0604020202020204"/>
                <a:ea typeface="+mn-ea"/>
                <a:cs typeface="+mn-cs"/>
              </a:rPr>
              <a:t>Karlovy Vary: 34,4 %</a:t>
            </a:r>
          </a:p>
          <a:p>
            <a:pPr marL="285750" marR="0" lvl="0" indent="-285750" algn="l" defTabSz="914400" rtl="0" eaLnBrk="1" fontAlgn="auto" latinLnBrk="0" hangingPunct="1">
              <a:lnSpc>
                <a:spcPct val="114000"/>
              </a:lnSpc>
              <a:spcBef>
                <a:spcPts val="0"/>
              </a:spcBef>
              <a:spcAft>
                <a:spcPts val="0"/>
              </a:spcAft>
              <a:buClrTx/>
              <a:buSzTx/>
              <a:buFontTx/>
              <a:buChar char="-"/>
              <a:tabLst/>
              <a:defRPr/>
            </a:pPr>
            <a:r>
              <a:rPr kumimoji="0" lang="cs-CZ" sz="1600" b="0" i="0" u="none" strike="noStrike" kern="1200" cap="none" spc="0" normalizeH="0" baseline="0" noProof="0" dirty="0">
                <a:ln>
                  <a:noFill/>
                </a:ln>
                <a:solidFill>
                  <a:srgbClr val="000000"/>
                </a:solidFill>
                <a:effectLst/>
                <a:uLnTx/>
                <a:uFillTx/>
                <a:latin typeface="Arial" panose="020B0604020202020204"/>
                <a:ea typeface="+mn-ea"/>
                <a:cs typeface="+mn-cs"/>
              </a:rPr>
              <a:t>Sokolov: 32,9 %</a:t>
            </a:r>
          </a:p>
        </p:txBody>
      </p:sp>
      <p:sp>
        <p:nvSpPr>
          <p:cNvPr id="8" name="TextovéPole 7">
            <a:extLst>
              <a:ext uri="{FF2B5EF4-FFF2-40B4-BE49-F238E27FC236}">
                <a16:creationId xmlns:a16="http://schemas.microsoft.com/office/drawing/2014/main" id="{D2E8B309-EA64-94A5-8E48-03646ED1C7E6}"/>
              </a:ext>
            </a:extLst>
          </p:cNvPr>
          <p:cNvSpPr txBox="1"/>
          <p:nvPr/>
        </p:nvSpPr>
        <p:spPr>
          <a:xfrm>
            <a:off x="8870833" y="2193647"/>
            <a:ext cx="332409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600" b="1" i="0" u="none" strike="noStrike" kern="1200" cap="none" spc="0" normalizeH="0" baseline="0" noProof="0" dirty="0">
                <a:ln>
                  <a:noFill/>
                </a:ln>
                <a:solidFill>
                  <a:srgbClr val="000000"/>
                </a:solidFill>
                <a:effectLst/>
                <a:uLnTx/>
                <a:uFillTx/>
                <a:latin typeface="Arial" panose="020B0604020202020204"/>
                <a:ea typeface="+mn-ea"/>
                <a:cs typeface="+mn-cs"/>
              </a:rPr>
              <a:t>Pokrytí v okresech Karlovarského kraje:</a:t>
            </a:r>
          </a:p>
        </p:txBody>
      </p:sp>
      <p:pic>
        <p:nvPicPr>
          <p:cNvPr id="11" name="Obrázek 10">
            <a:extLst>
              <a:ext uri="{FF2B5EF4-FFF2-40B4-BE49-F238E27FC236}">
                <a16:creationId xmlns:a16="http://schemas.microsoft.com/office/drawing/2014/main" id="{F763BD82-5D6F-7C8E-62F3-98700E8F17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2516" y="2088763"/>
            <a:ext cx="1378456" cy="1017124"/>
          </a:xfrm>
          <a:prstGeom prst="rect">
            <a:avLst/>
          </a:prstGeom>
        </p:spPr>
      </p:pic>
    </p:spTree>
    <p:extLst>
      <p:ext uri="{BB962C8B-B14F-4D97-AF65-F5344CB8AC3E}">
        <p14:creationId xmlns:p14="http://schemas.microsoft.com/office/powerpoint/2010/main" val="2398643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FB529-BD98-3570-EEEC-10D0E6FE35F4}"/>
            </a:ext>
          </a:extLst>
        </p:cNvPr>
        <p:cNvGrpSpPr/>
        <p:nvPr/>
      </p:nvGrpSpPr>
      <p:grpSpPr>
        <a:xfrm>
          <a:off x="0" y="0"/>
          <a:ext cx="0" cy="0"/>
          <a:chOff x="0" y="0"/>
          <a:chExt cx="0" cy="0"/>
        </a:xfrm>
      </p:grpSpPr>
      <p:sp>
        <p:nvSpPr>
          <p:cNvPr id="2" name="Šipka: dolů 1">
            <a:extLst>
              <a:ext uri="{FF2B5EF4-FFF2-40B4-BE49-F238E27FC236}">
                <a16:creationId xmlns:a16="http://schemas.microsoft.com/office/drawing/2014/main" id="{03B58920-D388-0EDB-4B80-98D5C3C1466F}"/>
              </a:ext>
            </a:extLst>
          </p:cNvPr>
          <p:cNvSpPr/>
          <p:nvPr/>
        </p:nvSpPr>
        <p:spPr>
          <a:xfrm>
            <a:off x="5373586" y="3551357"/>
            <a:ext cx="1423555" cy="716973"/>
          </a:xfrm>
          <a:prstGeom prst="downArrow">
            <a:avLst/>
          </a:prstGeom>
          <a:solidFill>
            <a:srgbClr val="2C2F7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TextovéPole 4">
            <a:extLst>
              <a:ext uri="{FF2B5EF4-FFF2-40B4-BE49-F238E27FC236}">
                <a16:creationId xmlns:a16="http://schemas.microsoft.com/office/drawing/2014/main" id="{2A5388A6-A702-8EFF-5BCC-7A11DA118F77}"/>
              </a:ext>
            </a:extLst>
          </p:cNvPr>
          <p:cNvSpPr txBox="1"/>
          <p:nvPr/>
        </p:nvSpPr>
        <p:spPr>
          <a:xfrm>
            <a:off x="182104" y="396943"/>
            <a:ext cx="11806518" cy="2800767"/>
          </a:xfrm>
          <a:prstGeom prst="rect">
            <a:avLst/>
          </a:prstGeom>
          <a:noFill/>
        </p:spPr>
        <p:txBody>
          <a:bodyPr wrap="square">
            <a:spAutoFit/>
          </a:bodyPr>
          <a:lstStyle/>
          <a:p>
            <a:pPr lvl="0" algn="ctr">
              <a:defRPr/>
            </a:pPr>
            <a:r>
              <a:rPr kumimoji="0" lang="cs-CZ" sz="4400" b="1" i="0" u="sng"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Prevence nemocí a ochrana zdraví je prioritou </a:t>
            </a:r>
          </a:p>
          <a:p>
            <a:pPr lvl="0" algn="ctr">
              <a:defRPr/>
            </a:pPr>
            <a:r>
              <a:rPr kumimoji="0" lang="cs-CZ" sz="4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Populace KVK demograficky stárne </a:t>
            </a:r>
          </a:p>
          <a:p>
            <a:pPr lvl="0" algn="ctr">
              <a:defRPr/>
            </a:pPr>
            <a:r>
              <a:rPr kumimoji="0" lang="cs-CZ" sz="4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a v následujících cca 20 letech musíme očekávat nárůst počtu vážně nemocných pacientů. </a:t>
            </a:r>
            <a:endParaRPr kumimoji="0" lang="cs-CZ" sz="1800" b="0" i="0" u="none" strike="noStrike" kern="1200" cap="none" spc="0" normalizeH="0" baseline="0" noProof="0" dirty="0">
              <a:ln>
                <a:noFill/>
              </a:ln>
              <a:solidFill>
                <a:srgbClr val="D71440"/>
              </a:solidFill>
              <a:effectLst/>
              <a:uLnTx/>
              <a:uFillTx/>
              <a:latin typeface="Aptos" panose="02110004020202020204"/>
              <a:ea typeface="+mn-ea"/>
              <a:cs typeface="+mn-cs"/>
            </a:endParaRPr>
          </a:p>
        </p:txBody>
      </p:sp>
      <p:sp>
        <p:nvSpPr>
          <p:cNvPr id="3" name="Title 1">
            <a:extLst>
              <a:ext uri="{FF2B5EF4-FFF2-40B4-BE49-F238E27FC236}">
                <a16:creationId xmlns:a16="http://schemas.microsoft.com/office/drawing/2014/main" id="{05FE3680-EC1C-A19C-AB35-C48473A5C302}"/>
              </a:ext>
            </a:extLst>
          </p:cNvPr>
          <p:cNvSpPr>
            <a:spLocks noGrp="1"/>
          </p:cNvSpPr>
          <p:nvPr>
            <p:ph type="title"/>
            <p:custDataLst>
              <p:tags r:id="rId1"/>
            </p:custDataLst>
          </p:nvPr>
        </p:nvSpPr>
        <p:spPr>
          <a:xfrm>
            <a:off x="473824" y="4284122"/>
            <a:ext cx="11386172" cy="538364"/>
          </a:xfrm>
        </p:spPr>
        <p:txBody>
          <a:bodyPr>
            <a:noAutofit/>
          </a:bodyPr>
          <a:lstStyle/>
          <a:p>
            <a:r>
              <a:rPr lang="cs-CZ" dirty="0">
                <a:solidFill>
                  <a:srgbClr val="002060"/>
                </a:solidFill>
              </a:rPr>
              <a:t>Příklad: s</a:t>
            </a:r>
            <a:r>
              <a:rPr lang="pt-BR" dirty="0">
                <a:solidFill>
                  <a:srgbClr val="002060"/>
                </a:solidFill>
              </a:rPr>
              <a:t>tatistická predikce </a:t>
            </a:r>
            <a:r>
              <a:rPr lang="cs-CZ" dirty="0">
                <a:solidFill>
                  <a:srgbClr val="002060"/>
                </a:solidFill>
              </a:rPr>
              <a:t>počtu žijících onkologických pacientů v KVK</a:t>
            </a:r>
            <a:endParaRPr lang="en-US" dirty="0">
              <a:solidFill>
                <a:srgbClr val="002060"/>
              </a:solidFill>
            </a:endParaRPr>
          </a:p>
        </p:txBody>
      </p:sp>
      <p:sp>
        <p:nvSpPr>
          <p:cNvPr id="4" name="TextovéPole 4">
            <a:extLst>
              <a:ext uri="{FF2B5EF4-FFF2-40B4-BE49-F238E27FC236}">
                <a16:creationId xmlns:a16="http://schemas.microsoft.com/office/drawing/2014/main" id="{92C54BC9-3A75-2563-B840-E68717492747}"/>
              </a:ext>
            </a:extLst>
          </p:cNvPr>
          <p:cNvSpPr txBox="1"/>
          <p:nvPr>
            <p:custDataLst>
              <p:tags r:id="rId2"/>
            </p:custDataLst>
          </p:nvPr>
        </p:nvSpPr>
        <p:spPr>
          <a:xfrm>
            <a:off x="192739" y="6232588"/>
            <a:ext cx="1180651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prstClr val="black"/>
                </a:solidFill>
                <a:effectLst/>
                <a:uLnTx/>
                <a:uFillTx/>
                <a:latin typeface="Calibri" panose="020F0502020204030204"/>
                <a:ea typeface="+mn-ea"/>
                <a:cs typeface="+mn-cs"/>
              </a:rPr>
              <a:t>Zdroj dat: NZIS 2010–2024, Český statistický úřad – Projekce obyvatelstva České republiky 2023–2100;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400" b="0" i="1" u="none" strike="noStrike" kern="1200" cap="none" spc="0" normalizeH="0" baseline="0" noProof="0" dirty="0">
                <a:ln>
                  <a:noFill/>
                </a:ln>
                <a:solidFill>
                  <a:prstClr val="black"/>
                </a:solidFill>
                <a:effectLst/>
                <a:uLnTx/>
                <a:uFillTx/>
                <a:latin typeface="Calibri" panose="020F0502020204030204"/>
                <a:ea typeface="+mn-ea"/>
                <a:cs typeface="+mn-cs"/>
              </a:rPr>
              <a:t>*uvedena predikce dle střední varianty projekce (v závorce rozsah dle nízké a vysoké varianty projekce) </a:t>
            </a:r>
            <a:r>
              <a:rPr kumimoji="0" lang="cs-CZ" sz="1400" b="0" i="1"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za předpokladu progresivní věkově-specifické prevalence</a:t>
            </a:r>
            <a:endParaRPr kumimoji="0" lang="cs-CZ" sz="1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6" name="Tabulka 5">
            <a:extLst>
              <a:ext uri="{FF2B5EF4-FFF2-40B4-BE49-F238E27FC236}">
                <a16:creationId xmlns:a16="http://schemas.microsoft.com/office/drawing/2014/main" id="{07180D22-B106-29F2-F774-941880AADD52}"/>
              </a:ext>
            </a:extLst>
          </p:cNvPr>
          <p:cNvGraphicFramePr>
            <a:graphicFrameLocks noGrp="1"/>
          </p:cNvGraphicFramePr>
          <p:nvPr>
            <p:custDataLst>
              <p:tags r:id="rId3"/>
            </p:custDataLst>
            <p:extLst>
              <p:ext uri="{D42A27DB-BD31-4B8C-83A1-F6EECF244321}">
                <p14:modId xmlns:p14="http://schemas.microsoft.com/office/powerpoint/2010/main" val="4090427211"/>
              </p:ext>
            </p:extLst>
          </p:nvPr>
        </p:nvGraphicFramePr>
        <p:xfrm>
          <a:off x="473824" y="4956957"/>
          <a:ext cx="8712000" cy="1106805"/>
        </p:xfrm>
        <a:graphic>
          <a:graphicData uri="http://schemas.openxmlformats.org/drawingml/2006/table">
            <a:tbl>
              <a:tblPr firstRow="1" bandRow="1"/>
              <a:tblGrid>
                <a:gridCol w="1800000">
                  <a:extLst>
                    <a:ext uri="{9D8B030D-6E8A-4147-A177-3AD203B41FA5}">
                      <a16:colId xmlns:a16="http://schemas.microsoft.com/office/drawing/2014/main" val="20000"/>
                    </a:ext>
                  </a:extLst>
                </a:gridCol>
                <a:gridCol w="1728000">
                  <a:extLst>
                    <a:ext uri="{9D8B030D-6E8A-4147-A177-3AD203B41FA5}">
                      <a16:colId xmlns:a16="http://schemas.microsoft.com/office/drawing/2014/main" val="2441956444"/>
                    </a:ext>
                  </a:extLst>
                </a:gridCol>
                <a:gridCol w="1728000">
                  <a:extLst>
                    <a:ext uri="{9D8B030D-6E8A-4147-A177-3AD203B41FA5}">
                      <a16:colId xmlns:a16="http://schemas.microsoft.com/office/drawing/2014/main" val="2083713745"/>
                    </a:ext>
                  </a:extLst>
                </a:gridCol>
                <a:gridCol w="1728000">
                  <a:extLst>
                    <a:ext uri="{9D8B030D-6E8A-4147-A177-3AD203B41FA5}">
                      <a16:colId xmlns:a16="http://schemas.microsoft.com/office/drawing/2014/main" val="2851716476"/>
                    </a:ext>
                  </a:extLst>
                </a:gridCol>
                <a:gridCol w="1728000">
                  <a:extLst>
                    <a:ext uri="{9D8B030D-6E8A-4147-A177-3AD203B41FA5}">
                      <a16:colId xmlns:a16="http://schemas.microsoft.com/office/drawing/2014/main" val="4282706800"/>
                    </a:ext>
                  </a:extLst>
                </a:gridCol>
              </a:tblGrid>
              <a:tr h="146358">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2400" b="1" noProof="0" dirty="0">
                          <a:solidFill>
                            <a:srgbClr val="002060"/>
                          </a:solidFill>
                        </a:rPr>
                        <a:t>Zhoubné</a:t>
                      </a:r>
                      <a:br>
                        <a:rPr lang="cs-CZ" sz="2400" b="1" noProof="0" dirty="0">
                          <a:solidFill>
                            <a:srgbClr val="002060"/>
                          </a:solidFill>
                        </a:rPr>
                      </a:br>
                      <a:r>
                        <a:rPr lang="cs-CZ" sz="2400" b="1" noProof="0" dirty="0">
                          <a:solidFill>
                            <a:srgbClr val="002060"/>
                          </a:solidFill>
                        </a:rPr>
                        <a:t>nádory</a:t>
                      </a:r>
                      <a:endParaRPr lang="cs-CZ" sz="1400" b="1" noProof="0" dirty="0">
                        <a:solidFill>
                          <a:srgbClr val="00206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cs-CZ" sz="1800" b="1" noProof="0" dirty="0">
                          <a:solidFill>
                            <a:schemeClr val="tx1"/>
                          </a:solidFill>
                          <a:latin typeface="+mn-lt"/>
                        </a:rPr>
                        <a:t>Prevalence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cs-CZ" sz="1800" noProof="0" dirty="0">
                          <a:solidFill>
                            <a:schemeClr val="tx1"/>
                          </a:solidFill>
                          <a:latin typeface="+mn-lt"/>
                        </a:rPr>
                        <a:t>Predikce prevalence</a:t>
                      </a:r>
                      <a:r>
                        <a:rPr lang="cs-CZ" sz="1800" baseline="0" noProof="0" dirty="0">
                          <a:solidFill>
                            <a:schemeClr val="tx1"/>
                          </a:solidFill>
                          <a:latin typeface="+mn-lt"/>
                        </a:rPr>
                        <a:t>*</a:t>
                      </a:r>
                      <a:endParaRPr lang="cs-CZ" sz="1800" noProof="0" dirty="0">
                        <a:solidFill>
                          <a:schemeClr val="tx1"/>
                        </a:solidFill>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cs-CZ">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cs-CZ" sz="1400" noProof="0">
                        <a:solidFill>
                          <a:schemeClr val="tx1"/>
                        </a:solidFill>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4723897"/>
                  </a:ext>
                </a:extLst>
              </a:tr>
              <a:tr h="160994">
                <a:tc vMerge="1">
                  <a:txBody>
                    <a:bodyPr/>
                    <a:lstStyle/>
                    <a:p>
                      <a:pPr algn="ctr"/>
                      <a:endParaRPr lang="cs-CZ" sz="1200" b="1" noProof="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cs-CZ" sz="1800" b="1" noProof="0" dirty="0">
                          <a:solidFill>
                            <a:schemeClr val="tx1"/>
                          </a:solidFill>
                          <a:latin typeface="+mn-lt"/>
                        </a:rPr>
                        <a:t>2023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cs-CZ" sz="1800" b="1" noProof="0" dirty="0">
                          <a:solidFill>
                            <a:schemeClr val="tx1"/>
                          </a:solidFill>
                          <a:latin typeface="+mn-lt"/>
                        </a:rPr>
                        <a:t>2030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cs-CZ" sz="1800" b="1" noProof="0">
                          <a:solidFill>
                            <a:schemeClr val="tx1"/>
                          </a:solidFill>
                          <a:latin typeface="+mn-lt"/>
                        </a:rPr>
                        <a:t>2035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cs-CZ" sz="1800" b="1" noProof="0" dirty="0">
                          <a:solidFill>
                            <a:schemeClr val="tx1"/>
                          </a:solidFill>
                          <a:latin typeface="+mn-lt"/>
                        </a:rPr>
                        <a:t>2040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6305727"/>
                  </a:ext>
                </a:extLst>
              </a:tr>
              <a:tr h="224111">
                <a:tc vMerge="1">
                  <a:txBody>
                    <a:bodyPr/>
                    <a:lstStyle/>
                    <a:p>
                      <a:pPr algn="ctr"/>
                      <a:endParaRPr lang="cs-CZ" sz="1400" b="1" noProof="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800" b="0" i="0" u="none" strike="noStrike" dirty="0">
                          <a:solidFill>
                            <a:srgbClr val="000000"/>
                          </a:solidFill>
                          <a:effectLst/>
                          <a:latin typeface="Calibri" panose="020F0502020204030204" pitchFamily="34" charset="0"/>
                        </a:rPr>
                        <a:t>13 345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800" b="0" i="0" u="none" strike="noStrike" dirty="0">
                          <a:solidFill>
                            <a:srgbClr val="000000"/>
                          </a:solidFill>
                          <a:effectLst/>
                          <a:latin typeface="Calibri" panose="020F0502020204030204" pitchFamily="34" charset="0"/>
                        </a:rPr>
                        <a:t>16 170</a:t>
                      </a:r>
                      <a:br>
                        <a:rPr lang="cs-CZ" sz="1800" b="0" i="0" u="none" strike="noStrike" dirty="0">
                          <a:solidFill>
                            <a:srgbClr val="000000"/>
                          </a:solidFill>
                          <a:effectLst/>
                          <a:latin typeface="Calibri" panose="020F0502020204030204" pitchFamily="34" charset="0"/>
                        </a:rPr>
                      </a:br>
                      <a:r>
                        <a:rPr lang="cs-CZ" sz="1800" b="0" i="0" u="none" strike="noStrike" dirty="0">
                          <a:solidFill>
                            <a:srgbClr val="000000"/>
                          </a:solidFill>
                          <a:effectLst/>
                          <a:latin typeface="Calibri" panose="020F0502020204030204" pitchFamily="34" charset="0"/>
                        </a:rPr>
                        <a:t>(15 984 – 16 270)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800" b="0" i="0" u="none" strike="noStrike" dirty="0">
                          <a:solidFill>
                            <a:srgbClr val="000000"/>
                          </a:solidFill>
                          <a:effectLst/>
                          <a:latin typeface="Calibri" panose="020F0502020204030204" pitchFamily="34" charset="0"/>
                        </a:rPr>
                        <a:t>18 074</a:t>
                      </a:r>
                      <a:br>
                        <a:rPr lang="cs-CZ" sz="1800" b="0" i="0" u="none" strike="noStrike" dirty="0">
                          <a:solidFill>
                            <a:srgbClr val="000000"/>
                          </a:solidFill>
                          <a:effectLst/>
                          <a:latin typeface="Calibri" panose="020F0502020204030204" pitchFamily="34" charset="0"/>
                        </a:rPr>
                      </a:br>
                      <a:r>
                        <a:rPr lang="cs-CZ" sz="1800" b="0" i="0" u="none" strike="noStrike" dirty="0">
                          <a:solidFill>
                            <a:srgbClr val="000000"/>
                          </a:solidFill>
                          <a:effectLst/>
                          <a:latin typeface="Calibri" panose="020F0502020204030204" pitchFamily="34" charset="0"/>
                        </a:rPr>
                        <a:t>(17 689 – 18 279)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800" b="0" i="0" u="none" strike="noStrike" dirty="0">
                          <a:solidFill>
                            <a:srgbClr val="000000"/>
                          </a:solidFill>
                          <a:effectLst/>
                          <a:latin typeface="Calibri" panose="020F0502020204030204" pitchFamily="34" charset="0"/>
                        </a:rPr>
                        <a:t>19 844</a:t>
                      </a:r>
                      <a:br>
                        <a:rPr lang="cs-CZ" sz="1800" b="0" i="0" u="none" strike="noStrike" dirty="0">
                          <a:solidFill>
                            <a:srgbClr val="000000"/>
                          </a:solidFill>
                          <a:effectLst/>
                          <a:latin typeface="Calibri" panose="020F0502020204030204" pitchFamily="34" charset="0"/>
                        </a:rPr>
                      </a:br>
                      <a:r>
                        <a:rPr lang="cs-CZ" sz="1800" b="0" i="0" u="none" strike="noStrike" dirty="0">
                          <a:solidFill>
                            <a:srgbClr val="000000"/>
                          </a:solidFill>
                          <a:effectLst/>
                          <a:latin typeface="Calibri" panose="020F0502020204030204" pitchFamily="34" charset="0"/>
                        </a:rPr>
                        <a:t>(19 206 – 20 186)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8262542"/>
                  </a:ext>
                </a:extLst>
              </a:tr>
            </a:tbl>
          </a:graphicData>
        </a:graphic>
      </p:graphicFrame>
      <p:sp>
        <p:nvSpPr>
          <p:cNvPr id="7" name="TextovéPole 6">
            <a:extLst>
              <a:ext uri="{FF2B5EF4-FFF2-40B4-BE49-F238E27FC236}">
                <a16:creationId xmlns:a16="http://schemas.microsoft.com/office/drawing/2014/main" id="{4447721E-DB59-6262-010C-DB509D7E9F22}"/>
              </a:ext>
            </a:extLst>
          </p:cNvPr>
          <p:cNvSpPr txBox="1"/>
          <p:nvPr/>
        </p:nvSpPr>
        <p:spPr>
          <a:xfrm>
            <a:off x="9579178" y="5132649"/>
            <a:ext cx="1850822" cy="830997"/>
          </a:xfrm>
          <a:prstGeom prst="rect">
            <a:avLst/>
          </a:prstGeom>
          <a:solidFill>
            <a:srgbClr val="C00000"/>
          </a:solidFill>
          <a:ln>
            <a:solidFill>
              <a:srgbClr val="C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400" b="1" i="0" u="none" strike="noStrike" kern="1200" cap="none" spc="0" normalizeH="0" baseline="0" noProof="0" dirty="0">
                <a:ln>
                  <a:noFill/>
                </a:ln>
                <a:solidFill>
                  <a:prstClr val="white"/>
                </a:solidFill>
                <a:effectLst/>
                <a:uLnTx/>
                <a:uFillTx/>
                <a:latin typeface="Calibri" panose="020F0502020204030204"/>
                <a:ea typeface="+mn-ea"/>
                <a:cs typeface="+mn-cs"/>
              </a:rPr>
              <a:t>2023→2035: + 35 %</a:t>
            </a: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0787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D7CCECE7-CE7E-89AF-C4CB-C017181D272A}"/>
              </a:ext>
            </a:extLst>
          </p:cNvPr>
          <p:cNvSpPr>
            <a:spLocks noGrp="1"/>
          </p:cNvSpPr>
          <p:nvPr>
            <p:ph sz="quarter" idx="10"/>
          </p:nvPr>
        </p:nvSpPr>
        <p:spPr/>
        <p:txBody>
          <a:bodyPr>
            <a:normAutofit/>
          </a:bodyPr>
          <a:lstStyle/>
          <a:p>
            <a:pPr lvl="0">
              <a:buClrTx/>
              <a:buFont typeface="Arial" panose="020B0604020202020204" pitchFamily="34" charset="0"/>
              <a:buChar char="•"/>
              <a:defRPr/>
            </a:pPr>
            <a:r>
              <a:rPr lang="cs-CZ" sz="1800" b="1">
                <a:solidFill>
                  <a:srgbClr val="2C2F79"/>
                </a:solidFill>
              </a:rPr>
              <a:t>Praktický lékař nebo urolog </a:t>
            </a:r>
            <a:r>
              <a:rPr lang="cs-CZ" sz="1800">
                <a:solidFill>
                  <a:srgbClr val="000000"/>
                </a:solidFill>
              </a:rPr>
              <a:t>nabídne účast v programu, poučí muže, odebere vzorek krve na vyšetření prostatického specifického antigenu (PSA)</a:t>
            </a:r>
          </a:p>
          <a:p>
            <a:pPr lvl="0">
              <a:buClrTx/>
              <a:buFont typeface="Arial" panose="020B0604020202020204" pitchFamily="34" charset="0"/>
              <a:buChar char="•"/>
              <a:defRPr/>
            </a:pPr>
            <a:r>
              <a:rPr lang="cs-CZ" sz="1800" b="1">
                <a:solidFill>
                  <a:srgbClr val="2C2F79"/>
                </a:solidFill>
              </a:rPr>
              <a:t>Urolog</a:t>
            </a:r>
            <a:r>
              <a:rPr lang="cs-CZ" sz="1800">
                <a:solidFill>
                  <a:srgbClr val="000000"/>
                </a:solidFill>
              </a:rPr>
              <a:t> s certifikátem České urologické společnosti provede komplexní vyšetření a případně muže odešle na vyšetření magnetickou rezonancí (MRI)</a:t>
            </a:r>
            <a:endParaRPr lang="en-US" sz="1800">
              <a:solidFill>
                <a:srgbClr val="000000"/>
              </a:solidFill>
            </a:endParaRPr>
          </a:p>
          <a:p>
            <a:pPr lvl="0">
              <a:buClrTx/>
              <a:buFont typeface="Arial" panose="020B0604020202020204" pitchFamily="34" charset="0"/>
              <a:buChar char="•"/>
              <a:defRPr/>
            </a:pPr>
            <a:r>
              <a:rPr lang="cs-CZ" sz="1800">
                <a:solidFill>
                  <a:srgbClr val="000000"/>
                </a:solidFill>
              </a:rPr>
              <a:t>Vyšetření MRI je poskytováno pouze na </a:t>
            </a:r>
            <a:r>
              <a:rPr lang="cs-CZ" sz="1800" b="1">
                <a:solidFill>
                  <a:srgbClr val="2C2F79"/>
                </a:solidFill>
              </a:rPr>
              <a:t>radiologických pracovištích s osvědčením vydaným MZD</a:t>
            </a:r>
            <a:endParaRPr lang="en-US" sz="1800" b="1">
              <a:solidFill>
                <a:srgbClr val="2C2F79"/>
              </a:solidFill>
            </a:endParaRPr>
          </a:p>
          <a:p>
            <a:pPr lvl="0">
              <a:buClrTx/>
              <a:buFont typeface="Arial" panose="020B0604020202020204" pitchFamily="34" charset="0"/>
              <a:buChar char="•"/>
              <a:defRPr/>
            </a:pPr>
            <a:r>
              <a:rPr lang="cs-CZ" sz="1800">
                <a:solidFill>
                  <a:srgbClr val="000000"/>
                </a:solidFill>
              </a:rPr>
              <a:t>Fúzní biopsie je poskytována pouze na </a:t>
            </a:r>
            <a:r>
              <a:rPr lang="cs-CZ" sz="1800" b="1">
                <a:solidFill>
                  <a:srgbClr val="2C2F79"/>
                </a:solidFill>
              </a:rPr>
              <a:t>urologických pracovištích s osvědčením vydaným MZD</a:t>
            </a:r>
            <a:endParaRPr lang="cs-CZ" sz="1800"/>
          </a:p>
        </p:txBody>
      </p:sp>
      <p:sp>
        <p:nvSpPr>
          <p:cNvPr id="3" name="Nadpis 2">
            <a:extLst>
              <a:ext uri="{FF2B5EF4-FFF2-40B4-BE49-F238E27FC236}">
                <a16:creationId xmlns:a16="http://schemas.microsoft.com/office/drawing/2014/main" id="{0F255DA6-946A-3608-0B56-AC3F07BA12AC}"/>
              </a:ext>
            </a:extLst>
          </p:cNvPr>
          <p:cNvSpPr>
            <a:spLocks noGrp="1"/>
          </p:cNvSpPr>
          <p:nvPr>
            <p:ph type="title"/>
          </p:nvPr>
        </p:nvSpPr>
        <p:spPr>
          <a:xfrm>
            <a:off x="1194983" y="627097"/>
            <a:ext cx="9802034" cy="720000"/>
          </a:xfrm>
        </p:spPr>
        <p:txBody>
          <a:bodyPr>
            <a:normAutofit fontScale="90000"/>
          </a:bodyPr>
          <a:lstStyle/>
          <a:p>
            <a:r>
              <a:rPr lang="cs-CZ" sz="2900" cap="none" dirty="0">
                <a:solidFill>
                  <a:srgbClr val="2C2F79"/>
                </a:solidFill>
              </a:rPr>
              <a:t>V ČR je od 1.1 2024 zahájen plošný program časného záchytu karcinomu prostaty</a:t>
            </a:r>
            <a:br>
              <a:rPr lang="cs-CZ" cap="none" dirty="0">
                <a:solidFill>
                  <a:srgbClr val="2C2F79"/>
                </a:solidFill>
                <a:latin typeface="Calibri" panose="020F0502020204030204"/>
              </a:rPr>
            </a:br>
            <a:endParaRPr lang="cs-CZ" dirty="0"/>
          </a:p>
        </p:txBody>
      </p:sp>
      <p:graphicFrame>
        <p:nvGraphicFramePr>
          <p:cNvPr id="4" name="Diagram 3">
            <a:extLst>
              <a:ext uri="{FF2B5EF4-FFF2-40B4-BE49-F238E27FC236}">
                <a16:creationId xmlns:a16="http://schemas.microsoft.com/office/drawing/2014/main" id="{4B13ECAE-9FFF-2984-3ED2-15D9128BADD1}"/>
              </a:ext>
            </a:extLst>
          </p:cNvPr>
          <p:cNvGraphicFramePr/>
          <p:nvPr>
            <p:custDataLst>
              <p:tags r:id="rId1"/>
            </p:custDataLst>
          </p:nvPr>
        </p:nvGraphicFramePr>
        <p:xfrm>
          <a:off x="1658328" y="3597370"/>
          <a:ext cx="8734665" cy="31716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2" name="Obrázek 4" descr="Obsah obrázku Písmo, text, snímek obrazovky, Grafika&#10;&#10;Obsah vygenerovaný umělou inteligencí může být nesprávný.">
            <a:extLst>
              <a:ext uri="{FF2B5EF4-FFF2-40B4-BE49-F238E27FC236}">
                <a16:creationId xmlns:a16="http://schemas.microsoft.com/office/drawing/2014/main" id="{DB19F3E7-9BC9-2CDA-F97C-B8CAE526BEBB}"/>
              </a:ext>
            </a:extLst>
          </p:cNvPr>
          <p:cNvPicPr>
            <a:picLocks noChangeAspect="1"/>
          </p:cNvPicPr>
          <p:nvPr/>
        </p:nvPicPr>
        <p:blipFill>
          <a:blip r:embed="rId8"/>
          <a:stretch>
            <a:fillRect/>
          </a:stretch>
        </p:blipFill>
        <p:spPr>
          <a:xfrm>
            <a:off x="9744834" y="83934"/>
            <a:ext cx="2313595" cy="379995"/>
          </a:xfrm>
          <a:prstGeom prst="rect">
            <a:avLst/>
          </a:prstGeom>
        </p:spPr>
      </p:pic>
    </p:spTree>
    <p:extLst>
      <p:ext uri="{BB962C8B-B14F-4D97-AF65-F5344CB8AC3E}">
        <p14:creationId xmlns:p14="http://schemas.microsoft.com/office/powerpoint/2010/main" val="2512401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3BFD2F72-BC92-FE23-6F91-399514395769}"/>
              </a:ext>
            </a:extLst>
          </p:cNvPr>
          <p:cNvSpPr>
            <a:spLocks noGrp="1"/>
          </p:cNvSpPr>
          <p:nvPr>
            <p:ph type="title"/>
          </p:nvPr>
        </p:nvSpPr>
        <p:spPr>
          <a:xfrm>
            <a:off x="1290391" y="474957"/>
            <a:ext cx="9802034" cy="720000"/>
          </a:xfrm>
        </p:spPr>
        <p:txBody>
          <a:bodyPr>
            <a:normAutofit fontScale="90000"/>
          </a:bodyPr>
          <a:lstStyle/>
          <a:p>
            <a:r>
              <a:rPr lang="cs-CZ" dirty="0"/>
              <a:t>Počet zařazených mužů (50–69 let) </a:t>
            </a:r>
            <a:br>
              <a:rPr lang="cs-CZ" dirty="0"/>
            </a:br>
            <a:r>
              <a:rPr lang="cs-CZ" dirty="0"/>
              <a:t>a vstupní odběr psa (v rámci celé </a:t>
            </a:r>
            <a:r>
              <a:rPr lang="cs-CZ" dirty="0" err="1"/>
              <a:t>čr</a:t>
            </a:r>
            <a:r>
              <a:rPr lang="cs-CZ" dirty="0"/>
              <a:t>)</a:t>
            </a:r>
          </a:p>
        </p:txBody>
      </p:sp>
      <p:sp>
        <p:nvSpPr>
          <p:cNvPr id="5" name="Obdélník 4">
            <a:extLst>
              <a:ext uri="{FF2B5EF4-FFF2-40B4-BE49-F238E27FC236}">
                <a16:creationId xmlns:a16="http://schemas.microsoft.com/office/drawing/2014/main" id="{29E1CA46-81CD-1D04-D926-6BA521CC4466}"/>
              </a:ext>
            </a:extLst>
          </p:cNvPr>
          <p:cNvSpPr/>
          <p:nvPr/>
        </p:nvSpPr>
        <p:spPr>
          <a:xfrm>
            <a:off x="396365" y="2112705"/>
            <a:ext cx="2516696" cy="981512"/>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a:ln>
                  <a:noFill/>
                </a:ln>
                <a:solidFill>
                  <a:srgbClr val="FFFFFF"/>
                </a:solidFill>
                <a:effectLst/>
                <a:uLnTx/>
                <a:uFillTx/>
                <a:latin typeface="Arial" panose="020B0604020202020204"/>
                <a:ea typeface="+mn-ea"/>
                <a:cs typeface="+mn-cs"/>
              </a:rPr>
              <a:t>Počet mužů s výkonem managementu (01130)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1" i="0" u="none" strike="noStrike" kern="1200" cap="none" spc="0" normalizeH="0" baseline="0" noProof="0">
                <a:ln>
                  <a:noFill/>
                </a:ln>
                <a:solidFill>
                  <a:srgbClr val="FFFFFF"/>
                </a:solidFill>
                <a:effectLst/>
                <a:uLnTx/>
                <a:uFillTx/>
                <a:latin typeface="Arial" panose="020B0604020202020204"/>
                <a:ea typeface="+mn-ea"/>
                <a:cs typeface="+mn-cs"/>
              </a:rPr>
              <a:t>N = 236 137</a:t>
            </a:r>
            <a:endParaRPr kumimoji="0" lang="cs-CZ"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Obdélník 10">
            <a:extLst>
              <a:ext uri="{FF2B5EF4-FFF2-40B4-BE49-F238E27FC236}">
                <a16:creationId xmlns:a16="http://schemas.microsoft.com/office/drawing/2014/main" id="{626BE71F-6D35-F5BF-3959-8139B9800412}"/>
              </a:ext>
            </a:extLst>
          </p:cNvPr>
          <p:cNvSpPr/>
          <p:nvPr/>
        </p:nvSpPr>
        <p:spPr>
          <a:xfrm>
            <a:off x="7099498" y="1989524"/>
            <a:ext cx="2516696" cy="720000"/>
          </a:xfrm>
          <a:prstGeom prst="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a:ln>
                  <a:noFill/>
                </a:ln>
                <a:solidFill>
                  <a:srgbClr val="000000"/>
                </a:solidFill>
                <a:effectLst/>
                <a:uLnTx/>
                <a:uFillTx/>
                <a:latin typeface="Arial" panose="020B0604020202020204"/>
                <a:ea typeface="+mn-ea"/>
                <a:cs typeface="+mn-cs"/>
              </a:rPr>
              <a:t>PSA &lt; 1 µg/l (01131)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1" i="0" u="none" strike="noStrike" kern="1200" cap="none" spc="0" normalizeH="0" baseline="0" noProof="0">
                <a:ln>
                  <a:noFill/>
                </a:ln>
                <a:solidFill>
                  <a:srgbClr val="000000"/>
                </a:solidFill>
                <a:effectLst/>
                <a:uLnTx/>
                <a:uFillTx/>
                <a:latin typeface="Arial" panose="020B0604020202020204"/>
                <a:ea typeface="+mn-ea"/>
                <a:cs typeface="+mn-cs"/>
              </a:rPr>
              <a:t>N = 129 819 (</a:t>
            </a:r>
            <a:r>
              <a:rPr kumimoji="0" lang="en-US" sz="1400" b="1" i="0" u="none" strike="noStrike" kern="1200" cap="none" spc="0" normalizeH="0" baseline="0" noProof="0">
                <a:ln>
                  <a:noFill/>
                </a:ln>
                <a:solidFill>
                  <a:srgbClr val="000000"/>
                </a:solidFill>
                <a:effectLst/>
                <a:uLnTx/>
                <a:uFillTx/>
                <a:latin typeface="Arial" panose="020B0604020202020204"/>
                <a:ea typeface="+mn-ea"/>
                <a:cs typeface="+mn-cs"/>
              </a:rPr>
              <a:t>5</a:t>
            </a:r>
            <a:r>
              <a:rPr kumimoji="0" lang="cs-CZ" sz="1400" b="1" i="0" u="none" strike="noStrike" kern="1200" cap="none" spc="0" normalizeH="0" baseline="0" noProof="0">
                <a:ln>
                  <a:noFill/>
                </a:ln>
                <a:solidFill>
                  <a:srgbClr val="000000"/>
                </a:solidFill>
                <a:effectLst/>
                <a:uLnTx/>
                <a:uFillTx/>
                <a:latin typeface="Arial" panose="020B0604020202020204"/>
                <a:ea typeface="+mn-ea"/>
                <a:cs typeface="+mn-cs"/>
              </a:rPr>
              <a:t>5,8 %)</a:t>
            </a:r>
            <a:endParaRPr kumimoji="0" lang="cs-CZ"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2" name="Obdélník 11">
            <a:extLst>
              <a:ext uri="{FF2B5EF4-FFF2-40B4-BE49-F238E27FC236}">
                <a16:creationId xmlns:a16="http://schemas.microsoft.com/office/drawing/2014/main" id="{B769238F-A633-FA26-E03E-3BBD2A8C1400}"/>
              </a:ext>
            </a:extLst>
          </p:cNvPr>
          <p:cNvSpPr/>
          <p:nvPr/>
        </p:nvSpPr>
        <p:spPr>
          <a:xfrm>
            <a:off x="7099498" y="2781513"/>
            <a:ext cx="2516696" cy="720000"/>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a:ln>
                  <a:noFill/>
                </a:ln>
                <a:solidFill>
                  <a:srgbClr val="000000"/>
                </a:solidFill>
                <a:effectLst/>
                <a:uLnTx/>
                <a:uFillTx/>
                <a:latin typeface="Arial" panose="020B0604020202020204"/>
                <a:ea typeface="+mn-ea"/>
                <a:cs typeface="+mn-cs"/>
              </a:rPr>
              <a:t>PSA 1–2,99 µg/l (01132)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1" i="0" u="none" strike="noStrike" kern="1200" cap="none" spc="0" normalizeH="0" baseline="0" noProof="0">
                <a:ln>
                  <a:noFill/>
                </a:ln>
                <a:solidFill>
                  <a:srgbClr val="000000"/>
                </a:solidFill>
                <a:effectLst/>
                <a:uLnTx/>
                <a:uFillTx/>
                <a:latin typeface="Arial" panose="020B0604020202020204"/>
                <a:ea typeface="+mn-ea"/>
                <a:cs typeface="+mn-cs"/>
              </a:rPr>
              <a:t>N = 80 334 (</a:t>
            </a:r>
            <a:r>
              <a:rPr kumimoji="0" lang="en-US" sz="1400" b="1" i="0" u="none" strike="noStrike" kern="1200" cap="none" spc="0" normalizeH="0" baseline="0" noProof="0">
                <a:ln>
                  <a:noFill/>
                </a:ln>
                <a:solidFill>
                  <a:srgbClr val="000000"/>
                </a:solidFill>
                <a:effectLst/>
                <a:uLnTx/>
                <a:uFillTx/>
                <a:latin typeface="Arial" panose="020B0604020202020204"/>
                <a:ea typeface="+mn-ea"/>
                <a:cs typeface="+mn-cs"/>
              </a:rPr>
              <a:t>3</a:t>
            </a:r>
            <a:r>
              <a:rPr kumimoji="0" lang="cs-CZ" sz="1400" b="1" i="0" u="none" strike="noStrike" kern="1200" cap="none" spc="0" normalizeH="0" baseline="0" noProof="0">
                <a:ln>
                  <a:noFill/>
                </a:ln>
                <a:solidFill>
                  <a:srgbClr val="000000"/>
                </a:solidFill>
                <a:effectLst/>
                <a:uLnTx/>
                <a:uFillTx/>
                <a:latin typeface="Arial" panose="020B0604020202020204"/>
                <a:ea typeface="+mn-ea"/>
                <a:cs typeface="+mn-cs"/>
              </a:rPr>
              <a:t>4,5 %)</a:t>
            </a:r>
            <a:endParaRPr kumimoji="0" lang="cs-CZ"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3" name="Obdélník 12">
            <a:extLst>
              <a:ext uri="{FF2B5EF4-FFF2-40B4-BE49-F238E27FC236}">
                <a16:creationId xmlns:a16="http://schemas.microsoft.com/office/drawing/2014/main" id="{B8834F04-0155-7EBF-3109-EFA77DD29404}"/>
              </a:ext>
            </a:extLst>
          </p:cNvPr>
          <p:cNvSpPr/>
          <p:nvPr/>
        </p:nvSpPr>
        <p:spPr>
          <a:xfrm>
            <a:off x="7099498" y="3572096"/>
            <a:ext cx="2516696" cy="720000"/>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a:ln>
                  <a:noFill/>
                </a:ln>
                <a:solidFill>
                  <a:srgbClr val="FFFFFF"/>
                </a:solidFill>
                <a:effectLst/>
                <a:uLnTx/>
                <a:uFillTx/>
                <a:latin typeface="Arial" panose="020B0604020202020204"/>
                <a:ea typeface="+mn-ea"/>
                <a:cs typeface="+mn-cs"/>
              </a:rPr>
              <a:t>PSA ≥ 3 µg/l (01133)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1" i="0" u="none" strike="noStrike" kern="1200" cap="none" spc="0" normalizeH="0" baseline="0" noProof="0">
                <a:ln>
                  <a:noFill/>
                </a:ln>
                <a:solidFill>
                  <a:srgbClr val="FFFFFF"/>
                </a:solidFill>
                <a:effectLst/>
                <a:uLnTx/>
                <a:uFillTx/>
                <a:latin typeface="Arial" panose="020B0604020202020204"/>
                <a:ea typeface="+mn-ea"/>
                <a:cs typeface="+mn-cs"/>
              </a:rPr>
              <a:t>N = 20 377 (</a:t>
            </a:r>
            <a:r>
              <a:rPr kumimoji="0" lang="en-US" sz="1400" b="1" i="0" u="none" strike="noStrike" kern="1200" cap="none" spc="0" normalizeH="0" baseline="0" noProof="0">
                <a:ln>
                  <a:noFill/>
                </a:ln>
                <a:solidFill>
                  <a:srgbClr val="FFFFFF"/>
                </a:solidFill>
                <a:effectLst/>
                <a:uLnTx/>
                <a:uFillTx/>
                <a:latin typeface="Arial" panose="020B0604020202020204"/>
                <a:ea typeface="+mn-ea"/>
                <a:cs typeface="+mn-cs"/>
              </a:rPr>
              <a:t>8,</a:t>
            </a:r>
            <a:r>
              <a:rPr kumimoji="0" lang="cs-CZ" sz="1400" b="1" i="0" u="none" strike="noStrike" kern="1200" cap="none" spc="0" normalizeH="0" baseline="0" noProof="0">
                <a:ln>
                  <a:noFill/>
                </a:ln>
                <a:solidFill>
                  <a:srgbClr val="FFFFFF"/>
                </a:solidFill>
                <a:effectLst/>
                <a:uLnTx/>
                <a:uFillTx/>
                <a:latin typeface="Arial" panose="020B0604020202020204"/>
                <a:ea typeface="+mn-ea"/>
                <a:cs typeface="+mn-cs"/>
              </a:rPr>
              <a:t>8 %)</a:t>
            </a:r>
            <a:endParaRPr kumimoji="0" lang="cs-CZ"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Obdélník 13">
            <a:extLst>
              <a:ext uri="{FF2B5EF4-FFF2-40B4-BE49-F238E27FC236}">
                <a16:creationId xmlns:a16="http://schemas.microsoft.com/office/drawing/2014/main" id="{4FBC9FF8-9E7F-C8FE-2A64-0DC5CD4FCCDF}"/>
              </a:ext>
            </a:extLst>
          </p:cNvPr>
          <p:cNvSpPr/>
          <p:nvPr/>
        </p:nvSpPr>
        <p:spPr>
          <a:xfrm>
            <a:off x="3360325" y="4149312"/>
            <a:ext cx="2516696" cy="720000"/>
          </a:xfrm>
          <a:prstGeom prst="rect">
            <a:avLst/>
          </a:prstGeom>
          <a:solidFill>
            <a:schemeClr val="bg2">
              <a:lumMod val="75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a:ln>
                  <a:noFill/>
                </a:ln>
                <a:solidFill>
                  <a:srgbClr val="000000"/>
                </a:solidFill>
                <a:effectLst/>
                <a:uLnTx/>
                <a:uFillTx/>
                <a:latin typeface="Arial" panose="020B0604020202020204"/>
                <a:ea typeface="+mn-ea"/>
                <a:cs typeface="+mn-cs"/>
              </a:rPr>
              <a:t>Odmítnutí (01134)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1" i="0" u="none" strike="noStrike" kern="1200" cap="none" spc="0" normalizeH="0" baseline="0" noProof="0">
                <a:ln>
                  <a:noFill/>
                </a:ln>
                <a:solidFill>
                  <a:srgbClr val="000000"/>
                </a:solidFill>
                <a:effectLst/>
                <a:uLnTx/>
                <a:uFillTx/>
                <a:latin typeface="Arial" panose="020B0604020202020204"/>
                <a:ea typeface="+mn-ea"/>
                <a:cs typeface="+mn-cs"/>
              </a:rPr>
              <a:t>N = 2 127 (0,9 %)</a:t>
            </a:r>
            <a:endParaRPr kumimoji="0" lang="cs-CZ"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5" name="Obdélník 14">
            <a:extLst>
              <a:ext uri="{FF2B5EF4-FFF2-40B4-BE49-F238E27FC236}">
                <a16:creationId xmlns:a16="http://schemas.microsoft.com/office/drawing/2014/main" id="{D45BD41D-1D16-E1ED-A70A-705375760208}"/>
              </a:ext>
            </a:extLst>
          </p:cNvPr>
          <p:cNvSpPr/>
          <p:nvPr/>
        </p:nvSpPr>
        <p:spPr>
          <a:xfrm>
            <a:off x="589765" y="3887800"/>
            <a:ext cx="2129895" cy="981512"/>
          </a:xfrm>
          <a:prstGeom prst="rect">
            <a:avLst/>
          </a:prstGeom>
          <a:solidFill>
            <a:schemeClr val="accent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a:ln>
                  <a:noFill/>
                </a:ln>
                <a:solidFill>
                  <a:srgbClr val="000000"/>
                </a:solidFill>
                <a:effectLst/>
                <a:uLnTx/>
                <a:uFillTx/>
                <a:latin typeface="Arial" panose="020B0604020202020204"/>
                <a:ea typeface="+mn-ea"/>
                <a:cs typeface="+mn-cs"/>
              </a:rPr>
              <a:t>Vykázání managementu </a:t>
            </a:r>
            <a:br>
              <a:rPr kumimoji="0" lang="cs-CZ" sz="1400" b="0" i="0" u="none" strike="noStrike" kern="1200" cap="none" spc="0" normalizeH="0" baseline="0" noProof="0">
                <a:ln>
                  <a:noFill/>
                </a:ln>
                <a:solidFill>
                  <a:srgbClr val="000000"/>
                </a:solidFill>
                <a:effectLst/>
                <a:uLnTx/>
                <a:uFillTx/>
                <a:latin typeface="Arial" panose="020B0604020202020204"/>
                <a:ea typeface="+mn-ea"/>
                <a:cs typeface="+mn-cs"/>
              </a:rPr>
            </a:br>
            <a:r>
              <a:rPr kumimoji="0" lang="cs-CZ" sz="1400" b="0" i="0" u="none" strike="noStrike" kern="1200" cap="none" spc="0" normalizeH="0" baseline="0" noProof="0">
                <a:ln>
                  <a:noFill/>
                </a:ln>
                <a:solidFill>
                  <a:srgbClr val="000000"/>
                </a:solidFill>
                <a:effectLst/>
                <a:uLnTx/>
                <a:uFillTx/>
                <a:latin typeface="Arial" panose="020B0604020202020204"/>
                <a:ea typeface="+mn-ea"/>
                <a:cs typeface="+mn-cs"/>
              </a:rPr>
              <a:t>bez signálního kódu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1" i="0" u="none" strike="noStrike" kern="1200" cap="none" spc="0" normalizeH="0" baseline="0" noProof="0">
                <a:ln>
                  <a:noFill/>
                </a:ln>
                <a:solidFill>
                  <a:srgbClr val="000000"/>
                </a:solidFill>
                <a:effectLst/>
                <a:uLnTx/>
                <a:uFillTx/>
                <a:latin typeface="Arial" panose="020B0604020202020204"/>
                <a:ea typeface="+mn-ea"/>
                <a:cs typeface="+mn-cs"/>
              </a:rPr>
              <a:t>N = 3 480 (1,6 %)</a:t>
            </a:r>
            <a:endParaRPr kumimoji="0" lang="cs-CZ"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cxnSp>
        <p:nvCxnSpPr>
          <p:cNvPr id="17" name="Přímá spojnice se šipkou 16">
            <a:extLst>
              <a:ext uri="{FF2B5EF4-FFF2-40B4-BE49-F238E27FC236}">
                <a16:creationId xmlns:a16="http://schemas.microsoft.com/office/drawing/2014/main" id="{43E14FA7-EB4B-5DA0-5617-6C7BD3EF9E7D}"/>
              </a:ext>
            </a:extLst>
          </p:cNvPr>
          <p:cNvCxnSpPr>
            <a:cxnSpLocks/>
          </p:cNvCxnSpPr>
          <p:nvPr/>
        </p:nvCxnSpPr>
        <p:spPr>
          <a:xfrm flipV="1">
            <a:off x="5774623" y="2349524"/>
            <a:ext cx="1208016" cy="70328"/>
          </a:xfrm>
          <a:prstGeom prst="straightConnector1">
            <a:avLst/>
          </a:prstGeom>
          <a:ln w="57150">
            <a:solidFill>
              <a:srgbClr val="BBC747"/>
            </a:solidFill>
            <a:tailEnd type="triangle"/>
          </a:ln>
        </p:spPr>
        <p:style>
          <a:lnRef idx="1">
            <a:schemeClr val="accent1"/>
          </a:lnRef>
          <a:fillRef idx="0">
            <a:schemeClr val="accent1"/>
          </a:fillRef>
          <a:effectRef idx="0">
            <a:schemeClr val="accent1"/>
          </a:effectRef>
          <a:fontRef idx="minor">
            <a:schemeClr val="tx1"/>
          </a:fontRef>
        </p:style>
      </p:cxnSp>
      <p:cxnSp>
        <p:nvCxnSpPr>
          <p:cNvPr id="21" name="Přímá spojnice se šipkou 20">
            <a:extLst>
              <a:ext uri="{FF2B5EF4-FFF2-40B4-BE49-F238E27FC236}">
                <a16:creationId xmlns:a16="http://schemas.microsoft.com/office/drawing/2014/main" id="{A75777DE-E854-99F1-9267-64016BE20488}"/>
              </a:ext>
            </a:extLst>
          </p:cNvPr>
          <p:cNvCxnSpPr>
            <a:cxnSpLocks/>
          </p:cNvCxnSpPr>
          <p:nvPr/>
        </p:nvCxnSpPr>
        <p:spPr>
          <a:xfrm>
            <a:off x="5774623" y="2841893"/>
            <a:ext cx="1208016" cy="1136043"/>
          </a:xfrm>
          <a:prstGeom prst="straightConnector1">
            <a:avLst/>
          </a:prstGeom>
          <a:ln w="57150">
            <a:solidFill>
              <a:srgbClr val="DA2B47"/>
            </a:solidFill>
            <a:tailEnd type="triangle"/>
          </a:ln>
        </p:spPr>
        <p:style>
          <a:lnRef idx="1">
            <a:schemeClr val="accent1"/>
          </a:lnRef>
          <a:fillRef idx="0">
            <a:schemeClr val="accent1"/>
          </a:fillRef>
          <a:effectRef idx="0">
            <a:schemeClr val="accent1"/>
          </a:effectRef>
          <a:fontRef idx="minor">
            <a:schemeClr val="tx1"/>
          </a:fontRef>
        </p:style>
      </p:cxnSp>
      <p:cxnSp>
        <p:nvCxnSpPr>
          <p:cNvPr id="22" name="Přímá spojnice se šipkou 21">
            <a:extLst>
              <a:ext uri="{FF2B5EF4-FFF2-40B4-BE49-F238E27FC236}">
                <a16:creationId xmlns:a16="http://schemas.microsoft.com/office/drawing/2014/main" id="{BB0BE5B3-D72C-AAD9-D505-7D09E08D7894}"/>
              </a:ext>
            </a:extLst>
          </p:cNvPr>
          <p:cNvCxnSpPr>
            <a:cxnSpLocks/>
          </p:cNvCxnSpPr>
          <p:nvPr/>
        </p:nvCxnSpPr>
        <p:spPr>
          <a:xfrm>
            <a:off x="5774623" y="2597370"/>
            <a:ext cx="1208016" cy="544143"/>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5" name="Přímá spojnice se šipkou 24">
            <a:extLst>
              <a:ext uri="{FF2B5EF4-FFF2-40B4-BE49-F238E27FC236}">
                <a16:creationId xmlns:a16="http://schemas.microsoft.com/office/drawing/2014/main" id="{6468A06E-9A8E-4D7E-09D1-C265FF3BFD49}"/>
              </a:ext>
            </a:extLst>
          </p:cNvPr>
          <p:cNvCxnSpPr>
            <a:cxnSpLocks/>
          </p:cNvCxnSpPr>
          <p:nvPr/>
        </p:nvCxnSpPr>
        <p:spPr>
          <a:xfrm>
            <a:off x="4609437" y="3267170"/>
            <a:ext cx="0" cy="730154"/>
          </a:xfrm>
          <a:prstGeom prst="straightConnector1">
            <a:avLst/>
          </a:prstGeom>
          <a:ln w="571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Přímá spojnice se šipkou 26">
            <a:extLst>
              <a:ext uri="{FF2B5EF4-FFF2-40B4-BE49-F238E27FC236}">
                <a16:creationId xmlns:a16="http://schemas.microsoft.com/office/drawing/2014/main" id="{A0F3D89F-8421-E3CE-2F71-F9B6A7A71904}"/>
              </a:ext>
            </a:extLst>
          </p:cNvPr>
          <p:cNvCxnSpPr>
            <a:cxnSpLocks/>
          </p:cNvCxnSpPr>
          <p:nvPr/>
        </p:nvCxnSpPr>
        <p:spPr>
          <a:xfrm>
            <a:off x="1654713" y="3225119"/>
            <a:ext cx="0" cy="564006"/>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1" name="TextovéPole 30">
            <a:extLst>
              <a:ext uri="{FF2B5EF4-FFF2-40B4-BE49-F238E27FC236}">
                <a16:creationId xmlns:a16="http://schemas.microsoft.com/office/drawing/2014/main" id="{66A9100C-68A1-1A06-688C-5D8251C14029}"/>
              </a:ext>
            </a:extLst>
          </p:cNvPr>
          <p:cNvSpPr txBox="1"/>
          <p:nvPr/>
        </p:nvSpPr>
        <p:spPr>
          <a:xfrm>
            <a:off x="816295" y="6597563"/>
            <a:ext cx="355097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a:ln>
                  <a:noFill/>
                </a:ln>
                <a:solidFill>
                  <a:srgbClr val="000000"/>
                </a:solidFill>
                <a:effectLst/>
                <a:uLnTx/>
                <a:uFillTx/>
                <a:latin typeface="Arial" panose="020B0604020202020204"/>
                <a:ea typeface="+mn-ea"/>
                <a:cs typeface="+mn-cs"/>
              </a:rPr>
              <a:t>* Data za období duben–červen 2025 jsou předběžná.</a:t>
            </a:r>
          </a:p>
        </p:txBody>
      </p:sp>
      <p:sp>
        <p:nvSpPr>
          <p:cNvPr id="2" name="Obdélník 1">
            <a:extLst>
              <a:ext uri="{FF2B5EF4-FFF2-40B4-BE49-F238E27FC236}">
                <a16:creationId xmlns:a16="http://schemas.microsoft.com/office/drawing/2014/main" id="{094E1395-B4B5-08F0-4273-95BF170208E1}"/>
              </a:ext>
            </a:extLst>
          </p:cNvPr>
          <p:cNvSpPr/>
          <p:nvPr/>
        </p:nvSpPr>
        <p:spPr>
          <a:xfrm>
            <a:off x="550384" y="5386096"/>
            <a:ext cx="11090973" cy="963167"/>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600" b="0" i="0" u="none" strike="noStrike" kern="1200" cap="none" spc="0" normalizeH="0" baseline="0" noProof="0">
                <a:ln>
                  <a:noFill/>
                </a:ln>
                <a:solidFill>
                  <a:srgbClr val="FFFFFF"/>
                </a:solidFill>
                <a:effectLst/>
                <a:uLnTx/>
                <a:uFillTx/>
                <a:latin typeface="Arial" panose="020B0604020202020204"/>
                <a:ea typeface="+mn-ea"/>
                <a:cs typeface="+mn-cs"/>
              </a:rPr>
              <a:t>Ve sledovaném období byl výkon managementu vykázán </a:t>
            </a:r>
            <a:r>
              <a:rPr kumimoji="0" lang="cs-CZ" sz="1600" b="1" i="0" u="none" strike="noStrike" kern="1200" cap="none" spc="0" normalizeH="0" baseline="0" noProof="0">
                <a:ln>
                  <a:noFill/>
                </a:ln>
                <a:solidFill>
                  <a:srgbClr val="FFFFFF"/>
                </a:solidFill>
                <a:effectLst/>
                <a:uLnTx/>
                <a:uFillTx/>
                <a:latin typeface="Arial" panose="020B0604020202020204"/>
                <a:ea typeface="+mn-ea"/>
                <a:cs typeface="+mn-cs"/>
              </a:rPr>
              <a:t>236 137 mužům ve věku 50–69 let</a:t>
            </a:r>
            <a:r>
              <a:rPr kumimoji="0" lang="cs-CZ" sz="1600" b="0" i="0" u="none" strike="noStrike" kern="1200" cap="none" spc="0" normalizeH="0" baseline="0" noProof="0">
                <a:ln>
                  <a:noFill/>
                </a:ln>
                <a:solidFill>
                  <a:srgbClr val="FFFFFF"/>
                </a:solidFill>
                <a:effectLst/>
                <a:uLnTx/>
                <a:uFillTx/>
                <a:latin typeface="Arial" panose="020B0604020202020204"/>
                <a:ea typeface="+mn-ea"/>
                <a:cs typeface="+mn-cs"/>
              </a:rPr>
              <a:t>. </a:t>
            </a:r>
            <a:br>
              <a:rPr kumimoji="0" lang="cs-CZ" sz="1600" b="0" i="0" u="none" strike="noStrike" kern="1200" cap="none" spc="0" normalizeH="0" baseline="0" noProof="0">
                <a:ln>
                  <a:noFill/>
                </a:ln>
                <a:solidFill>
                  <a:srgbClr val="FFFFFF"/>
                </a:solidFill>
                <a:effectLst/>
                <a:uLnTx/>
                <a:uFillTx/>
                <a:latin typeface="Arial" panose="020B0604020202020204"/>
                <a:ea typeface="+mn-ea"/>
                <a:cs typeface="+mn-cs"/>
              </a:rPr>
            </a:br>
            <a:r>
              <a:rPr kumimoji="0" lang="cs-CZ" sz="1600" b="1" i="0" u="none" strike="noStrike" kern="1200" cap="none" spc="0" normalizeH="0" baseline="0" noProof="0">
                <a:ln>
                  <a:noFill/>
                </a:ln>
                <a:solidFill>
                  <a:srgbClr val="FFFFFF"/>
                </a:solidFill>
                <a:effectLst/>
                <a:uLnTx/>
                <a:uFillTx/>
                <a:latin typeface="Arial" panose="020B0604020202020204"/>
                <a:ea typeface="+mn-ea"/>
                <a:cs typeface="+mn-cs"/>
              </a:rPr>
              <a:t>Při uvažování pouze mužů, kterým byl rovněž vykázán i signální kód s výsledkem lze sledovat pozitivitu 8,8 %.</a:t>
            </a:r>
          </a:p>
        </p:txBody>
      </p:sp>
      <p:cxnSp>
        <p:nvCxnSpPr>
          <p:cNvPr id="6" name="Přímá spojnice se šipkou 5">
            <a:extLst>
              <a:ext uri="{FF2B5EF4-FFF2-40B4-BE49-F238E27FC236}">
                <a16:creationId xmlns:a16="http://schemas.microsoft.com/office/drawing/2014/main" id="{C89BD125-37F3-AFB7-BB19-B43B146AF270}"/>
              </a:ext>
            </a:extLst>
          </p:cNvPr>
          <p:cNvCxnSpPr>
            <a:cxnSpLocks/>
          </p:cNvCxnSpPr>
          <p:nvPr/>
        </p:nvCxnSpPr>
        <p:spPr>
          <a:xfrm>
            <a:off x="3032786" y="2597370"/>
            <a:ext cx="353745" cy="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6" name="Obdélník 15">
            <a:extLst>
              <a:ext uri="{FF2B5EF4-FFF2-40B4-BE49-F238E27FC236}">
                <a16:creationId xmlns:a16="http://schemas.microsoft.com/office/drawing/2014/main" id="{6CD3F205-3FF2-3F7E-D28A-48FB9439DD3A}"/>
              </a:ext>
            </a:extLst>
          </p:cNvPr>
          <p:cNvSpPr/>
          <p:nvPr/>
        </p:nvSpPr>
        <p:spPr>
          <a:xfrm>
            <a:off x="3553725" y="2112020"/>
            <a:ext cx="2129897" cy="981512"/>
          </a:xfrm>
          <a:prstGeom prst="rect">
            <a:avLst/>
          </a:prstGeom>
          <a:solidFill>
            <a:schemeClr val="accent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a:ln>
                  <a:noFill/>
                </a:ln>
                <a:solidFill>
                  <a:srgbClr val="000000"/>
                </a:solidFill>
                <a:effectLst/>
                <a:uLnTx/>
                <a:uFillTx/>
                <a:latin typeface="Arial" panose="020B0604020202020204"/>
                <a:ea typeface="+mn-ea"/>
                <a:cs typeface="+mn-cs"/>
              </a:rPr>
              <a:t>Vykázání managementu </a:t>
            </a:r>
            <a:br>
              <a:rPr kumimoji="0" lang="cs-CZ" sz="1400" b="0" i="0" u="none" strike="noStrike" kern="1200" cap="none" spc="0" normalizeH="0" baseline="0" noProof="0">
                <a:ln>
                  <a:noFill/>
                </a:ln>
                <a:solidFill>
                  <a:srgbClr val="000000"/>
                </a:solidFill>
                <a:effectLst/>
                <a:uLnTx/>
                <a:uFillTx/>
                <a:latin typeface="Arial" panose="020B0604020202020204"/>
                <a:ea typeface="+mn-ea"/>
                <a:cs typeface="+mn-cs"/>
              </a:rPr>
            </a:br>
            <a:r>
              <a:rPr kumimoji="0" lang="cs-CZ" sz="1400" b="0" i="0" u="none" strike="noStrike" kern="1200" cap="none" spc="0" normalizeH="0" baseline="0" noProof="0">
                <a:ln>
                  <a:noFill/>
                </a:ln>
                <a:solidFill>
                  <a:srgbClr val="000000"/>
                </a:solidFill>
                <a:effectLst/>
                <a:uLnTx/>
                <a:uFillTx/>
                <a:latin typeface="Arial" panose="020B0604020202020204"/>
                <a:ea typeface="+mn-ea"/>
                <a:cs typeface="+mn-cs"/>
              </a:rPr>
              <a:t>se signálním kódem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1" i="0" u="none" strike="noStrike" kern="1200" cap="none" spc="0" normalizeH="0" baseline="0" noProof="0">
                <a:ln>
                  <a:noFill/>
                </a:ln>
                <a:solidFill>
                  <a:srgbClr val="000000"/>
                </a:solidFill>
                <a:effectLst/>
                <a:uLnTx/>
                <a:uFillTx/>
                <a:latin typeface="Arial" panose="020B0604020202020204"/>
                <a:ea typeface="+mn-ea"/>
                <a:cs typeface="+mn-cs"/>
              </a:rPr>
              <a:t>N = 232 657 (98,5 %)</a:t>
            </a:r>
            <a:endParaRPr kumimoji="0" lang="cs-CZ"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6" name="Pravá složená závorka 25">
            <a:extLst>
              <a:ext uri="{FF2B5EF4-FFF2-40B4-BE49-F238E27FC236}">
                <a16:creationId xmlns:a16="http://schemas.microsoft.com/office/drawing/2014/main" id="{E746E29E-E382-C5A1-DB6C-CB2BF6621407}"/>
              </a:ext>
            </a:extLst>
          </p:cNvPr>
          <p:cNvSpPr/>
          <p:nvPr/>
        </p:nvSpPr>
        <p:spPr>
          <a:xfrm>
            <a:off x="9733053" y="2051453"/>
            <a:ext cx="387927" cy="2180076"/>
          </a:xfrm>
          <a:prstGeom prst="rightBrace">
            <a:avLst>
              <a:gd name="adj1" fmla="val 65476"/>
              <a:gd name="adj2" fmla="val 49576"/>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8" name="Obdélník 27">
            <a:extLst>
              <a:ext uri="{FF2B5EF4-FFF2-40B4-BE49-F238E27FC236}">
                <a16:creationId xmlns:a16="http://schemas.microsoft.com/office/drawing/2014/main" id="{F852B535-D244-7B21-0507-20B556266264}"/>
              </a:ext>
            </a:extLst>
          </p:cNvPr>
          <p:cNvSpPr/>
          <p:nvPr/>
        </p:nvSpPr>
        <p:spPr>
          <a:xfrm>
            <a:off x="10252964" y="2650735"/>
            <a:ext cx="1449420" cy="981512"/>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srgbClr val="FFFFFF"/>
                </a:solidFill>
                <a:effectLst/>
                <a:uLnTx/>
                <a:uFillTx/>
                <a:latin typeface="Arial" panose="020B0604020202020204"/>
                <a:ea typeface="+mn-ea"/>
                <a:cs typeface="+mn-cs"/>
              </a:rPr>
              <a:t>Ochota účasti </a:t>
            </a:r>
            <a:br>
              <a:rPr kumimoji="0" lang="cs-CZ" sz="1400" b="0" i="0" u="none" strike="noStrike" kern="1200" cap="none" spc="0" normalizeH="0" baseline="0" noProof="0" dirty="0">
                <a:ln>
                  <a:noFill/>
                </a:ln>
                <a:solidFill>
                  <a:srgbClr val="FFFFFF"/>
                </a:solidFill>
                <a:effectLst/>
                <a:uLnTx/>
                <a:uFillTx/>
                <a:latin typeface="Arial" panose="020B0604020202020204"/>
                <a:ea typeface="+mn-ea"/>
                <a:cs typeface="+mn-cs"/>
              </a:rPr>
            </a:br>
            <a:r>
              <a:rPr kumimoji="0" lang="cs-CZ" sz="1400" b="0" i="0" u="none" strike="noStrike" kern="1200" cap="none" spc="0" normalizeH="0" baseline="0" noProof="0" dirty="0">
                <a:ln>
                  <a:noFill/>
                </a:ln>
                <a:solidFill>
                  <a:srgbClr val="FFFFFF"/>
                </a:solidFill>
                <a:effectLst/>
                <a:uLnTx/>
                <a:uFillTx/>
                <a:latin typeface="Arial" panose="020B0604020202020204"/>
                <a:ea typeface="+mn-ea"/>
                <a:cs typeface="+mn-cs"/>
              </a:rPr>
              <a:t>z oslovených: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1" i="0" u="none" strike="noStrike" kern="1200" cap="none" spc="0" normalizeH="0" baseline="0" noProof="0" dirty="0">
                <a:ln>
                  <a:noFill/>
                </a:ln>
                <a:solidFill>
                  <a:srgbClr val="FFFFFF"/>
                </a:solidFill>
                <a:effectLst/>
                <a:uLnTx/>
                <a:uFillTx/>
                <a:latin typeface="Arial" panose="020B0604020202020204"/>
                <a:ea typeface="+mn-ea"/>
                <a:cs typeface="+mn-cs"/>
              </a:rPr>
              <a:t>99,1 %</a:t>
            </a:r>
            <a:endParaRPr kumimoji="0" lang="cs-CZ"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 name="TextovéPole 8">
            <a:extLst>
              <a:ext uri="{FF2B5EF4-FFF2-40B4-BE49-F238E27FC236}">
                <a16:creationId xmlns:a16="http://schemas.microsoft.com/office/drawing/2014/main" id="{87B53394-5449-8F8F-8C41-C3D7285D92D7}"/>
              </a:ext>
            </a:extLst>
          </p:cNvPr>
          <p:cNvSpPr txBox="1"/>
          <p:nvPr/>
        </p:nvSpPr>
        <p:spPr>
          <a:xfrm>
            <a:off x="8548512" y="703086"/>
            <a:ext cx="3144514" cy="1015663"/>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srgbClr val="000000"/>
                </a:solidFill>
                <a:effectLst/>
                <a:uLnTx/>
                <a:uFillTx/>
                <a:latin typeface="Arial" panose="020B0604020202020204"/>
                <a:ea typeface="+mn-ea"/>
                <a:cs typeface="+mn-cs"/>
              </a:rPr>
              <a:t>Zdroj dat: NRHZS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srgbClr val="000000"/>
                </a:solidFill>
                <a:effectLst/>
                <a:uLnTx/>
                <a:uFillTx/>
                <a:latin typeface="Arial" panose="020B0604020202020204"/>
                <a:ea typeface="+mn-ea"/>
                <a:cs typeface="+mn-cs"/>
              </a:rPr>
              <a:t>Leden 2024 – červen 2025*</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srgbClr val="000000"/>
                </a:solidFill>
                <a:effectLst/>
                <a:uLnTx/>
                <a:uFillTx/>
                <a:latin typeface="Arial" panose="020B0604020202020204"/>
                <a:ea typeface="+mn-ea"/>
                <a:cs typeface="+mn-cs"/>
              </a:rPr>
              <a:t>Výkony 01130, 01131, 01132, 01133, 01134</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1" i="0" u="none" strike="noStrike" kern="1200" cap="none" spc="0" normalizeH="0" baseline="0" noProof="0">
                <a:ln>
                  <a:noFill/>
                </a:ln>
                <a:solidFill>
                  <a:srgbClr val="000000"/>
                </a:solidFill>
                <a:effectLst/>
                <a:uLnTx/>
                <a:uFillTx/>
                <a:latin typeface="Arial" panose="020B0604020202020204"/>
                <a:ea typeface="+mn-ea"/>
                <a:cs typeface="+mn-cs"/>
              </a:rPr>
              <a:t>236 137 mužů s výkonem 01130</a:t>
            </a:r>
            <a:br>
              <a:rPr kumimoji="0" lang="cs-CZ" sz="1200" b="1" i="0" u="none" strike="noStrike" kern="1200" cap="none" spc="0" normalizeH="0" baseline="0" noProof="0">
                <a:ln>
                  <a:noFill/>
                </a:ln>
                <a:solidFill>
                  <a:srgbClr val="000000"/>
                </a:solidFill>
                <a:effectLst/>
                <a:uLnTx/>
                <a:uFillTx/>
                <a:latin typeface="Arial" panose="020B0604020202020204"/>
                <a:ea typeface="+mn-ea"/>
                <a:cs typeface="+mn-cs"/>
              </a:rPr>
            </a:br>
            <a:r>
              <a:rPr kumimoji="0" lang="cs-CZ" sz="1200" b="1" i="0" u="none" strike="noStrike" kern="1200" cap="none" spc="0" normalizeH="0" baseline="0" noProof="0">
                <a:ln>
                  <a:noFill/>
                </a:ln>
                <a:solidFill>
                  <a:srgbClr val="000000"/>
                </a:solidFill>
                <a:effectLst/>
                <a:uLnTx/>
                <a:uFillTx/>
                <a:latin typeface="Arial" panose="020B0604020202020204"/>
                <a:ea typeface="+mn-ea"/>
                <a:cs typeface="+mn-cs"/>
              </a:rPr>
              <a:t>ve věku 50–69 let</a:t>
            </a:r>
          </a:p>
        </p:txBody>
      </p:sp>
      <p:pic>
        <p:nvPicPr>
          <p:cNvPr id="18" name="Obrázek 4" descr="Obsah obrázku Písmo, text, snímek obrazovky, Grafika&#10;&#10;Obsah vygenerovaný umělou inteligencí může být nesprávný.">
            <a:extLst>
              <a:ext uri="{FF2B5EF4-FFF2-40B4-BE49-F238E27FC236}">
                <a16:creationId xmlns:a16="http://schemas.microsoft.com/office/drawing/2014/main" id="{44A10B81-841A-3B8A-F5C6-CE666110F474}"/>
              </a:ext>
            </a:extLst>
          </p:cNvPr>
          <p:cNvPicPr>
            <a:picLocks noChangeAspect="1"/>
          </p:cNvPicPr>
          <p:nvPr/>
        </p:nvPicPr>
        <p:blipFill>
          <a:blip r:embed="rId3"/>
          <a:stretch>
            <a:fillRect/>
          </a:stretch>
        </p:blipFill>
        <p:spPr>
          <a:xfrm>
            <a:off x="9744834" y="83934"/>
            <a:ext cx="2313595" cy="379995"/>
          </a:xfrm>
          <a:prstGeom prst="rect">
            <a:avLst/>
          </a:prstGeom>
        </p:spPr>
      </p:pic>
    </p:spTree>
    <p:extLst>
      <p:ext uri="{BB962C8B-B14F-4D97-AF65-F5344CB8AC3E}">
        <p14:creationId xmlns:p14="http://schemas.microsoft.com/office/powerpoint/2010/main" val="3718365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a:extLst>
              <a:ext uri="{FF2B5EF4-FFF2-40B4-BE49-F238E27FC236}">
                <a16:creationId xmlns:a16="http://schemas.microsoft.com/office/drawing/2014/main" id="{3707D8F8-B9FA-0B0A-B414-7B76EEB81F18}"/>
              </a:ext>
            </a:extLst>
          </p:cNvPr>
          <p:cNvSpPr txBox="1"/>
          <p:nvPr/>
        </p:nvSpPr>
        <p:spPr>
          <a:xfrm>
            <a:off x="10464801" y="2400911"/>
            <a:ext cx="15055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a:ln>
                  <a:noFill/>
                </a:ln>
                <a:solidFill>
                  <a:srgbClr val="E6B03C"/>
                </a:solidFill>
                <a:effectLst/>
                <a:uLnTx/>
                <a:uFillTx/>
                <a:latin typeface="Arial" panose="020B0604020202020204"/>
                <a:ea typeface="+mn-ea"/>
                <a:cs typeface="+mn-cs"/>
              </a:rPr>
              <a:t>ČR: 8,8 %</a:t>
            </a:r>
          </a:p>
        </p:txBody>
      </p:sp>
      <p:cxnSp>
        <p:nvCxnSpPr>
          <p:cNvPr id="4" name="Přímá spojnice 3">
            <a:extLst>
              <a:ext uri="{FF2B5EF4-FFF2-40B4-BE49-F238E27FC236}">
                <a16:creationId xmlns:a16="http://schemas.microsoft.com/office/drawing/2014/main" id="{90B820FE-EACB-C4E1-25CA-879AC2D17923}"/>
              </a:ext>
            </a:extLst>
          </p:cNvPr>
          <p:cNvCxnSpPr>
            <a:cxnSpLocks/>
          </p:cNvCxnSpPr>
          <p:nvPr/>
        </p:nvCxnSpPr>
        <p:spPr>
          <a:xfrm>
            <a:off x="1727199" y="2724918"/>
            <a:ext cx="9882909" cy="0"/>
          </a:xfrm>
          <a:prstGeom prst="line">
            <a:avLst/>
          </a:prstGeom>
          <a:ln w="19050">
            <a:solidFill>
              <a:schemeClr val="accent6"/>
            </a:solidFill>
            <a:prstDash val="sysDash"/>
          </a:ln>
        </p:spPr>
        <p:style>
          <a:lnRef idx="1">
            <a:schemeClr val="accent1"/>
          </a:lnRef>
          <a:fillRef idx="0">
            <a:schemeClr val="accent1"/>
          </a:fillRef>
          <a:effectRef idx="0">
            <a:schemeClr val="accent1"/>
          </a:effectRef>
          <a:fontRef idx="minor">
            <a:schemeClr val="tx1"/>
          </a:fontRef>
        </p:style>
      </p:cxnSp>
      <p:sp>
        <p:nvSpPr>
          <p:cNvPr id="3" name="Nadpis 2">
            <a:extLst>
              <a:ext uri="{FF2B5EF4-FFF2-40B4-BE49-F238E27FC236}">
                <a16:creationId xmlns:a16="http://schemas.microsoft.com/office/drawing/2014/main" id="{302F0FDF-3E5A-0279-37B3-AD5E63F68A93}"/>
              </a:ext>
            </a:extLst>
          </p:cNvPr>
          <p:cNvSpPr>
            <a:spLocks noGrp="1"/>
          </p:cNvSpPr>
          <p:nvPr>
            <p:ph type="title"/>
          </p:nvPr>
        </p:nvSpPr>
        <p:spPr>
          <a:xfrm>
            <a:off x="1261623" y="496685"/>
            <a:ext cx="9802034" cy="720000"/>
          </a:xfrm>
        </p:spPr>
        <p:txBody>
          <a:bodyPr>
            <a:normAutofit fontScale="90000"/>
          </a:bodyPr>
          <a:lstStyle/>
          <a:p>
            <a:r>
              <a:rPr lang="cs-CZ" dirty="0"/>
              <a:t>Podíl mužů s pozitivním výsledkem (psa ≥ 3 </a:t>
            </a:r>
            <a:r>
              <a:rPr lang="cs-CZ" sz="2400" cap="none" dirty="0">
                <a:solidFill>
                  <a:schemeClr val="accent1"/>
                </a:solidFill>
              </a:rPr>
              <a:t>µg/l) </a:t>
            </a:r>
            <a:br>
              <a:rPr lang="cs-CZ" sz="2400" cap="none" dirty="0">
                <a:solidFill>
                  <a:schemeClr val="accent1"/>
                </a:solidFill>
              </a:rPr>
            </a:br>
            <a:r>
              <a:rPr lang="cs-CZ" sz="2400" u="sng" cap="none" dirty="0">
                <a:solidFill>
                  <a:schemeClr val="accent1"/>
                </a:solidFill>
              </a:rPr>
              <a:t>DLE KRAJE BYDLIŠTĚ</a:t>
            </a:r>
            <a:endParaRPr lang="cs-CZ" u="sng" dirty="0"/>
          </a:p>
        </p:txBody>
      </p:sp>
      <p:sp>
        <p:nvSpPr>
          <p:cNvPr id="6" name="TextovéPole 5">
            <a:extLst>
              <a:ext uri="{FF2B5EF4-FFF2-40B4-BE49-F238E27FC236}">
                <a16:creationId xmlns:a16="http://schemas.microsoft.com/office/drawing/2014/main" id="{2D048792-ADAC-5763-0D14-5BDD3FD9B4A6}"/>
              </a:ext>
            </a:extLst>
          </p:cNvPr>
          <p:cNvSpPr txBox="1"/>
          <p:nvPr/>
        </p:nvSpPr>
        <p:spPr>
          <a:xfrm>
            <a:off x="8944648" y="939199"/>
            <a:ext cx="2522998" cy="120032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srgbClr val="000000"/>
                </a:solidFill>
                <a:effectLst/>
                <a:uLnTx/>
                <a:uFillTx/>
                <a:latin typeface="Arial" panose="020B0604020202020204"/>
                <a:ea typeface="+mn-ea"/>
                <a:cs typeface="+mn-cs"/>
              </a:rPr>
              <a:t>Zdroj dat: NRHZS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srgbClr val="000000"/>
                </a:solidFill>
                <a:effectLst/>
                <a:uLnTx/>
                <a:uFillTx/>
                <a:latin typeface="Arial" panose="020B0604020202020204"/>
                <a:ea typeface="+mn-ea"/>
                <a:cs typeface="+mn-cs"/>
              </a:rPr>
              <a:t>Leden 2024 – červen 2025*</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srgbClr val="000000"/>
                </a:solidFill>
                <a:effectLst/>
                <a:uLnTx/>
                <a:uFillTx/>
                <a:latin typeface="Arial" panose="020B0604020202020204"/>
                <a:ea typeface="+mn-ea"/>
                <a:cs typeface="+mn-cs"/>
              </a:rPr>
              <a:t>Výkony 01130, 01133</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1" i="0" u="none" strike="noStrike" kern="1200" cap="none" spc="0" normalizeH="0" baseline="0" noProof="0">
                <a:ln>
                  <a:noFill/>
                </a:ln>
                <a:solidFill>
                  <a:srgbClr val="000000"/>
                </a:solidFill>
                <a:effectLst/>
                <a:uLnTx/>
                <a:uFillTx/>
                <a:latin typeface="Arial" panose="020B0604020202020204"/>
                <a:ea typeface="+mn-ea"/>
                <a:cs typeface="+mn-cs"/>
              </a:rPr>
              <a:t>230 530 mužů s výkonem 01130 </a:t>
            </a:r>
            <a:br>
              <a:rPr kumimoji="0" lang="cs-CZ" sz="1200" b="1" i="0" u="none" strike="noStrike" kern="1200" cap="none" spc="0" normalizeH="0" baseline="0" noProof="0">
                <a:ln>
                  <a:noFill/>
                </a:ln>
                <a:solidFill>
                  <a:srgbClr val="000000"/>
                </a:solidFill>
                <a:effectLst/>
                <a:uLnTx/>
                <a:uFillTx/>
                <a:latin typeface="Arial" panose="020B0604020202020204"/>
                <a:ea typeface="+mn-ea"/>
                <a:cs typeface="+mn-cs"/>
              </a:rPr>
            </a:br>
            <a:r>
              <a:rPr kumimoji="0" lang="cs-CZ" sz="1200" b="1" i="0" u="none" strike="noStrike" kern="1200" cap="none" spc="0" normalizeH="0" baseline="0" noProof="0">
                <a:ln>
                  <a:noFill/>
                </a:ln>
                <a:solidFill>
                  <a:srgbClr val="000000"/>
                </a:solidFill>
                <a:effectLst/>
                <a:uLnTx/>
                <a:uFillTx/>
                <a:latin typeface="Arial" panose="020B0604020202020204"/>
                <a:ea typeface="+mn-ea"/>
                <a:cs typeface="+mn-cs"/>
              </a:rPr>
              <a:t>bez signálního kódu 01134</a:t>
            </a:r>
            <a:br>
              <a:rPr kumimoji="0" lang="cs-CZ" sz="1200" b="1" i="0" u="none" strike="noStrike" kern="1200" cap="none" spc="0" normalizeH="0" baseline="0" noProof="0">
                <a:ln>
                  <a:noFill/>
                </a:ln>
                <a:solidFill>
                  <a:srgbClr val="000000"/>
                </a:solidFill>
                <a:effectLst/>
                <a:uLnTx/>
                <a:uFillTx/>
                <a:latin typeface="Arial" panose="020B0604020202020204"/>
                <a:ea typeface="+mn-ea"/>
                <a:cs typeface="+mn-cs"/>
              </a:rPr>
            </a:br>
            <a:r>
              <a:rPr kumimoji="0" lang="cs-CZ" sz="1200" b="1" i="0" u="none" strike="noStrike" kern="1200" cap="none" spc="0" normalizeH="0" baseline="0" noProof="0">
                <a:ln>
                  <a:noFill/>
                </a:ln>
                <a:solidFill>
                  <a:srgbClr val="000000"/>
                </a:solidFill>
                <a:effectLst/>
                <a:uLnTx/>
                <a:uFillTx/>
                <a:latin typeface="Arial" panose="020B0604020202020204"/>
                <a:ea typeface="+mn-ea"/>
                <a:cs typeface="+mn-cs"/>
              </a:rPr>
              <a:t>ve věku 50–69 let</a:t>
            </a:r>
          </a:p>
        </p:txBody>
      </p:sp>
      <p:graphicFrame>
        <p:nvGraphicFramePr>
          <p:cNvPr id="8" name="Object 4">
            <a:extLst>
              <a:ext uri="{FF2B5EF4-FFF2-40B4-BE49-F238E27FC236}">
                <a16:creationId xmlns:a16="http://schemas.microsoft.com/office/drawing/2014/main" id="{3BC4AA38-1766-7C36-EFAF-0D21129C903E}"/>
              </a:ext>
            </a:extLst>
          </p:cNvPr>
          <p:cNvGraphicFramePr>
            <a:graphicFrameLocks noChangeAspect="1"/>
          </p:cNvGraphicFramePr>
          <p:nvPr>
            <p:custDataLst>
              <p:tags r:id="rId1"/>
            </p:custDataLst>
          </p:nvPr>
        </p:nvGraphicFramePr>
        <p:xfrm>
          <a:off x="730475" y="1972162"/>
          <a:ext cx="10728325" cy="3508375"/>
        </p:xfrm>
        <a:graphic>
          <a:graphicData uri="http://schemas.openxmlformats.org/drawingml/2006/chart">
            <c:chart xmlns:c="http://schemas.openxmlformats.org/drawingml/2006/chart" xmlns:r="http://schemas.openxmlformats.org/officeDocument/2006/relationships" r:id="rId3"/>
          </a:graphicData>
        </a:graphic>
      </p:graphicFrame>
      <p:sp>
        <p:nvSpPr>
          <p:cNvPr id="9" name="Obdélník 8">
            <a:extLst>
              <a:ext uri="{FF2B5EF4-FFF2-40B4-BE49-F238E27FC236}">
                <a16:creationId xmlns:a16="http://schemas.microsoft.com/office/drawing/2014/main" id="{BC0D645A-22BD-0F46-AC19-A3A1559DF2EC}"/>
              </a:ext>
            </a:extLst>
          </p:cNvPr>
          <p:cNvSpPr/>
          <p:nvPr/>
        </p:nvSpPr>
        <p:spPr>
          <a:xfrm>
            <a:off x="633252" y="5320145"/>
            <a:ext cx="11058776" cy="1124009"/>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600" b="0" i="0" u="none" strike="noStrike" kern="1200" cap="none" spc="0" normalizeH="0" baseline="0" noProof="0">
                <a:ln>
                  <a:noFill/>
                </a:ln>
                <a:solidFill>
                  <a:srgbClr val="FFFFFF"/>
                </a:solidFill>
                <a:effectLst/>
                <a:uLnTx/>
                <a:uFillTx/>
                <a:latin typeface="Arial" panose="020B0604020202020204"/>
                <a:ea typeface="+mn-ea"/>
                <a:cs typeface="+mn-cs"/>
              </a:rPr>
              <a:t>Ve sledovaném období byl výkon managementu a signální kód s výsledkem vykázán </a:t>
            </a:r>
            <a:r>
              <a:rPr kumimoji="0" lang="cs-CZ" sz="1600" b="1" i="0" u="none" strike="noStrike" kern="1200" cap="none" spc="0" normalizeH="0" baseline="0" noProof="0">
                <a:ln>
                  <a:noFill/>
                </a:ln>
                <a:solidFill>
                  <a:srgbClr val="FFFFFF"/>
                </a:solidFill>
                <a:effectLst/>
                <a:uLnTx/>
                <a:uFillTx/>
                <a:latin typeface="Arial" panose="020B0604020202020204"/>
                <a:ea typeface="+mn-ea"/>
                <a:cs typeface="+mn-cs"/>
              </a:rPr>
              <a:t>230 530 mužům ve věku </a:t>
            </a:r>
            <a:br>
              <a:rPr kumimoji="0" lang="cs-CZ" sz="1600" b="1" i="0" u="none" strike="noStrike" kern="1200" cap="none" spc="0" normalizeH="0" baseline="0" noProof="0">
                <a:ln>
                  <a:noFill/>
                </a:ln>
                <a:solidFill>
                  <a:srgbClr val="FFFFFF"/>
                </a:solidFill>
                <a:effectLst/>
                <a:uLnTx/>
                <a:uFillTx/>
                <a:latin typeface="Arial" panose="020B0604020202020204"/>
                <a:ea typeface="+mn-ea"/>
                <a:cs typeface="+mn-cs"/>
              </a:rPr>
            </a:br>
            <a:r>
              <a:rPr kumimoji="0" lang="cs-CZ" sz="1600" b="1" i="0" u="none" strike="noStrike" kern="1200" cap="none" spc="0" normalizeH="0" baseline="0" noProof="0">
                <a:ln>
                  <a:noFill/>
                </a:ln>
                <a:solidFill>
                  <a:srgbClr val="FFFFFF"/>
                </a:solidFill>
                <a:effectLst/>
                <a:uLnTx/>
                <a:uFillTx/>
                <a:latin typeface="Arial" panose="020B0604020202020204"/>
                <a:ea typeface="+mn-ea"/>
                <a:cs typeface="+mn-cs"/>
              </a:rPr>
              <a:t>50–69 let</a:t>
            </a:r>
            <a:r>
              <a:rPr kumimoji="0" lang="cs-CZ" sz="1600" b="0" i="0" u="none" strike="noStrike" kern="1200" cap="none" spc="0" normalizeH="0" baseline="0" noProof="0">
                <a:ln>
                  <a:noFill/>
                </a:ln>
                <a:solidFill>
                  <a:srgbClr val="FFFFFF"/>
                </a:solidFill>
                <a:effectLst/>
                <a:uLnTx/>
                <a:uFillTx/>
                <a:latin typeface="Arial" panose="020B0604020202020204"/>
                <a:ea typeface="+mn-ea"/>
                <a:cs typeface="+mn-cs"/>
              </a:rPr>
              <a:t>. Při </a:t>
            </a:r>
            <a:r>
              <a:rPr kumimoji="0" lang="cs-CZ" sz="1600" b="1" i="0" u="none" strike="noStrike" kern="1200" cap="none" spc="0" normalizeH="0" baseline="0" noProof="0">
                <a:ln>
                  <a:noFill/>
                </a:ln>
                <a:solidFill>
                  <a:srgbClr val="FFFFFF"/>
                </a:solidFill>
                <a:effectLst/>
                <a:uLnTx/>
                <a:uFillTx/>
                <a:latin typeface="Arial" panose="020B0604020202020204"/>
                <a:ea typeface="+mn-ea"/>
                <a:cs typeface="+mn-cs"/>
              </a:rPr>
              <a:t>uvažování pouze těch</a:t>
            </a:r>
            <a:r>
              <a:rPr kumimoji="0" lang="cs-CZ" sz="1600" b="0" i="0" u="none" strike="noStrike" kern="1200" cap="none" spc="0" normalizeH="0" baseline="0" noProof="0">
                <a:ln>
                  <a:noFill/>
                </a:ln>
                <a:solidFill>
                  <a:srgbClr val="FFFFFF"/>
                </a:solidFill>
                <a:effectLst/>
                <a:uLnTx/>
                <a:uFillTx/>
                <a:latin typeface="Arial" panose="020B0604020202020204"/>
                <a:ea typeface="+mn-ea"/>
                <a:cs typeface="+mn-cs"/>
              </a:rPr>
              <a:t>, kterým byl rovněž </a:t>
            </a:r>
            <a:r>
              <a:rPr kumimoji="0" lang="cs-CZ" sz="1600" b="1" i="0" u="none" strike="noStrike" kern="1200" cap="none" spc="0" normalizeH="0" baseline="0" noProof="0">
                <a:ln>
                  <a:noFill/>
                </a:ln>
                <a:solidFill>
                  <a:srgbClr val="FFFFFF"/>
                </a:solidFill>
                <a:effectLst/>
                <a:uLnTx/>
                <a:uFillTx/>
                <a:latin typeface="Arial" panose="020B0604020202020204"/>
                <a:ea typeface="+mn-ea"/>
                <a:cs typeface="+mn-cs"/>
              </a:rPr>
              <a:t>vykázán i signální kód s výsledkem </a:t>
            </a:r>
            <a:r>
              <a:rPr kumimoji="0" lang="cs-CZ" sz="1600" b="0" i="0" u="none" strike="noStrike" kern="1200" cap="none" spc="0" normalizeH="0" baseline="0" noProof="0">
                <a:ln>
                  <a:noFill/>
                </a:ln>
                <a:solidFill>
                  <a:srgbClr val="FFFFFF"/>
                </a:solidFill>
                <a:effectLst/>
                <a:uLnTx/>
                <a:uFillTx/>
                <a:latin typeface="Arial" panose="020B0604020202020204"/>
                <a:ea typeface="+mn-ea"/>
                <a:cs typeface="+mn-cs"/>
              </a:rPr>
              <a:t>lze sledovat </a:t>
            </a:r>
            <a:br>
              <a:rPr kumimoji="0" lang="cs-CZ" sz="1600" b="0" i="0" u="none" strike="noStrike" kern="1200" cap="none" spc="0" normalizeH="0" baseline="0" noProof="0">
                <a:ln>
                  <a:noFill/>
                </a:ln>
                <a:solidFill>
                  <a:srgbClr val="FFFFFF"/>
                </a:solidFill>
                <a:effectLst/>
                <a:uLnTx/>
                <a:uFillTx/>
                <a:latin typeface="Arial" panose="020B0604020202020204"/>
                <a:ea typeface="+mn-ea"/>
                <a:cs typeface="+mn-cs"/>
              </a:rPr>
            </a:br>
            <a:r>
              <a:rPr kumimoji="0" lang="cs-CZ" sz="1600" b="1" i="0" u="none" strike="noStrike" kern="1200" cap="none" spc="0" normalizeH="0" baseline="0" noProof="0">
                <a:ln>
                  <a:noFill/>
                </a:ln>
                <a:solidFill>
                  <a:srgbClr val="FFFFFF"/>
                </a:solidFill>
                <a:effectLst/>
                <a:uLnTx/>
                <a:uFillTx/>
                <a:latin typeface="Arial" panose="020B0604020202020204"/>
                <a:ea typeface="+mn-ea"/>
                <a:cs typeface="+mn-cs"/>
              </a:rPr>
              <a:t>pozitivitu 8,8 %</a:t>
            </a:r>
            <a:r>
              <a:rPr kumimoji="0" lang="cs-CZ" sz="1600" b="0" i="0" u="none" strike="noStrike" kern="1200" cap="none" spc="0" normalizeH="0" baseline="0" noProof="0">
                <a:ln>
                  <a:noFill/>
                </a:ln>
                <a:solidFill>
                  <a:srgbClr val="FFFFFF"/>
                </a:solidFill>
                <a:effectLst/>
                <a:uLnTx/>
                <a:uFillTx/>
                <a:latin typeface="Arial" panose="020B0604020202020204"/>
                <a:ea typeface="+mn-ea"/>
                <a:cs typeface="+mn-cs"/>
              </a:rPr>
              <a:t>. </a:t>
            </a:r>
            <a:r>
              <a:rPr kumimoji="0" lang="cs-CZ" sz="1600" b="1" i="0" u="none" strike="noStrike" kern="1200" cap="none" spc="0" normalizeH="0" baseline="0" noProof="0">
                <a:ln>
                  <a:noFill/>
                </a:ln>
                <a:solidFill>
                  <a:srgbClr val="FFFFFF"/>
                </a:solidFill>
                <a:effectLst/>
                <a:uLnTx/>
                <a:uFillTx/>
                <a:latin typeface="Arial" panose="020B0604020202020204"/>
                <a:ea typeface="+mn-ea"/>
                <a:cs typeface="+mn-cs"/>
              </a:rPr>
              <a:t>Podíl mužů s pozitivním výsledkem v Karlovarském kraji činí 9,3 %.</a:t>
            </a:r>
          </a:p>
        </p:txBody>
      </p:sp>
      <p:sp>
        <p:nvSpPr>
          <p:cNvPr id="2" name="TextovéPole 1">
            <a:extLst>
              <a:ext uri="{FF2B5EF4-FFF2-40B4-BE49-F238E27FC236}">
                <a16:creationId xmlns:a16="http://schemas.microsoft.com/office/drawing/2014/main" id="{312D77A0-BCB1-E3A5-4D09-58C9B381F46B}"/>
              </a:ext>
            </a:extLst>
          </p:cNvPr>
          <p:cNvSpPr txBox="1"/>
          <p:nvPr/>
        </p:nvSpPr>
        <p:spPr>
          <a:xfrm>
            <a:off x="826022" y="6444154"/>
            <a:ext cx="6378669"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a:ln>
                  <a:noFill/>
                </a:ln>
                <a:solidFill>
                  <a:srgbClr val="000000"/>
                </a:solidFill>
                <a:effectLst/>
                <a:uLnTx/>
                <a:uFillTx/>
                <a:latin typeface="Arial" panose="020B0604020202020204"/>
                <a:ea typeface="+mn-ea"/>
                <a:cs typeface="+mn-cs"/>
              </a:rPr>
              <a:t>* Data za období duben–červen 2025 jsou předběžná.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a:ln>
                  <a:noFill/>
                </a:ln>
                <a:solidFill>
                  <a:srgbClr val="000000"/>
                </a:solidFill>
                <a:effectLst/>
                <a:uLnTx/>
                <a:uFillTx/>
                <a:latin typeface="Arial" panose="020B0604020202020204"/>
                <a:ea typeface="+mn-ea"/>
                <a:cs typeface="+mn-cs"/>
              </a:rPr>
              <a:t>Pozn.: U 1 457 mužů s vykázaným výkonem managementu nebylo možné identifikovat kraj bydliště.</a:t>
            </a:r>
          </a:p>
        </p:txBody>
      </p:sp>
      <p:pic>
        <p:nvPicPr>
          <p:cNvPr id="5" name="Obrázek 4" descr="Obsah obrázku Písmo, text, snímek obrazovky, Grafika&#10;&#10;Obsah vygenerovaný umělou inteligencí může být nesprávný.">
            <a:extLst>
              <a:ext uri="{FF2B5EF4-FFF2-40B4-BE49-F238E27FC236}">
                <a16:creationId xmlns:a16="http://schemas.microsoft.com/office/drawing/2014/main" id="{A4E38657-8D68-48DB-6D46-72D149CC6057}"/>
              </a:ext>
            </a:extLst>
          </p:cNvPr>
          <p:cNvPicPr>
            <a:picLocks noChangeAspect="1"/>
          </p:cNvPicPr>
          <p:nvPr/>
        </p:nvPicPr>
        <p:blipFill>
          <a:blip r:embed="rId4"/>
          <a:stretch>
            <a:fillRect/>
          </a:stretch>
        </p:blipFill>
        <p:spPr>
          <a:xfrm>
            <a:off x="9744834" y="83934"/>
            <a:ext cx="2313595" cy="379995"/>
          </a:xfrm>
          <a:prstGeom prst="rect">
            <a:avLst/>
          </a:prstGeom>
        </p:spPr>
      </p:pic>
    </p:spTree>
    <p:extLst>
      <p:ext uri="{BB962C8B-B14F-4D97-AF65-F5344CB8AC3E}">
        <p14:creationId xmlns:p14="http://schemas.microsoft.com/office/powerpoint/2010/main" val="3439775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46142-0D97-DB14-5AA8-1722E5555170}"/>
            </a:ext>
          </a:extLst>
        </p:cNvPr>
        <p:cNvGrpSpPr/>
        <p:nvPr/>
      </p:nvGrpSpPr>
      <p:grpSpPr>
        <a:xfrm>
          <a:off x="0" y="0"/>
          <a:ext cx="0" cy="0"/>
          <a:chOff x="0" y="0"/>
          <a:chExt cx="0" cy="0"/>
        </a:xfrm>
      </p:grpSpPr>
      <p:sp>
        <p:nvSpPr>
          <p:cNvPr id="2" name="Šipka: dolů 1">
            <a:extLst>
              <a:ext uri="{FF2B5EF4-FFF2-40B4-BE49-F238E27FC236}">
                <a16:creationId xmlns:a16="http://schemas.microsoft.com/office/drawing/2014/main" id="{DEC5496A-8D75-EE0D-49B2-48753FEC8497}"/>
              </a:ext>
            </a:extLst>
          </p:cNvPr>
          <p:cNvSpPr/>
          <p:nvPr/>
        </p:nvSpPr>
        <p:spPr>
          <a:xfrm>
            <a:off x="5384221" y="4109485"/>
            <a:ext cx="1423555" cy="716973"/>
          </a:xfrm>
          <a:prstGeom prst="downArrow">
            <a:avLst/>
          </a:prstGeom>
          <a:solidFill>
            <a:srgbClr val="2C2F7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TextovéPole 4">
            <a:extLst>
              <a:ext uri="{FF2B5EF4-FFF2-40B4-BE49-F238E27FC236}">
                <a16:creationId xmlns:a16="http://schemas.microsoft.com/office/drawing/2014/main" id="{7DC824EF-DEBE-F12B-6843-3CE6F0CC86A7}"/>
              </a:ext>
            </a:extLst>
          </p:cNvPr>
          <p:cNvSpPr txBox="1"/>
          <p:nvPr/>
        </p:nvSpPr>
        <p:spPr>
          <a:xfrm>
            <a:off x="192740" y="1054921"/>
            <a:ext cx="11806518" cy="2739211"/>
          </a:xfrm>
          <a:prstGeom prst="rect">
            <a:avLst/>
          </a:prstGeom>
          <a:noFill/>
        </p:spPr>
        <p:txBody>
          <a:bodyPr wrap="square">
            <a:spAutoFit/>
          </a:bodyPr>
          <a:lstStyle/>
          <a:p>
            <a:pPr lvl="0" algn="ctr">
              <a:defRPr/>
            </a:pPr>
            <a:r>
              <a:rPr kumimoji="0" lang="cs-CZ" sz="4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NEJDE JEN O ORGANIZOVANÉ SCREENINGY,</a:t>
            </a:r>
          </a:p>
          <a:p>
            <a:pPr lvl="0" algn="ctr">
              <a:defRPr/>
            </a:pPr>
            <a:r>
              <a:rPr lang="cs-CZ" sz="4400" b="1" dirty="0">
                <a:solidFill>
                  <a:srgbClr val="002060"/>
                </a:solidFill>
                <a:latin typeface="Calibri" panose="020F0502020204030204" pitchFamily="34" charset="0"/>
                <a:cs typeface="Calibri" panose="020F0502020204030204" pitchFamily="34" charset="0"/>
              </a:rPr>
              <a:t>ZÁKLADEM PREVENCE JE PRIMÁRNÍ PÉČE.</a:t>
            </a:r>
          </a:p>
          <a:p>
            <a:pPr lvl="0" algn="ctr">
              <a:defRPr/>
            </a:pPr>
            <a:endParaRPr kumimoji="0" lang="cs-CZ" sz="4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lvl="0" algn="ctr">
              <a:defRPr/>
            </a:pPr>
            <a:r>
              <a:rPr lang="cs-CZ" sz="4000" b="1" dirty="0">
                <a:solidFill>
                  <a:srgbClr val="C00000"/>
                </a:solidFill>
                <a:latin typeface="Calibri" panose="020F0502020204030204" pitchFamily="34" charset="0"/>
                <a:cs typeface="Calibri" panose="020F0502020204030204" pitchFamily="34" charset="0"/>
              </a:rPr>
              <a:t>= PREVENTIVNÍ PROHLÍDKY U PRAKTICKÝCH LÉKAŘŮ</a:t>
            </a:r>
            <a:endParaRPr kumimoji="0" lang="cs-CZ" sz="4000" b="0" i="0" u="none" strike="noStrike" kern="1200" cap="none" spc="0" normalizeH="0" baseline="0" noProof="0" dirty="0">
              <a:ln>
                <a:noFill/>
              </a:ln>
              <a:solidFill>
                <a:srgbClr val="C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82456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text 5">
            <a:extLst>
              <a:ext uri="{FF2B5EF4-FFF2-40B4-BE49-F238E27FC236}">
                <a16:creationId xmlns:a16="http://schemas.microsoft.com/office/drawing/2014/main" id="{A774953F-2723-0C99-D44E-6200DC67D148}"/>
              </a:ext>
            </a:extLst>
          </p:cNvPr>
          <p:cNvSpPr>
            <a:spLocks noGrp="1"/>
          </p:cNvSpPr>
          <p:nvPr>
            <p:ph type="body" sz="quarter" idx="15"/>
          </p:nvPr>
        </p:nvSpPr>
        <p:spPr>
          <a:xfrm>
            <a:off x="730800" y="5443989"/>
            <a:ext cx="10728000" cy="1034504"/>
          </a:xfrm>
          <a:solidFill>
            <a:schemeClr val="accent1"/>
          </a:solidFill>
        </p:spPr>
        <p:txBody>
          <a:bodyPr anchor="ctr">
            <a:normAutofit/>
          </a:bodyPr>
          <a:lstStyle/>
          <a:p>
            <a:pPr algn="just"/>
            <a:r>
              <a:rPr lang="cs-CZ" sz="1400" b="1">
                <a:solidFill>
                  <a:schemeClr val="bg1"/>
                </a:solidFill>
              </a:rPr>
              <a:t>Pokrytí osob preventivní prohlídkou v roce 2024: 62,0 %</a:t>
            </a:r>
          </a:p>
          <a:p>
            <a:pPr algn="just"/>
            <a:r>
              <a:rPr kumimoji="0" lang="cs-CZ" sz="1200" b="0" i="0" u="none" strike="noStrike" kern="0" cap="none" spc="0" normalizeH="0" baseline="0" noProof="0">
                <a:ln>
                  <a:noFill/>
                </a:ln>
                <a:solidFill>
                  <a:schemeClr val="bg1"/>
                </a:solidFill>
                <a:effectLst/>
                <a:uLnTx/>
                <a:uFillTx/>
                <a:ea typeface="+mn-ea"/>
                <a:cs typeface="+mn-cs"/>
              </a:rPr>
              <a:t>Indikátor hodnotí podíl osob, </a:t>
            </a:r>
            <a:r>
              <a:rPr lang="cs-CZ" sz="1200" kern="0">
                <a:solidFill>
                  <a:schemeClr val="bg1"/>
                </a:solidFill>
              </a:rPr>
              <a:t>které </a:t>
            </a:r>
            <a:r>
              <a:rPr kumimoji="0" lang="cs-CZ" sz="1200" b="0" i="0" u="none" strike="noStrike" kern="0" cap="none" spc="0" normalizeH="0" baseline="0" noProof="0">
                <a:ln>
                  <a:noFill/>
                </a:ln>
                <a:solidFill>
                  <a:schemeClr val="bg1"/>
                </a:solidFill>
                <a:effectLst/>
                <a:uLnTx/>
                <a:uFillTx/>
                <a:ea typeface="+mn-ea"/>
                <a:cs typeface="+mn-cs"/>
              </a:rPr>
              <a:t>během posledních 2 let absolvovaly </a:t>
            </a:r>
            <a:r>
              <a:rPr lang="cs-CZ" sz="1200" kern="0">
                <a:solidFill>
                  <a:schemeClr val="bg1"/>
                </a:solidFill>
              </a:rPr>
              <a:t>alespoň jednu preventivní prohlídku z celkového počtu osob</a:t>
            </a:r>
            <a:r>
              <a:rPr kumimoji="0" lang="cs-CZ" sz="1200" b="0" i="0" u="none" strike="noStrike" kern="0" cap="none" spc="0" normalizeH="0" baseline="0" noProof="0">
                <a:ln>
                  <a:noFill/>
                </a:ln>
                <a:solidFill>
                  <a:schemeClr val="bg1"/>
                </a:solidFill>
                <a:effectLst/>
                <a:uLnTx/>
                <a:uFillTx/>
                <a:ea typeface="+mn-ea"/>
                <a:cs typeface="+mn-cs"/>
              </a:rPr>
              <a:t>. </a:t>
            </a:r>
            <a:r>
              <a:rPr lang="cs-CZ" sz="1200" kern="0">
                <a:solidFill>
                  <a:schemeClr val="bg1"/>
                </a:solidFill>
              </a:rPr>
              <a:t>Osoby, které zemřely do roku, ke kterému je indikátor hodnocen (včetně), nejsou v pokrytí uvažovány.</a:t>
            </a:r>
            <a:r>
              <a:rPr kumimoji="0" lang="cs-CZ" sz="1200" b="0" i="0" u="none" strike="noStrike" kern="0" cap="none" spc="0" normalizeH="0" baseline="0" noProof="0">
                <a:ln>
                  <a:noFill/>
                </a:ln>
                <a:solidFill>
                  <a:schemeClr val="bg1"/>
                </a:solidFill>
                <a:effectLst/>
                <a:uLnTx/>
                <a:uFillTx/>
                <a:ea typeface="+mn-ea"/>
                <a:cs typeface="+mn-cs"/>
              </a:rPr>
              <a:t> Pokrytí </a:t>
            </a:r>
            <a:r>
              <a:rPr lang="cs-CZ" sz="1200" kern="0">
                <a:solidFill>
                  <a:schemeClr val="bg1"/>
                </a:solidFill>
              </a:rPr>
              <a:t>cílové populace </a:t>
            </a:r>
            <a:r>
              <a:rPr kumimoji="0" lang="cs-CZ" sz="1200" b="0" i="0" u="none" strike="noStrike" kern="0" cap="none" spc="0" normalizeH="0" baseline="0" noProof="0">
                <a:ln>
                  <a:noFill/>
                </a:ln>
                <a:solidFill>
                  <a:schemeClr val="bg1"/>
                </a:solidFill>
                <a:effectLst/>
                <a:uLnTx/>
                <a:uFillTx/>
                <a:ea typeface="+mn-ea"/>
                <a:cs typeface="+mn-cs"/>
              </a:rPr>
              <a:t>dosahuje dlouhodobě </a:t>
            </a:r>
            <a:r>
              <a:rPr lang="cs-CZ" sz="1200" kern="0">
                <a:solidFill>
                  <a:schemeClr val="bg1"/>
                </a:solidFill>
              </a:rPr>
              <a:t>okolo 55,0 %</a:t>
            </a:r>
            <a:r>
              <a:rPr kumimoji="0" lang="cs-CZ" sz="1200" b="0" i="0" u="none" strike="noStrike" kern="0" cap="none" spc="0" normalizeH="0" baseline="0" noProof="0">
                <a:ln>
                  <a:noFill/>
                </a:ln>
                <a:solidFill>
                  <a:schemeClr val="bg1"/>
                </a:solidFill>
                <a:effectLst/>
                <a:uLnTx/>
                <a:uFillTx/>
                <a:ea typeface="+mn-ea"/>
                <a:cs typeface="+mn-cs"/>
              </a:rPr>
              <a:t>.</a:t>
            </a:r>
            <a:endParaRPr lang="cs-CZ" sz="1200" b="1">
              <a:solidFill>
                <a:schemeClr val="bg1"/>
              </a:solidFill>
            </a:endParaRPr>
          </a:p>
        </p:txBody>
      </p:sp>
      <p:sp>
        <p:nvSpPr>
          <p:cNvPr id="8" name="Nadpis 2">
            <a:extLst>
              <a:ext uri="{FF2B5EF4-FFF2-40B4-BE49-F238E27FC236}">
                <a16:creationId xmlns:a16="http://schemas.microsoft.com/office/drawing/2014/main" id="{273F8017-3A2E-1654-23B1-E41C7B0B03B8}"/>
              </a:ext>
            </a:extLst>
          </p:cNvPr>
          <p:cNvSpPr>
            <a:spLocks noGrp="1"/>
          </p:cNvSpPr>
          <p:nvPr>
            <p:ph type="title"/>
          </p:nvPr>
        </p:nvSpPr>
        <p:spPr>
          <a:xfrm>
            <a:off x="1290391" y="476931"/>
            <a:ext cx="9802034" cy="720000"/>
          </a:xfrm>
        </p:spPr>
        <p:txBody>
          <a:bodyPr>
            <a:normAutofit fontScale="90000"/>
          </a:bodyPr>
          <a:lstStyle/>
          <a:p>
            <a:r>
              <a:rPr lang="cs-CZ" sz="2400" dirty="0"/>
              <a:t>Pokrytí cílové populace preventivní prohlídkou </a:t>
            </a:r>
            <a:br>
              <a:rPr lang="cs-CZ" sz="2400" dirty="0"/>
            </a:br>
            <a:r>
              <a:rPr lang="cs-CZ" sz="2400" dirty="0"/>
              <a:t>ve dvouletém intervalu v čase </a:t>
            </a:r>
            <a:r>
              <a:rPr lang="cs-CZ" dirty="0"/>
              <a:t>v rámci celé </a:t>
            </a:r>
            <a:r>
              <a:rPr lang="cs-CZ" dirty="0" err="1"/>
              <a:t>čr</a:t>
            </a:r>
            <a:endParaRPr lang="cs-CZ" dirty="0"/>
          </a:p>
        </p:txBody>
      </p:sp>
      <p:sp>
        <p:nvSpPr>
          <p:cNvPr id="10" name="Rectangle 186">
            <a:extLst>
              <a:ext uri="{FF2B5EF4-FFF2-40B4-BE49-F238E27FC236}">
                <a16:creationId xmlns:a16="http://schemas.microsoft.com/office/drawing/2014/main" id="{F11A9496-D1B0-7ED9-4295-984DC25EAE26}"/>
              </a:ext>
            </a:extLst>
          </p:cNvPr>
          <p:cNvSpPr>
            <a:spLocks noChangeArrowheads="1"/>
          </p:cNvSpPr>
          <p:nvPr/>
        </p:nvSpPr>
        <p:spPr bwMode="auto">
          <a:xfrm>
            <a:off x="3454028" y="1196931"/>
            <a:ext cx="8074800" cy="8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000">
                <a:solidFill>
                  <a:srgbClr val="5F3000"/>
                </a:solidFill>
                <a:latin typeface="Arial" panose="020B0604020202020204" pitchFamily="34" charset="0"/>
              </a:defRPr>
            </a:lvl1pPr>
            <a:lvl2pPr marL="742950" indent="-285750">
              <a:spcBef>
                <a:spcPct val="20000"/>
              </a:spcBef>
              <a:buChar char="–"/>
              <a:defRPr>
                <a:solidFill>
                  <a:srgbClr val="5F3000"/>
                </a:solidFill>
                <a:latin typeface="Arial" panose="020B0604020202020204" pitchFamily="34" charset="0"/>
              </a:defRPr>
            </a:lvl2pPr>
            <a:lvl3pPr marL="1143000" indent="-228600">
              <a:spcBef>
                <a:spcPct val="20000"/>
              </a:spcBef>
              <a:buChar char="•"/>
              <a:defRPr sz="1600">
                <a:solidFill>
                  <a:srgbClr val="5F3000"/>
                </a:solidFill>
                <a:latin typeface="Arial" panose="020B0604020202020204" pitchFamily="34" charset="0"/>
              </a:defRPr>
            </a:lvl3pPr>
            <a:lvl4pPr marL="1600200" indent="-228600">
              <a:spcBef>
                <a:spcPct val="20000"/>
              </a:spcBef>
              <a:buChar char="–"/>
              <a:defRPr sz="1400">
                <a:solidFill>
                  <a:srgbClr val="5F3000"/>
                </a:solidFill>
                <a:latin typeface="Arial" panose="020B0604020202020204" pitchFamily="34" charset="0"/>
              </a:defRPr>
            </a:lvl4pPr>
            <a:lvl5pPr marL="2057400" indent="-228600">
              <a:spcBef>
                <a:spcPct val="20000"/>
              </a:spcBef>
              <a:buChar char="»"/>
              <a:defRPr sz="1400">
                <a:solidFill>
                  <a:srgbClr val="5F3000"/>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5F3000"/>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5F3000"/>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5F3000"/>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5F3000"/>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srgbClr val="000000"/>
                </a:solidFill>
                <a:effectLst/>
                <a:uLnTx/>
                <a:uFillTx/>
                <a:latin typeface="Arial" panose="020B0604020202020204"/>
                <a:ea typeface="+mn-ea"/>
                <a:cs typeface="+mn-cs"/>
              </a:rPr>
              <a:t>Zdroj dat: Národní registr hrazených zdravotních služeb, ÚZIS ČR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srgbClr val="000000"/>
                </a:solidFill>
                <a:effectLst/>
                <a:uLnTx/>
                <a:uFillTx/>
                <a:latin typeface="Arial" panose="020B0604020202020204"/>
                <a:ea typeface="+mn-ea"/>
                <a:cs typeface="+mn-cs"/>
              </a:rPr>
              <a:t>Komplexní vyšetření praktickým lékařem pro děti a dorost</a:t>
            </a:r>
            <a:r>
              <a:rPr kumimoji="0" lang="cs-CZ" sz="1200" b="0" i="0" u="none" strike="noStrike" kern="1200" cap="none" spc="0" normalizeH="0" baseline="30000" noProof="0">
                <a:ln>
                  <a:noFill/>
                </a:ln>
                <a:solidFill>
                  <a:srgbClr val="000000"/>
                </a:solidFill>
                <a:effectLst/>
                <a:uLnTx/>
                <a:uFillTx/>
                <a:latin typeface="Arial" panose="020B0604020202020204"/>
                <a:ea typeface="+mn-ea"/>
                <a:cs typeface="+mn-cs"/>
              </a:rPr>
              <a:t>1</a:t>
            </a:r>
            <a:r>
              <a:rPr kumimoji="0" lang="cs-CZ" sz="1200" b="0" i="0" u="none" strike="noStrike" kern="1200" cap="none" spc="0" normalizeH="0" baseline="0" noProof="0">
                <a:ln>
                  <a:noFill/>
                </a:ln>
                <a:solidFill>
                  <a:srgbClr val="000000"/>
                </a:solidFill>
                <a:effectLst/>
                <a:uLnTx/>
                <a:uFillTx/>
                <a:latin typeface="Arial" panose="020B0604020202020204"/>
                <a:ea typeface="+mn-ea"/>
                <a:cs typeface="+mn-cs"/>
              </a:rPr>
              <a:t> (02021, 02022, 02031, 02032)</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srgbClr val="000000"/>
                </a:solidFill>
                <a:effectLst/>
                <a:uLnTx/>
                <a:uFillTx/>
                <a:latin typeface="Arial" panose="020B0604020202020204"/>
                <a:ea typeface="+mn-ea"/>
                <a:cs typeface="+mn-cs"/>
              </a:rPr>
              <a:t>Komplexní vyšetření praktickým lékařem (01021; 01022)</a:t>
            </a:r>
          </a:p>
        </p:txBody>
      </p:sp>
      <p:graphicFrame>
        <p:nvGraphicFramePr>
          <p:cNvPr id="4" name="Object 4">
            <a:extLst>
              <a:ext uri="{FF2B5EF4-FFF2-40B4-BE49-F238E27FC236}">
                <a16:creationId xmlns:a16="http://schemas.microsoft.com/office/drawing/2014/main" id="{6E4E296C-206E-D996-1E7C-D3949CEDF479}"/>
              </a:ext>
            </a:extLst>
          </p:cNvPr>
          <p:cNvGraphicFramePr>
            <a:graphicFrameLocks noGrp="1" noChangeAspect="1"/>
          </p:cNvGraphicFramePr>
          <p:nvPr>
            <p:ph type="chart" sz="quarter" idx="14"/>
            <p:custDataLst>
              <p:tags r:id="rId1"/>
            </p:custDataLst>
          </p:nvPr>
        </p:nvGraphicFramePr>
        <p:xfrm>
          <a:off x="730250" y="1747319"/>
          <a:ext cx="10691784" cy="370025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ovéPole 1">
            <a:extLst>
              <a:ext uri="{FF2B5EF4-FFF2-40B4-BE49-F238E27FC236}">
                <a16:creationId xmlns:a16="http://schemas.microsoft.com/office/drawing/2014/main" id="{A0586128-41D1-E867-4FA9-467547419EE7}"/>
              </a:ext>
            </a:extLst>
          </p:cNvPr>
          <p:cNvSpPr txBox="1"/>
          <p:nvPr/>
        </p:nvSpPr>
        <p:spPr>
          <a:xfrm>
            <a:off x="663390" y="6543940"/>
            <a:ext cx="8962937" cy="281937"/>
          </a:xfrm>
          <a:prstGeom prst="rect">
            <a:avLst/>
          </a:prstGeom>
          <a:noFill/>
        </p:spPr>
        <p:txBody>
          <a:bodyPr wrap="square" rtlCol="0">
            <a:spAutoFit/>
          </a:bodyPr>
          <a:lstStyle/>
          <a:p>
            <a:pPr marL="0" marR="0" lvl="0" indent="0" algn="just" defTabSz="914400" rtl="0" eaLnBrk="1" fontAlgn="auto" latinLnBrk="0" hangingPunct="1">
              <a:lnSpc>
                <a:spcPct val="124000"/>
              </a:lnSpc>
              <a:spcBef>
                <a:spcPts val="0"/>
              </a:spcBef>
              <a:spcAft>
                <a:spcPts val="0"/>
              </a:spcAft>
              <a:buClrTx/>
              <a:buSzTx/>
              <a:buFontTx/>
              <a:buNone/>
              <a:tabLst/>
              <a:defRPr/>
            </a:pPr>
            <a:r>
              <a:rPr kumimoji="0" lang="cs-CZ" sz="1100" b="0" i="1" u="none" strike="noStrike" kern="1200" cap="none" spc="0" normalizeH="0" baseline="30000" noProof="0">
                <a:ln>
                  <a:noFill/>
                </a:ln>
                <a:solidFill>
                  <a:srgbClr val="000000"/>
                </a:solidFill>
                <a:effectLst/>
                <a:uLnTx/>
                <a:uFillTx/>
                <a:latin typeface="Arial" panose="020B0604020202020204"/>
                <a:ea typeface="+mn-ea"/>
                <a:cs typeface="+mn-cs"/>
              </a:rPr>
              <a:t>1</a:t>
            </a:r>
            <a:r>
              <a:rPr kumimoji="0" lang="pl-PL" sz="1100" b="0" i="1" u="none" strike="noStrike" kern="1200" cap="none" spc="0" normalizeH="0" baseline="30000" noProof="0">
                <a:ln>
                  <a:noFill/>
                </a:ln>
                <a:solidFill>
                  <a:srgbClr val="000000"/>
                </a:solidFill>
                <a:effectLst/>
                <a:uLnTx/>
                <a:uFillTx/>
                <a:latin typeface="Arial" panose="020B0604020202020204"/>
                <a:ea typeface="+mn-ea"/>
                <a:cs typeface="+mn-cs"/>
              </a:rPr>
              <a:t> </a:t>
            </a:r>
            <a:r>
              <a:rPr kumimoji="0" lang="pl-PL" sz="1100" b="0" i="1" u="none" strike="noStrike" kern="1200" cap="none" spc="0" normalizeH="0" baseline="0" noProof="0">
                <a:ln>
                  <a:noFill/>
                </a:ln>
                <a:solidFill>
                  <a:srgbClr val="000000"/>
                </a:solidFill>
                <a:effectLst/>
                <a:uLnTx/>
                <a:uFillTx/>
                <a:latin typeface="Arial" panose="020B0604020202020204"/>
                <a:ea typeface="+mn-ea"/>
                <a:cs typeface="+mn-cs"/>
              </a:rPr>
              <a:t>Výkony 02021 a 02022 se vztahují na děti do 6 let; výkony 02031 a 02032 se vztahují na děti nad 6 let.</a:t>
            </a:r>
          </a:p>
        </p:txBody>
      </p:sp>
    </p:spTree>
    <p:extLst>
      <p:ext uri="{BB962C8B-B14F-4D97-AF65-F5344CB8AC3E}">
        <p14:creationId xmlns:p14="http://schemas.microsoft.com/office/powerpoint/2010/main" val="30029320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E5DFE80D-9176-ABD8-B9D4-989F6EEFBFC5}"/>
              </a:ext>
            </a:extLst>
          </p:cNvPr>
          <p:cNvSpPr>
            <a:spLocks noGrp="1"/>
          </p:cNvSpPr>
          <p:nvPr>
            <p:ph type="title"/>
          </p:nvPr>
        </p:nvSpPr>
        <p:spPr>
          <a:xfrm>
            <a:off x="1194983" y="323995"/>
            <a:ext cx="9802034" cy="720000"/>
          </a:xfrm>
        </p:spPr>
        <p:txBody>
          <a:bodyPr>
            <a:normAutofit fontScale="90000"/>
          </a:bodyPr>
          <a:lstStyle/>
          <a:p>
            <a:r>
              <a:rPr lang="cs-CZ" dirty="0"/>
              <a:t>Preventivní prohlídky u praktického lékaře v roce 2024</a:t>
            </a:r>
          </a:p>
        </p:txBody>
      </p:sp>
      <p:graphicFrame>
        <p:nvGraphicFramePr>
          <p:cNvPr id="4" name="Graf 3">
            <a:extLst>
              <a:ext uri="{FF2B5EF4-FFF2-40B4-BE49-F238E27FC236}">
                <a16:creationId xmlns:a16="http://schemas.microsoft.com/office/drawing/2014/main" id="{3C6501E7-EED1-3F46-4476-A8D93CC54A7F}"/>
              </a:ext>
            </a:extLst>
          </p:cNvPr>
          <p:cNvGraphicFramePr/>
          <p:nvPr>
            <p:custDataLst>
              <p:tags r:id="rId1"/>
            </p:custDataLst>
          </p:nvPr>
        </p:nvGraphicFramePr>
        <p:xfrm>
          <a:off x="572462" y="1839203"/>
          <a:ext cx="3933012" cy="451431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5" name="Tabulka 12">
            <a:extLst>
              <a:ext uri="{FF2B5EF4-FFF2-40B4-BE49-F238E27FC236}">
                <a16:creationId xmlns:a16="http://schemas.microsoft.com/office/drawing/2014/main" id="{0ED69EF2-D7BB-BA9F-61CE-D8BC1650AD72}"/>
              </a:ext>
            </a:extLst>
          </p:cNvPr>
          <p:cNvGraphicFramePr>
            <a:graphicFrameLocks noGrp="1"/>
          </p:cNvGraphicFramePr>
          <p:nvPr>
            <p:custDataLst>
              <p:tags r:id="rId2"/>
            </p:custDataLst>
          </p:nvPr>
        </p:nvGraphicFramePr>
        <p:xfrm>
          <a:off x="6869548" y="2227759"/>
          <a:ext cx="4286410" cy="370840"/>
        </p:xfrm>
        <a:graphic>
          <a:graphicData uri="http://schemas.openxmlformats.org/drawingml/2006/table">
            <a:tbl>
              <a:tblPr firstRow="1" bandRow="1">
                <a:tableStyleId>{2D5ABB26-0587-4C30-8999-92F81FD0307C}</a:tableStyleId>
              </a:tblPr>
              <a:tblGrid>
                <a:gridCol w="1586410">
                  <a:extLst>
                    <a:ext uri="{9D8B030D-6E8A-4147-A177-3AD203B41FA5}">
                      <a16:colId xmlns:a16="http://schemas.microsoft.com/office/drawing/2014/main" val="3847563362"/>
                    </a:ext>
                  </a:extLst>
                </a:gridCol>
                <a:gridCol w="2700000">
                  <a:extLst>
                    <a:ext uri="{9D8B030D-6E8A-4147-A177-3AD203B41FA5}">
                      <a16:colId xmlns:a16="http://schemas.microsoft.com/office/drawing/2014/main" val="1112088587"/>
                    </a:ext>
                  </a:extLst>
                </a:gridCol>
              </a:tblGrid>
              <a:tr h="370840">
                <a:tc>
                  <a:txBody>
                    <a:bodyPr/>
                    <a:lstStyle/>
                    <a:p>
                      <a:r>
                        <a:rPr lang="cs-CZ" sz="1400"/>
                        <a:t>ČR – celkem</a:t>
                      </a:r>
                    </a:p>
                  </a:txBody>
                  <a:tcPr/>
                </a:tc>
                <a:tc>
                  <a:txBody>
                    <a:bodyPr/>
                    <a:lstStyle/>
                    <a:p>
                      <a:endParaRPr lang="cs-CZ" sz="1400"/>
                    </a:p>
                  </a:txBody>
                  <a:tcPr/>
                </a:tc>
                <a:extLst>
                  <a:ext uri="{0D108BD9-81ED-4DB2-BD59-A6C34878D82A}">
                    <a16:rowId xmlns:a16="http://schemas.microsoft.com/office/drawing/2014/main" val="4144021428"/>
                  </a:ext>
                </a:extLst>
              </a:tr>
            </a:tbl>
          </a:graphicData>
        </a:graphic>
      </p:graphicFrame>
      <p:graphicFrame>
        <p:nvGraphicFramePr>
          <p:cNvPr id="6" name="Graf 5">
            <a:extLst>
              <a:ext uri="{FF2B5EF4-FFF2-40B4-BE49-F238E27FC236}">
                <a16:creationId xmlns:a16="http://schemas.microsoft.com/office/drawing/2014/main" id="{17088F7E-8C88-B7F9-290C-0BBB66998DE8}"/>
              </a:ext>
            </a:extLst>
          </p:cNvPr>
          <p:cNvGraphicFramePr/>
          <p:nvPr>
            <p:custDataLst>
              <p:tags r:id="rId3"/>
            </p:custDataLst>
          </p:nvPr>
        </p:nvGraphicFramePr>
        <p:xfrm>
          <a:off x="4836960" y="2578558"/>
          <a:ext cx="6867272" cy="3234237"/>
        </p:xfrm>
        <a:graphic>
          <a:graphicData uri="http://schemas.openxmlformats.org/drawingml/2006/chart">
            <c:chart xmlns:c="http://schemas.openxmlformats.org/drawingml/2006/chart" xmlns:r="http://schemas.openxmlformats.org/officeDocument/2006/relationships" r:id="rId12"/>
          </a:graphicData>
        </a:graphic>
      </p:graphicFrame>
      <p:cxnSp>
        <p:nvCxnSpPr>
          <p:cNvPr id="7" name="Přímá spojnice 6">
            <a:extLst>
              <a:ext uri="{FF2B5EF4-FFF2-40B4-BE49-F238E27FC236}">
                <a16:creationId xmlns:a16="http://schemas.microsoft.com/office/drawing/2014/main" id="{FC3AECC4-0E9F-C547-F252-E1AD4A70CF39}"/>
              </a:ext>
            </a:extLst>
          </p:cNvPr>
          <p:cNvCxnSpPr>
            <a:cxnSpLocks/>
          </p:cNvCxnSpPr>
          <p:nvPr>
            <p:custDataLst>
              <p:tags r:id="rId4"/>
            </p:custDataLst>
          </p:nvPr>
        </p:nvCxnSpPr>
        <p:spPr>
          <a:xfrm>
            <a:off x="6509548" y="2374159"/>
            <a:ext cx="360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 name="Přímá spojnice 7">
            <a:extLst>
              <a:ext uri="{FF2B5EF4-FFF2-40B4-BE49-F238E27FC236}">
                <a16:creationId xmlns:a16="http://schemas.microsoft.com/office/drawing/2014/main" id="{F2EDE4B2-463A-768F-1D2C-4249A08BEE05}"/>
              </a:ext>
            </a:extLst>
          </p:cNvPr>
          <p:cNvCxnSpPr>
            <a:cxnSpLocks/>
          </p:cNvCxnSpPr>
          <p:nvPr>
            <p:custDataLst>
              <p:tags r:id="rId5"/>
            </p:custDataLst>
          </p:nvPr>
        </p:nvCxnSpPr>
        <p:spPr>
          <a:xfrm>
            <a:off x="8094822" y="2377693"/>
            <a:ext cx="360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aphicFrame>
        <p:nvGraphicFramePr>
          <p:cNvPr id="9" name="Tabulka 12">
            <a:extLst>
              <a:ext uri="{FF2B5EF4-FFF2-40B4-BE49-F238E27FC236}">
                <a16:creationId xmlns:a16="http://schemas.microsoft.com/office/drawing/2014/main" id="{9B2E51EA-C713-DE80-7C94-3ACAC0AD3265}"/>
              </a:ext>
            </a:extLst>
          </p:cNvPr>
          <p:cNvGraphicFramePr>
            <a:graphicFrameLocks noGrp="1"/>
          </p:cNvGraphicFramePr>
          <p:nvPr>
            <p:custDataLst>
              <p:tags r:id="rId6"/>
            </p:custDataLst>
          </p:nvPr>
        </p:nvGraphicFramePr>
        <p:xfrm>
          <a:off x="8529959" y="2229722"/>
          <a:ext cx="4009066" cy="363990"/>
        </p:xfrm>
        <a:graphic>
          <a:graphicData uri="http://schemas.openxmlformats.org/drawingml/2006/table">
            <a:tbl>
              <a:tblPr firstRow="1" bandRow="1">
                <a:tableStyleId>{2D5ABB26-0587-4C30-8999-92F81FD0307C}</a:tableStyleId>
              </a:tblPr>
              <a:tblGrid>
                <a:gridCol w="1483763">
                  <a:extLst>
                    <a:ext uri="{9D8B030D-6E8A-4147-A177-3AD203B41FA5}">
                      <a16:colId xmlns:a16="http://schemas.microsoft.com/office/drawing/2014/main" val="3847563362"/>
                    </a:ext>
                  </a:extLst>
                </a:gridCol>
                <a:gridCol w="2525303">
                  <a:extLst>
                    <a:ext uri="{9D8B030D-6E8A-4147-A177-3AD203B41FA5}">
                      <a16:colId xmlns:a16="http://schemas.microsoft.com/office/drawing/2014/main" val="1112088587"/>
                    </a:ext>
                  </a:extLst>
                </a:gridCol>
              </a:tblGrid>
              <a:tr h="363990">
                <a:tc>
                  <a:txBody>
                    <a:bodyPr/>
                    <a:lstStyle/>
                    <a:p>
                      <a:r>
                        <a:rPr lang="cs-CZ" sz="1400"/>
                        <a:t>Karlovarský kraj</a:t>
                      </a:r>
                    </a:p>
                  </a:txBody>
                  <a:tcPr/>
                </a:tc>
                <a:tc>
                  <a:txBody>
                    <a:bodyPr/>
                    <a:lstStyle/>
                    <a:p>
                      <a:endParaRPr lang="cs-CZ" sz="1400"/>
                    </a:p>
                  </a:txBody>
                  <a:tcPr/>
                </a:tc>
                <a:extLst>
                  <a:ext uri="{0D108BD9-81ED-4DB2-BD59-A6C34878D82A}">
                    <a16:rowId xmlns:a16="http://schemas.microsoft.com/office/drawing/2014/main" val="4144021428"/>
                  </a:ext>
                </a:extLst>
              </a:tr>
            </a:tbl>
          </a:graphicData>
        </a:graphic>
      </p:graphicFrame>
      <p:sp>
        <p:nvSpPr>
          <p:cNvPr id="10" name="TextovéPole 9">
            <a:extLst>
              <a:ext uri="{FF2B5EF4-FFF2-40B4-BE49-F238E27FC236}">
                <a16:creationId xmlns:a16="http://schemas.microsoft.com/office/drawing/2014/main" id="{C83CF1A2-8FC6-2D74-498D-21B8AD2D905A}"/>
              </a:ext>
            </a:extLst>
          </p:cNvPr>
          <p:cNvSpPr txBox="1"/>
          <p:nvPr>
            <p:custDataLst>
              <p:tags r:id="rId7"/>
            </p:custDataLst>
          </p:nvPr>
        </p:nvSpPr>
        <p:spPr>
          <a:xfrm>
            <a:off x="5211969" y="6072340"/>
            <a:ext cx="663598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Arial" panose="020B0604020202020204"/>
                <a:ea typeface="+mn-ea"/>
                <a:cs typeface="+mn-cs"/>
              </a:rPr>
              <a:t>Preventivní prohlídky jsou hodnoceny v rámci dvouletého intervalu, jelikož osoba má nárok na všeobecnou preventivní prohlídku u praktického lékaře 1x za dva roky.</a:t>
            </a:r>
          </a:p>
        </p:txBody>
      </p:sp>
      <p:sp>
        <p:nvSpPr>
          <p:cNvPr id="11" name="Rectangle 186">
            <a:extLst>
              <a:ext uri="{FF2B5EF4-FFF2-40B4-BE49-F238E27FC236}">
                <a16:creationId xmlns:a16="http://schemas.microsoft.com/office/drawing/2014/main" id="{9AF9DB8E-950C-0545-68DA-47E8234530C7}"/>
              </a:ext>
            </a:extLst>
          </p:cNvPr>
          <p:cNvSpPr>
            <a:spLocks noChangeArrowheads="1"/>
          </p:cNvSpPr>
          <p:nvPr/>
        </p:nvSpPr>
        <p:spPr bwMode="auto">
          <a:xfrm>
            <a:off x="3905459" y="872023"/>
            <a:ext cx="8074800" cy="57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000">
                <a:solidFill>
                  <a:srgbClr val="5F3000"/>
                </a:solidFill>
                <a:latin typeface="Arial" panose="020B0604020202020204" pitchFamily="34" charset="0"/>
              </a:defRPr>
            </a:lvl1pPr>
            <a:lvl2pPr marL="742950" indent="-285750">
              <a:spcBef>
                <a:spcPct val="20000"/>
              </a:spcBef>
              <a:buChar char="–"/>
              <a:defRPr>
                <a:solidFill>
                  <a:srgbClr val="5F3000"/>
                </a:solidFill>
                <a:latin typeface="Arial" panose="020B0604020202020204" pitchFamily="34" charset="0"/>
              </a:defRPr>
            </a:lvl2pPr>
            <a:lvl3pPr marL="1143000" indent="-228600">
              <a:spcBef>
                <a:spcPct val="20000"/>
              </a:spcBef>
              <a:buChar char="•"/>
              <a:defRPr sz="1600">
                <a:solidFill>
                  <a:srgbClr val="5F3000"/>
                </a:solidFill>
                <a:latin typeface="Arial" panose="020B0604020202020204" pitchFamily="34" charset="0"/>
              </a:defRPr>
            </a:lvl3pPr>
            <a:lvl4pPr marL="1600200" indent="-228600">
              <a:spcBef>
                <a:spcPct val="20000"/>
              </a:spcBef>
              <a:buChar char="–"/>
              <a:defRPr sz="1400">
                <a:solidFill>
                  <a:srgbClr val="5F3000"/>
                </a:solidFill>
                <a:latin typeface="Arial" panose="020B0604020202020204" pitchFamily="34" charset="0"/>
              </a:defRPr>
            </a:lvl4pPr>
            <a:lvl5pPr marL="2057400" indent="-228600">
              <a:spcBef>
                <a:spcPct val="20000"/>
              </a:spcBef>
              <a:buChar char="»"/>
              <a:defRPr sz="1400">
                <a:solidFill>
                  <a:srgbClr val="5F3000"/>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5F3000"/>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5F3000"/>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5F3000"/>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5F3000"/>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000" b="0" i="0" u="none" strike="noStrike" kern="1200" cap="none" spc="0" normalizeH="0" baseline="0" noProof="0" dirty="0">
                <a:ln>
                  <a:noFill/>
                </a:ln>
                <a:solidFill>
                  <a:srgbClr val="000000"/>
                </a:solidFill>
                <a:effectLst/>
                <a:uLnTx/>
                <a:uFillTx/>
                <a:latin typeface="Arial" panose="020B0604020202020204"/>
                <a:ea typeface="+mn-ea"/>
                <a:cs typeface="+mn-cs"/>
              </a:rPr>
              <a:t>Zdroj dat: Národní registr hrazených zdravotních služeb, ÚZIS ČR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000" b="0" i="0" u="none" strike="noStrike" kern="1200" cap="none" spc="0" normalizeH="0" baseline="0" noProof="0" dirty="0">
                <a:ln>
                  <a:noFill/>
                </a:ln>
                <a:solidFill>
                  <a:srgbClr val="000000"/>
                </a:solidFill>
                <a:effectLst/>
                <a:uLnTx/>
                <a:uFillTx/>
                <a:latin typeface="Arial" panose="020B0604020202020204"/>
                <a:ea typeface="+mn-ea"/>
                <a:cs typeface="+mn-cs"/>
              </a:rPr>
              <a:t>Komplexní vyšetření praktickým lékařem pro děti a dorost</a:t>
            </a:r>
            <a:r>
              <a:rPr kumimoji="0" lang="cs-CZ" sz="1000" b="0" i="0" u="none" strike="noStrike" kern="1200" cap="none" spc="0" normalizeH="0" baseline="30000" noProof="0" dirty="0">
                <a:ln>
                  <a:noFill/>
                </a:ln>
                <a:solidFill>
                  <a:srgbClr val="000000"/>
                </a:solidFill>
                <a:effectLst/>
                <a:uLnTx/>
                <a:uFillTx/>
                <a:latin typeface="Arial" panose="020B0604020202020204"/>
                <a:ea typeface="+mn-ea"/>
                <a:cs typeface="+mn-cs"/>
              </a:rPr>
              <a:t>1</a:t>
            </a:r>
            <a:r>
              <a:rPr kumimoji="0" lang="cs-CZ" sz="1000" b="0" i="0" u="none" strike="noStrike" kern="1200" cap="none" spc="0" normalizeH="0" baseline="0" noProof="0" dirty="0">
                <a:ln>
                  <a:noFill/>
                </a:ln>
                <a:solidFill>
                  <a:srgbClr val="000000"/>
                </a:solidFill>
                <a:effectLst/>
                <a:uLnTx/>
                <a:uFillTx/>
                <a:latin typeface="Arial" panose="020B0604020202020204"/>
                <a:ea typeface="+mn-ea"/>
                <a:cs typeface="+mn-cs"/>
              </a:rPr>
              <a:t> (02021, 02022, 02031, 02032)</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000" b="0" i="0" u="none" strike="noStrike" kern="1200" cap="none" spc="0" normalizeH="0" baseline="0" noProof="0" dirty="0">
                <a:ln>
                  <a:noFill/>
                </a:ln>
                <a:solidFill>
                  <a:srgbClr val="000000"/>
                </a:solidFill>
                <a:effectLst/>
                <a:uLnTx/>
                <a:uFillTx/>
                <a:latin typeface="Arial" panose="020B0604020202020204"/>
                <a:ea typeface="+mn-ea"/>
                <a:cs typeface="+mn-cs"/>
              </a:rPr>
              <a:t>Komplexní vyšetření praktickým lékařem (01021; 01022)</a:t>
            </a:r>
          </a:p>
        </p:txBody>
      </p:sp>
      <p:sp>
        <p:nvSpPr>
          <p:cNvPr id="12" name="Obdélník 11">
            <a:extLst>
              <a:ext uri="{FF2B5EF4-FFF2-40B4-BE49-F238E27FC236}">
                <a16:creationId xmlns:a16="http://schemas.microsoft.com/office/drawing/2014/main" id="{B7BC54C0-62D5-9E93-B838-C6187BA5FD4E}"/>
              </a:ext>
            </a:extLst>
          </p:cNvPr>
          <p:cNvSpPr/>
          <p:nvPr>
            <p:custDataLst>
              <p:tags r:id="rId8"/>
            </p:custDataLst>
          </p:nvPr>
        </p:nvSpPr>
        <p:spPr>
          <a:xfrm>
            <a:off x="445657" y="1343139"/>
            <a:ext cx="4349192"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400" b="1" i="0" u="none" strike="noStrike" kern="1200" baseline="0">
                <a:solidFill>
                  <a:srgbClr val="000000"/>
                </a:solidFill>
                <a:latin typeface="+mn-lt"/>
                <a:ea typeface="+mn-ea"/>
                <a:cs typeface="+mn-cs"/>
              </a:defRPr>
            </a:pPr>
            <a:r>
              <a:rPr kumimoji="0" lang="cs-CZ" sz="1200" b="1" i="0" u="none" strike="noStrike" kern="1200" cap="none" spc="0" normalizeH="0" baseline="0" noProof="0" dirty="0">
                <a:ln>
                  <a:noFill/>
                </a:ln>
                <a:solidFill>
                  <a:srgbClr val="000000"/>
                </a:solidFill>
                <a:effectLst/>
                <a:uLnTx/>
                <a:uFillTx/>
                <a:latin typeface="Arial" panose="020B0604020202020204"/>
                <a:ea typeface="+mn-ea"/>
                <a:cs typeface="+mn-cs"/>
              </a:rPr>
              <a:t>Podíl obyvatel v jednotlivých krajích dle místa bydliště </a:t>
            </a:r>
            <a:br>
              <a:rPr kumimoji="0" lang="cs-CZ" sz="1200" b="1" i="0" u="none" strike="noStrike" kern="1200" cap="none" spc="0" normalizeH="0" baseline="0" noProof="0" dirty="0">
                <a:ln>
                  <a:noFill/>
                </a:ln>
                <a:solidFill>
                  <a:srgbClr val="000000"/>
                </a:solidFill>
                <a:effectLst/>
                <a:uLnTx/>
                <a:uFillTx/>
                <a:latin typeface="Arial" panose="020B0604020202020204"/>
                <a:ea typeface="+mn-ea"/>
                <a:cs typeface="+mn-cs"/>
              </a:rPr>
            </a:br>
            <a:r>
              <a:rPr kumimoji="0" lang="cs-CZ" sz="1200" b="1" i="0" u="none" strike="noStrike" kern="1200" cap="none" spc="0" normalizeH="0" baseline="0" noProof="0" dirty="0">
                <a:ln>
                  <a:noFill/>
                </a:ln>
                <a:solidFill>
                  <a:srgbClr val="000000"/>
                </a:solidFill>
                <a:effectLst/>
                <a:uLnTx/>
                <a:uFillTx/>
                <a:latin typeface="Arial" panose="020B0604020202020204"/>
                <a:ea typeface="+mn-ea"/>
                <a:cs typeface="+mn-cs"/>
              </a:rPr>
              <a:t>v roce 2024, kteří v průběhu předchozích dvou let (2023/2024) absolvovali preventivní prohlídku </a:t>
            </a:r>
            <a:br>
              <a:rPr kumimoji="0" lang="cs-CZ" sz="1200" b="1" i="0" u="none" strike="noStrike" kern="1200" cap="none" spc="0" normalizeH="0" baseline="0" noProof="0" dirty="0">
                <a:ln>
                  <a:noFill/>
                </a:ln>
                <a:solidFill>
                  <a:srgbClr val="000000"/>
                </a:solidFill>
                <a:effectLst/>
                <a:uLnTx/>
                <a:uFillTx/>
                <a:latin typeface="Arial" panose="020B0604020202020204"/>
                <a:ea typeface="+mn-ea"/>
                <a:cs typeface="+mn-cs"/>
              </a:rPr>
            </a:br>
            <a:r>
              <a:rPr kumimoji="0" lang="cs-CZ" sz="1200" b="1" i="0" u="none" strike="noStrike" kern="1200" cap="none" spc="0" normalizeH="0" baseline="0" noProof="0" dirty="0">
                <a:ln>
                  <a:noFill/>
                </a:ln>
                <a:solidFill>
                  <a:srgbClr val="000000"/>
                </a:solidFill>
                <a:effectLst/>
                <a:uLnTx/>
                <a:uFillTx/>
                <a:latin typeface="Arial" panose="020B0604020202020204"/>
                <a:ea typeface="+mn-ea"/>
                <a:cs typeface="+mn-cs"/>
              </a:rPr>
              <a:t>u praktického lékaře:</a:t>
            </a:r>
          </a:p>
          <a:p>
            <a:pPr marL="0" marR="0" lvl="0" indent="0" algn="l" defTabSz="914400" rtl="0" eaLnBrk="1" fontAlgn="auto" latinLnBrk="0" hangingPunct="1">
              <a:lnSpc>
                <a:spcPct val="100000"/>
              </a:lnSpc>
              <a:spcBef>
                <a:spcPts val="0"/>
              </a:spcBef>
              <a:spcAft>
                <a:spcPts val="0"/>
              </a:spcAft>
              <a:buClrTx/>
              <a:buSzTx/>
              <a:buFontTx/>
              <a:buNone/>
              <a:tabLst/>
              <a:defRPr sz="1400" b="1" i="0" u="none" strike="noStrike" kern="1200" baseline="0">
                <a:solidFill>
                  <a:srgbClr val="000000"/>
                </a:solidFill>
                <a:latin typeface="+mn-lt"/>
                <a:ea typeface="+mn-ea"/>
                <a:cs typeface="+mn-cs"/>
              </a:defRPr>
            </a:pPr>
            <a:endParaRPr kumimoji="0" lang="cs-CZ" sz="12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3" name="Obdélník 12">
            <a:extLst>
              <a:ext uri="{FF2B5EF4-FFF2-40B4-BE49-F238E27FC236}">
                <a16:creationId xmlns:a16="http://schemas.microsoft.com/office/drawing/2014/main" id="{50242ECD-3F4E-2B0F-EF96-E62426E42AD3}"/>
              </a:ext>
            </a:extLst>
          </p:cNvPr>
          <p:cNvSpPr/>
          <p:nvPr>
            <p:custDataLst>
              <p:tags r:id="rId9"/>
            </p:custDataLst>
          </p:nvPr>
        </p:nvSpPr>
        <p:spPr>
          <a:xfrm>
            <a:off x="4836960" y="1449565"/>
            <a:ext cx="6867272"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400" b="1" i="0" u="none" strike="noStrike" kern="1200" baseline="0">
                <a:solidFill>
                  <a:srgbClr val="000000"/>
                </a:solidFill>
                <a:latin typeface="+mn-lt"/>
                <a:ea typeface="+mn-ea"/>
                <a:cs typeface="+mn-cs"/>
              </a:defRPr>
            </a:pPr>
            <a:r>
              <a:rPr kumimoji="0" lang="cs-CZ" sz="1200" b="1" i="0" u="none" strike="noStrike" kern="1200" cap="none" spc="0" normalizeH="0" baseline="0" noProof="0">
                <a:ln>
                  <a:noFill/>
                </a:ln>
                <a:solidFill>
                  <a:srgbClr val="000000"/>
                </a:solidFill>
                <a:effectLst/>
                <a:uLnTx/>
                <a:uFillTx/>
                <a:latin typeface="Arial" panose="020B0604020202020204"/>
                <a:ea typeface="+mn-ea"/>
                <a:cs typeface="+mn-cs"/>
              </a:rPr>
              <a:t>Podíl obyvatel ČR a obyvatel Karlovarského kraje daného věku (2024), kteří v průběhu předchozích dvou let (2023/2024) absolvovali preventivní prohlídku u praktického lékaře:</a:t>
            </a:r>
          </a:p>
          <a:p>
            <a:pPr marL="0" marR="0" lvl="0" indent="0" algn="l" defTabSz="914400" rtl="0" eaLnBrk="1" fontAlgn="auto" latinLnBrk="0" hangingPunct="1">
              <a:lnSpc>
                <a:spcPct val="100000"/>
              </a:lnSpc>
              <a:spcBef>
                <a:spcPts val="0"/>
              </a:spcBef>
              <a:spcAft>
                <a:spcPts val="0"/>
              </a:spcAft>
              <a:buClrTx/>
              <a:buSzTx/>
              <a:buFontTx/>
              <a:buNone/>
              <a:tabLst/>
              <a:defRPr sz="1400" b="1" i="0" u="none" strike="noStrike" kern="1200" baseline="0">
                <a:solidFill>
                  <a:srgbClr val="000000"/>
                </a:solidFill>
                <a:latin typeface="+mn-lt"/>
                <a:ea typeface="+mn-ea"/>
                <a:cs typeface="+mn-cs"/>
              </a:defRPr>
            </a:pPr>
            <a:endParaRPr kumimoji="0" lang="cs-CZ" sz="1200" b="1"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 name="TextovéPole 1">
            <a:extLst>
              <a:ext uri="{FF2B5EF4-FFF2-40B4-BE49-F238E27FC236}">
                <a16:creationId xmlns:a16="http://schemas.microsoft.com/office/drawing/2014/main" id="{9F567874-1C13-8484-D10A-2E9B74F106D7}"/>
              </a:ext>
            </a:extLst>
          </p:cNvPr>
          <p:cNvSpPr txBox="1"/>
          <p:nvPr/>
        </p:nvSpPr>
        <p:spPr>
          <a:xfrm>
            <a:off x="8454822" y="5684070"/>
            <a:ext cx="53732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600" b="0" i="0" u="none" strike="noStrike" kern="1200" cap="none" spc="0" normalizeH="0" baseline="0" noProof="0" dirty="0">
                <a:ln>
                  <a:noFill/>
                </a:ln>
                <a:solidFill>
                  <a:srgbClr val="000000"/>
                </a:solidFill>
                <a:effectLst/>
                <a:uLnTx/>
                <a:uFillTx/>
                <a:latin typeface="Arial" panose="020B0604020202020204"/>
                <a:ea typeface="+mn-ea"/>
                <a:cs typeface="+mn-cs"/>
              </a:rPr>
              <a:t>Věk</a:t>
            </a:r>
          </a:p>
        </p:txBody>
      </p:sp>
      <p:sp>
        <p:nvSpPr>
          <p:cNvPr id="15" name="TextovéPole 14">
            <a:extLst>
              <a:ext uri="{FF2B5EF4-FFF2-40B4-BE49-F238E27FC236}">
                <a16:creationId xmlns:a16="http://schemas.microsoft.com/office/drawing/2014/main" id="{29202065-09FF-CB94-0946-E2D75F333E34}"/>
              </a:ext>
            </a:extLst>
          </p:cNvPr>
          <p:cNvSpPr txBox="1"/>
          <p:nvPr/>
        </p:nvSpPr>
        <p:spPr>
          <a:xfrm rot="16200000">
            <a:off x="3334355" y="3643074"/>
            <a:ext cx="267372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600" b="0" i="0" u="none" strike="noStrike" kern="1200" cap="none" spc="0" normalizeH="0" baseline="0" noProof="0" dirty="0">
                <a:ln>
                  <a:noFill/>
                </a:ln>
                <a:solidFill>
                  <a:prstClr val="black"/>
                </a:solidFill>
                <a:effectLst/>
                <a:uLnTx/>
                <a:uFillTx/>
                <a:latin typeface="Calibri" panose="020F0502020204030204"/>
                <a:ea typeface="+mn-ea"/>
                <a:cs typeface="+mn-cs"/>
              </a:rPr>
              <a:t>Preventivní prohlídka</a:t>
            </a:r>
            <a:br>
              <a:rPr kumimoji="0" lang="cs-CZ" sz="1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cs-CZ" sz="1600" b="0" i="0" u="none" strike="noStrike" kern="1200" cap="none" spc="0" normalizeH="0" baseline="0" noProof="0" dirty="0">
                <a:ln>
                  <a:noFill/>
                </a:ln>
                <a:solidFill>
                  <a:prstClr val="black"/>
                </a:solidFill>
                <a:effectLst/>
                <a:uLnTx/>
                <a:uFillTx/>
                <a:latin typeface="Calibri" panose="020F0502020204030204"/>
                <a:ea typeface="+mn-ea"/>
                <a:cs typeface="+mn-cs"/>
              </a:rPr>
              <a:t>ve dvouletém intervalu</a:t>
            </a:r>
          </a:p>
        </p:txBody>
      </p:sp>
    </p:spTree>
    <p:extLst>
      <p:ext uri="{BB962C8B-B14F-4D97-AF65-F5344CB8AC3E}">
        <p14:creationId xmlns:p14="http://schemas.microsoft.com/office/powerpoint/2010/main" val="3425962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8A3622A-2D26-014B-9A3A-F0A83CFD3782}"/>
              </a:ext>
            </a:extLst>
          </p:cNvPr>
          <p:cNvPicPr>
            <a:picLocks noChangeAspect="1"/>
          </p:cNvPicPr>
          <p:nvPr/>
        </p:nvPicPr>
        <p:blipFill>
          <a:blip r:embed="rId2"/>
          <a:srcRect l="11596" t="10661" r="12165" b="7843"/>
          <a:stretch/>
        </p:blipFill>
        <p:spPr>
          <a:xfrm>
            <a:off x="1275708" y="1195199"/>
            <a:ext cx="7151116" cy="4140007"/>
          </a:xfrm>
          <a:prstGeom prst="rect">
            <a:avLst/>
          </a:prstGeom>
        </p:spPr>
      </p:pic>
      <p:sp>
        <p:nvSpPr>
          <p:cNvPr id="5" name="Nadpis 4">
            <a:extLst>
              <a:ext uri="{FF2B5EF4-FFF2-40B4-BE49-F238E27FC236}">
                <a16:creationId xmlns:a16="http://schemas.microsoft.com/office/drawing/2014/main" id="{8259D2F9-7B03-99A9-98C4-C4FFBE2C0ED9}"/>
              </a:ext>
            </a:extLst>
          </p:cNvPr>
          <p:cNvSpPr>
            <a:spLocks noGrp="1"/>
          </p:cNvSpPr>
          <p:nvPr>
            <p:ph type="title"/>
          </p:nvPr>
        </p:nvSpPr>
        <p:spPr>
          <a:xfrm>
            <a:off x="1253131" y="475199"/>
            <a:ext cx="9802034" cy="720000"/>
          </a:xfrm>
        </p:spPr>
        <p:txBody>
          <a:bodyPr>
            <a:normAutofit fontScale="90000"/>
          </a:bodyPr>
          <a:lstStyle/>
          <a:p>
            <a:r>
              <a:rPr lang="cs-CZ" sz="2400" dirty="0"/>
              <a:t>Pokrytí cílové populace preventivní prohlídkou </a:t>
            </a:r>
            <a:br>
              <a:rPr lang="cs-CZ" sz="2400" dirty="0"/>
            </a:br>
            <a:r>
              <a:rPr lang="cs-CZ" sz="2400" dirty="0"/>
              <a:t>ve dvouletém intervalu</a:t>
            </a:r>
            <a:r>
              <a:rPr lang="cs-CZ" dirty="0"/>
              <a:t> v roce 2024 dle okresu bydliště</a:t>
            </a:r>
          </a:p>
        </p:txBody>
      </p:sp>
      <p:sp>
        <p:nvSpPr>
          <p:cNvPr id="6" name="Zástupný text 5">
            <a:extLst>
              <a:ext uri="{FF2B5EF4-FFF2-40B4-BE49-F238E27FC236}">
                <a16:creationId xmlns:a16="http://schemas.microsoft.com/office/drawing/2014/main" id="{DD1A86FD-FE30-2397-80D3-D3CA18AB85A4}"/>
              </a:ext>
            </a:extLst>
          </p:cNvPr>
          <p:cNvSpPr txBox="1">
            <a:spLocks/>
          </p:cNvSpPr>
          <p:nvPr/>
        </p:nvSpPr>
        <p:spPr>
          <a:xfrm>
            <a:off x="730800" y="5470884"/>
            <a:ext cx="10728000" cy="1034504"/>
          </a:xfrm>
          <a:prstGeom prst="rect">
            <a:avLst/>
          </a:prstGeom>
          <a:solidFill>
            <a:schemeClr val="accent1"/>
          </a:solidFill>
          <a:ln w="19050">
            <a:solidFill>
              <a:schemeClr val="accent1"/>
            </a:solidFill>
          </a:ln>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6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cs-CZ" sz="1400" b="1" i="0" u="none" strike="noStrike" kern="1200" cap="none" spc="0" normalizeH="0" baseline="0" noProof="0">
                <a:ln>
                  <a:noFill/>
                </a:ln>
                <a:solidFill>
                  <a:srgbClr val="FFFFFF"/>
                </a:solidFill>
                <a:effectLst/>
                <a:uLnTx/>
                <a:uFillTx/>
                <a:latin typeface="Arial" panose="020B0604020202020204"/>
                <a:ea typeface="+mn-ea"/>
                <a:cs typeface="+mn-cs"/>
              </a:rPr>
              <a:t>Pokrytí osob preventivní prohlídkou v roce 2024: 62,0 %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cs-CZ" sz="1200" b="0" i="0" u="none" strike="noStrike" kern="0" cap="none" spc="0" normalizeH="0" baseline="0" noProof="0">
                <a:ln>
                  <a:noFill/>
                </a:ln>
                <a:solidFill>
                  <a:srgbClr val="FFFFFF"/>
                </a:solidFill>
                <a:effectLst/>
                <a:uLnTx/>
                <a:uFillTx/>
                <a:latin typeface="Arial" panose="020B0604020202020204"/>
                <a:ea typeface="+mn-ea"/>
                <a:cs typeface="+mn-cs"/>
              </a:rPr>
              <a:t>Indikátor hodnotí podíl osob, které během posledních 2 let (2023</a:t>
            </a:r>
            <a:r>
              <a:rPr kumimoji="0" lang="cs-CZ" sz="1200" b="0" i="0" u="none" strike="noStrike" kern="1200" cap="none" spc="0" normalizeH="0" baseline="0" noProof="0">
                <a:ln>
                  <a:noFill/>
                </a:ln>
                <a:solidFill>
                  <a:srgbClr val="FFFFFF"/>
                </a:solidFill>
                <a:effectLst/>
                <a:uLnTx/>
                <a:uFillTx/>
                <a:latin typeface="Arial" panose="020B0604020202020204"/>
                <a:ea typeface="+mn-ea"/>
                <a:cs typeface="+mn-cs"/>
              </a:rPr>
              <a:t>–</a:t>
            </a:r>
            <a:r>
              <a:rPr kumimoji="0" lang="cs-CZ" sz="1200" b="0" i="0" u="none" strike="noStrike" kern="0" cap="none" spc="0" normalizeH="0" baseline="0" noProof="0">
                <a:ln>
                  <a:noFill/>
                </a:ln>
                <a:solidFill>
                  <a:srgbClr val="FFFFFF"/>
                </a:solidFill>
                <a:effectLst/>
                <a:uLnTx/>
                <a:uFillTx/>
                <a:latin typeface="Arial" panose="020B0604020202020204"/>
                <a:ea typeface="+mn-ea"/>
                <a:cs typeface="+mn-cs"/>
              </a:rPr>
              <a:t>2024) absolvovaly alespoň jednu preventivní prohlídku z celkového počtu osob, dle okresu bydliště. Osoby, které zemřely do roku, ke kterému je indikátor hodnocen (včetně), nejsou v pokrytí uvažovány. Nejvyšší pokrytí sledujeme v okrese Šumperk (71,7 %), nejnižší pokrytí v okrese Tachov (49,5 %).</a:t>
            </a:r>
            <a:endParaRPr kumimoji="0" lang="cs-CZ" sz="12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Rectangle 186">
            <a:extLst>
              <a:ext uri="{FF2B5EF4-FFF2-40B4-BE49-F238E27FC236}">
                <a16:creationId xmlns:a16="http://schemas.microsoft.com/office/drawing/2014/main" id="{0A77584E-C0B2-1D71-54A7-A5580810A796}"/>
              </a:ext>
            </a:extLst>
          </p:cNvPr>
          <p:cNvSpPr>
            <a:spLocks noChangeArrowheads="1"/>
          </p:cNvSpPr>
          <p:nvPr/>
        </p:nvSpPr>
        <p:spPr bwMode="auto">
          <a:xfrm>
            <a:off x="3454028" y="1196931"/>
            <a:ext cx="8074800" cy="8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000">
                <a:solidFill>
                  <a:srgbClr val="5F3000"/>
                </a:solidFill>
                <a:latin typeface="Arial" panose="020B0604020202020204" pitchFamily="34" charset="0"/>
              </a:defRPr>
            </a:lvl1pPr>
            <a:lvl2pPr marL="742950" indent="-285750">
              <a:spcBef>
                <a:spcPct val="20000"/>
              </a:spcBef>
              <a:buChar char="–"/>
              <a:defRPr>
                <a:solidFill>
                  <a:srgbClr val="5F3000"/>
                </a:solidFill>
                <a:latin typeface="Arial" panose="020B0604020202020204" pitchFamily="34" charset="0"/>
              </a:defRPr>
            </a:lvl2pPr>
            <a:lvl3pPr marL="1143000" indent="-228600">
              <a:spcBef>
                <a:spcPct val="20000"/>
              </a:spcBef>
              <a:buChar char="•"/>
              <a:defRPr sz="1600">
                <a:solidFill>
                  <a:srgbClr val="5F3000"/>
                </a:solidFill>
                <a:latin typeface="Arial" panose="020B0604020202020204" pitchFamily="34" charset="0"/>
              </a:defRPr>
            </a:lvl3pPr>
            <a:lvl4pPr marL="1600200" indent="-228600">
              <a:spcBef>
                <a:spcPct val="20000"/>
              </a:spcBef>
              <a:buChar char="–"/>
              <a:defRPr sz="1400">
                <a:solidFill>
                  <a:srgbClr val="5F3000"/>
                </a:solidFill>
                <a:latin typeface="Arial" panose="020B0604020202020204" pitchFamily="34" charset="0"/>
              </a:defRPr>
            </a:lvl4pPr>
            <a:lvl5pPr marL="2057400" indent="-228600">
              <a:spcBef>
                <a:spcPct val="20000"/>
              </a:spcBef>
              <a:buChar char="»"/>
              <a:defRPr sz="1400">
                <a:solidFill>
                  <a:srgbClr val="5F3000"/>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5F3000"/>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5F3000"/>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5F3000"/>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5F3000"/>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srgbClr val="000000"/>
                </a:solidFill>
                <a:effectLst/>
                <a:uLnTx/>
                <a:uFillTx/>
                <a:latin typeface="Arial" panose="020B0604020202020204"/>
                <a:ea typeface="+mn-ea"/>
                <a:cs typeface="+mn-cs"/>
              </a:rPr>
              <a:t>Zdroj dat: Národní registr hrazených zdravotních služeb, ÚZIS ČR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srgbClr val="000000"/>
                </a:solidFill>
                <a:effectLst/>
                <a:uLnTx/>
                <a:uFillTx/>
                <a:latin typeface="Arial" panose="020B0604020202020204"/>
                <a:ea typeface="+mn-ea"/>
                <a:cs typeface="+mn-cs"/>
              </a:rPr>
              <a:t>Komplexní vyšetření praktickým lékařem pro děti a dorost</a:t>
            </a:r>
            <a:r>
              <a:rPr kumimoji="0" lang="cs-CZ" sz="1200" b="0" i="0" u="none" strike="noStrike" kern="1200" cap="none" spc="0" normalizeH="0" baseline="30000" noProof="0">
                <a:ln>
                  <a:noFill/>
                </a:ln>
                <a:solidFill>
                  <a:srgbClr val="000000"/>
                </a:solidFill>
                <a:effectLst/>
                <a:uLnTx/>
                <a:uFillTx/>
                <a:latin typeface="Arial" panose="020B0604020202020204"/>
                <a:ea typeface="+mn-ea"/>
                <a:cs typeface="+mn-cs"/>
              </a:rPr>
              <a:t>1</a:t>
            </a:r>
            <a:r>
              <a:rPr kumimoji="0" lang="cs-CZ" sz="1200" b="0" i="0" u="none" strike="noStrike" kern="1200" cap="none" spc="0" normalizeH="0" baseline="0" noProof="0">
                <a:ln>
                  <a:noFill/>
                </a:ln>
                <a:solidFill>
                  <a:srgbClr val="000000"/>
                </a:solidFill>
                <a:effectLst/>
                <a:uLnTx/>
                <a:uFillTx/>
                <a:latin typeface="Arial" panose="020B0604020202020204"/>
                <a:ea typeface="+mn-ea"/>
                <a:cs typeface="+mn-cs"/>
              </a:rPr>
              <a:t> (02021, 02022, 02031, 02032)</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srgbClr val="000000"/>
                </a:solidFill>
                <a:effectLst/>
                <a:uLnTx/>
                <a:uFillTx/>
                <a:latin typeface="Arial" panose="020B0604020202020204"/>
                <a:ea typeface="+mn-ea"/>
                <a:cs typeface="+mn-cs"/>
              </a:rPr>
              <a:t>Komplexní vyšetření praktickým lékařem (01021; 01022)</a:t>
            </a:r>
          </a:p>
        </p:txBody>
      </p:sp>
      <p:grpSp>
        <p:nvGrpSpPr>
          <p:cNvPr id="21" name="Skupina 20">
            <a:extLst>
              <a:ext uri="{FF2B5EF4-FFF2-40B4-BE49-F238E27FC236}">
                <a16:creationId xmlns:a16="http://schemas.microsoft.com/office/drawing/2014/main" id="{23610A58-05CD-32AA-3DE5-433124DA9CCE}"/>
              </a:ext>
            </a:extLst>
          </p:cNvPr>
          <p:cNvGrpSpPr/>
          <p:nvPr/>
        </p:nvGrpSpPr>
        <p:grpSpPr>
          <a:xfrm>
            <a:off x="8987925" y="2730672"/>
            <a:ext cx="1421819" cy="1483492"/>
            <a:chOff x="7816069" y="2011747"/>
            <a:chExt cx="1421819" cy="1483492"/>
          </a:xfrm>
        </p:grpSpPr>
        <p:sp>
          <p:nvSpPr>
            <p:cNvPr id="22" name="Text Box 3">
              <a:extLst>
                <a:ext uri="{FF2B5EF4-FFF2-40B4-BE49-F238E27FC236}">
                  <a16:creationId xmlns:a16="http://schemas.microsoft.com/office/drawing/2014/main" id="{C8031F3A-D3D6-FD3E-FDB1-ACCF5F127F4A}"/>
                </a:ext>
              </a:extLst>
            </p:cNvPr>
            <p:cNvSpPr txBox="1">
              <a:spLocks noChangeArrowheads="1"/>
            </p:cNvSpPr>
            <p:nvPr/>
          </p:nvSpPr>
          <p:spPr bwMode="auto">
            <a:xfrm>
              <a:off x="7816069" y="2019239"/>
              <a:ext cx="1152000" cy="1476000"/>
            </a:xfrm>
            <a:prstGeom prst="rect">
              <a:avLst/>
            </a:prstGeom>
            <a:solidFill>
              <a:schemeClr val="bg1">
                <a:lumMod val="85000"/>
              </a:schemeClr>
            </a:solidFill>
            <a:ln w="9525">
              <a:noFill/>
              <a:miter lim="800000"/>
              <a:headEnd/>
              <a:tailEnd/>
            </a:ln>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cs-CZ" sz="1100" b="0" i="0" u="none" strike="noStrike" kern="1200" cap="none" spc="0" normalizeH="0" baseline="0" noProof="0">
                <a:ln>
                  <a:noFill/>
                </a:ln>
                <a:solidFill>
                  <a:srgbClr val="292929"/>
                </a:solidFill>
                <a:effectLst/>
                <a:uLnTx/>
                <a:uFillTx/>
                <a:latin typeface="Arial" panose="020B0604020202020204"/>
                <a:ea typeface="+mn-ea"/>
                <a:cs typeface="+mn-cs"/>
              </a:endParaRPr>
            </a:p>
          </p:txBody>
        </p:sp>
        <p:sp>
          <p:nvSpPr>
            <p:cNvPr id="23" name="Text Box 3">
              <a:extLst>
                <a:ext uri="{FF2B5EF4-FFF2-40B4-BE49-F238E27FC236}">
                  <a16:creationId xmlns:a16="http://schemas.microsoft.com/office/drawing/2014/main" id="{33745ADA-6FE1-FB08-5E6B-3B7B612FE211}"/>
                </a:ext>
              </a:extLst>
            </p:cNvPr>
            <p:cNvSpPr txBox="1">
              <a:spLocks noChangeArrowheads="1"/>
            </p:cNvSpPr>
            <p:nvPr/>
          </p:nvSpPr>
          <p:spPr bwMode="auto">
            <a:xfrm>
              <a:off x="7839075" y="2011747"/>
              <a:ext cx="1152138" cy="461665"/>
            </a:xfrm>
            <a:prstGeom prst="rect">
              <a:avLst/>
            </a:prstGeom>
            <a:noFill/>
            <a:ln w="9525">
              <a:noFill/>
              <a:miter lim="800000"/>
              <a:headEnd/>
              <a:tailEnd/>
            </a:ln>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cs-CZ" sz="1200" b="1" i="0" u="none" strike="noStrike" kern="1200" cap="none" spc="0" normalizeH="0" baseline="0" noProof="0">
                  <a:ln>
                    <a:noFill/>
                  </a:ln>
                  <a:solidFill>
                    <a:srgbClr val="292929"/>
                  </a:solidFill>
                  <a:effectLst/>
                  <a:uLnTx/>
                  <a:uFillTx/>
                  <a:latin typeface="Arial" panose="020B0604020202020204"/>
                  <a:ea typeface="+mn-ea"/>
                  <a:cs typeface="+mn-cs"/>
                </a:rPr>
                <a:t>Pokrytí </a:t>
              </a:r>
              <a:br>
                <a:rPr kumimoji="0" lang="cs-CZ" sz="1200" b="1" i="0" u="none" strike="noStrike" kern="1200" cap="none" spc="0" normalizeH="0" baseline="0" noProof="0">
                  <a:ln>
                    <a:noFill/>
                  </a:ln>
                  <a:solidFill>
                    <a:srgbClr val="292929"/>
                  </a:solidFill>
                  <a:effectLst/>
                  <a:uLnTx/>
                  <a:uFillTx/>
                  <a:latin typeface="Arial" panose="020B0604020202020204"/>
                  <a:ea typeface="+mn-ea"/>
                  <a:cs typeface="+mn-cs"/>
                </a:rPr>
              </a:br>
              <a:r>
                <a:rPr kumimoji="0" lang="cs-CZ" sz="1200" b="1" i="0" u="none" strike="noStrike" kern="1200" cap="none" spc="0" normalizeH="0" baseline="0" noProof="0">
                  <a:ln>
                    <a:noFill/>
                  </a:ln>
                  <a:solidFill>
                    <a:srgbClr val="292929"/>
                  </a:solidFill>
                  <a:effectLst/>
                  <a:uLnTx/>
                  <a:uFillTx/>
                  <a:latin typeface="Arial" panose="020B0604020202020204"/>
                  <a:ea typeface="+mn-ea"/>
                  <a:cs typeface="+mn-cs"/>
                </a:rPr>
                <a:t>v procentech</a:t>
              </a:r>
            </a:p>
          </p:txBody>
        </p:sp>
        <p:sp>
          <p:nvSpPr>
            <p:cNvPr id="24" name="Rectangle 177">
              <a:extLst>
                <a:ext uri="{FF2B5EF4-FFF2-40B4-BE49-F238E27FC236}">
                  <a16:creationId xmlns:a16="http://schemas.microsoft.com/office/drawing/2014/main" id="{702080DA-B62C-CB30-93DD-472DE300954A}"/>
                </a:ext>
              </a:extLst>
            </p:cNvPr>
            <p:cNvSpPr>
              <a:spLocks noChangeArrowheads="1"/>
            </p:cNvSpPr>
            <p:nvPr/>
          </p:nvSpPr>
          <p:spPr bwMode="auto">
            <a:xfrm>
              <a:off x="7905750" y="2501911"/>
              <a:ext cx="180000" cy="180000"/>
            </a:xfrm>
            <a:prstGeom prst="rect">
              <a:avLst/>
            </a:prstGeom>
            <a:solidFill>
              <a:srgbClr val="B5E1F7"/>
            </a:solidFill>
            <a:ln w="9525">
              <a:solidFill>
                <a:schemeClr val="bg1"/>
              </a:solidFill>
              <a:miter lim="800000"/>
              <a:headEnd/>
              <a:tailEnd/>
            </a:ln>
          </p:spPr>
          <p:txBody>
            <a:bodyPr lIns="90000" tIns="46800" rIns="90000" bIns="46800" anchor="ctr">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Verdana" pitchFamily="34" charset="0"/>
                <a:ea typeface="+mn-ea"/>
                <a:cs typeface="Arial" charset="0"/>
              </a:endParaRPr>
            </a:p>
          </p:txBody>
        </p:sp>
        <p:sp>
          <p:nvSpPr>
            <p:cNvPr id="25" name="Rectangle 177">
              <a:extLst>
                <a:ext uri="{FF2B5EF4-FFF2-40B4-BE49-F238E27FC236}">
                  <a16:creationId xmlns:a16="http://schemas.microsoft.com/office/drawing/2014/main" id="{76D35518-E331-EE68-CF1B-53D7B8D54E36}"/>
                </a:ext>
              </a:extLst>
            </p:cNvPr>
            <p:cNvSpPr>
              <a:spLocks noChangeArrowheads="1"/>
            </p:cNvSpPr>
            <p:nvPr/>
          </p:nvSpPr>
          <p:spPr bwMode="auto">
            <a:xfrm>
              <a:off x="7905750" y="2743211"/>
              <a:ext cx="180000" cy="180000"/>
            </a:xfrm>
            <a:prstGeom prst="rect">
              <a:avLst/>
            </a:prstGeom>
            <a:solidFill>
              <a:srgbClr val="79B2D4"/>
            </a:solidFill>
            <a:ln w="9525">
              <a:solidFill>
                <a:schemeClr val="bg1"/>
              </a:solidFill>
              <a:miter lim="800000"/>
              <a:headEnd/>
              <a:tailEnd/>
            </a:ln>
          </p:spPr>
          <p:txBody>
            <a:bodyPr lIns="90000" tIns="46800" rIns="90000" bIns="46800" anchor="ctr">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Verdana" pitchFamily="34" charset="0"/>
                <a:ea typeface="+mn-ea"/>
                <a:cs typeface="Arial" charset="0"/>
              </a:endParaRPr>
            </a:p>
          </p:txBody>
        </p:sp>
        <p:sp>
          <p:nvSpPr>
            <p:cNvPr id="26" name="Rectangle 177">
              <a:extLst>
                <a:ext uri="{FF2B5EF4-FFF2-40B4-BE49-F238E27FC236}">
                  <a16:creationId xmlns:a16="http://schemas.microsoft.com/office/drawing/2014/main" id="{4081EA17-E8A5-CE0D-7A74-1BEB598060D2}"/>
                </a:ext>
              </a:extLst>
            </p:cNvPr>
            <p:cNvSpPr>
              <a:spLocks noChangeArrowheads="1"/>
            </p:cNvSpPr>
            <p:nvPr/>
          </p:nvSpPr>
          <p:spPr bwMode="auto">
            <a:xfrm>
              <a:off x="7905750" y="2984511"/>
              <a:ext cx="180000" cy="180000"/>
            </a:xfrm>
            <a:prstGeom prst="rect">
              <a:avLst/>
            </a:prstGeom>
            <a:solidFill>
              <a:srgbClr val="1A73B7"/>
            </a:solidFill>
            <a:ln w="9525">
              <a:solidFill>
                <a:schemeClr val="bg1"/>
              </a:solidFill>
              <a:miter lim="800000"/>
              <a:headEnd/>
              <a:tailEnd/>
            </a:ln>
          </p:spPr>
          <p:txBody>
            <a:bodyPr lIns="90000" tIns="46800" rIns="90000" bIns="46800" anchor="ctr">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Verdana" pitchFamily="34" charset="0"/>
                <a:ea typeface="+mn-ea"/>
                <a:cs typeface="Arial" charset="0"/>
              </a:endParaRPr>
            </a:p>
          </p:txBody>
        </p:sp>
        <p:sp>
          <p:nvSpPr>
            <p:cNvPr id="27" name="Rectangle 177">
              <a:extLst>
                <a:ext uri="{FF2B5EF4-FFF2-40B4-BE49-F238E27FC236}">
                  <a16:creationId xmlns:a16="http://schemas.microsoft.com/office/drawing/2014/main" id="{D22A25AE-4A1A-615F-EE14-7B20994D1930}"/>
                </a:ext>
              </a:extLst>
            </p:cNvPr>
            <p:cNvSpPr>
              <a:spLocks noChangeArrowheads="1"/>
            </p:cNvSpPr>
            <p:nvPr/>
          </p:nvSpPr>
          <p:spPr bwMode="auto">
            <a:xfrm>
              <a:off x="7905750" y="3225811"/>
              <a:ext cx="180000" cy="180000"/>
            </a:xfrm>
            <a:prstGeom prst="rect">
              <a:avLst/>
            </a:prstGeom>
            <a:solidFill>
              <a:srgbClr val="00308F"/>
            </a:solidFill>
            <a:ln w="9525">
              <a:solidFill>
                <a:schemeClr val="bg1"/>
              </a:solidFill>
              <a:miter lim="800000"/>
              <a:headEnd/>
              <a:tailEnd/>
            </a:ln>
          </p:spPr>
          <p:txBody>
            <a:bodyPr lIns="90000" tIns="46800" rIns="90000" bIns="46800" anchor="ctr">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Verdana" pitchFamily="34" charset="0"/>
                <a:ea typeface="+mn-ea"/>
                <a:cs typeface="Arial" charset="0"/>
              </a:endParaRPr>
            </a:p>
          </p:txBody>
        </p:sp>
        <p:sp>
          <p:nvSpPr>
            <p:cNvPr id="28" name="Text Box 3">
              <a:extLst>
                <a:ext uri="{FF2B5EF4-FFF2-40B4-BE49-F238E27FC236}">
                  <a16:creationId xmlns:a16="http://schemas.microsoft.com/office/drawing/2014/main" id="{EAEA325F-C202-6109-6732-1286A2308D01}"/>
                </a:ext>
              </a:extLst>
            </p:cNvPr>
            <p:cNvSpPr txBox="1">
              <a:spLocks noChangeArrowheads="1"/>
            </p:cNvSpPr>
            <p:nvPr/>
          </p:nvSpPr>
          <p:spPr bwMode="auto">
            <a:xfrm>
              <a:off x="8085750" y="2453411"/>
              <a:ext cx="1152138" cy="261610"/>
            </a:xfrm>
            <a:prstGeom prst="rect">
              <a:avLst/>
            </a:prstGeom>
            <a:noFill/>
            <a:ln w="9525">
              <a:noFill/>
              <a:miter lim="800000"/>
              <a:headEnd/>
              <a:tailEnd/>
            </a:ln>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cs-CZ" sz="1100" b="0" i="0" u="none" strike="noStrike" kern="1200" cap="none" spc="0" normalizeH="0" baseline="0" noProof="0">
                  <a:ln>
                    <a:noFill/>
                  </a:ln>
                  <a:solidFill>
                    <a:srgbClr val="292929"/>
                  </a:solidFill>
                  <a:effectLst/>
                  <a:uLnTx/>
                  <a:uFillTx/>
                  <a:latin typeface="Arial" panose="020B0604020202020204"/>
                  <a:ea typeface="+mn-ea"/>
                  <a:cs typeface="+mn-cs"/>
                </a:rPr>
                <a:t>≤ 55,0 %</a:t>
              </a:r>
            </a:p>
          </p:txBody>
        </p:sp>
        <p:sp>
          <p:nvSpPr>
            <p:cNvPr id="29" name="Text Box 3">
              <a:extLst>
                <a:ext uri="{FF2B5EF4-FFF2-40B4-BE49-F238E27FC236}">
                  <a16:creationId xmlns:a16="http://schemas.microsoft.com/office/drawing/2014/main" id="{CC3E8F33-4AA3-2F64-B651-3448C8575D85}"/>
                </a:ext>
              </a:extLst>
            </p:cNvPr>
            <p:cNvSpPr txBox="1">
              <a:spLocks noChangeArrowheads="1"/>
            </p:cNvSpPr>
            <p:nvPr/>
          </p:nvSpPr>
          <p:spPr bwMode="auto">
            <a:xfrm>
              <a:off x="8085750" y="2697276"/>
              <a:ext cx="1152138" cy="261610"/>
            </a:xfrm>
            <a:prstGeom prst="rect">
              <a:avLst/>
            </a:prstGeom>
            <a:noFill/>
            <a:ln w="9525">
              <a:noFill/>
              <a:miter lim="800000"/>
              <a:headEnd/>
              <a:tailEnd/>
            </a:ln>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cs-CZ" sz="1100" b="0" i="0" u="none" strike="noStrike" kern="1200" cap="none" spc="0" normalizeH="0" baseline="0" noProof="0">
                  <a:ln>
                    <a:noFill/>
                  </a:ln>
                  <a:solidFill>
                    <a:srgbClr val="292929"/>
                  </a:solidFill>
                  <a:effectLst/>
                  <a:uLnTx/>
                  <a:uFillTx/>
                  <a:latin typeface="Arial" panose="020B0604020202020204"/>
                  <a:ea typeface="+mn-ea"/>
                  <a:cs typeface="+mn-cs"/>
                </a:rPr>
                <a:t>55,0–60,0 %</a:t>
              </a:r>
            </a:p>
          </p:txBody>
        </p:sp>
        <p:sp>
          <p:nvSpPr>
            <p:cNvPr id="30" name="Text Box 3">
              <a:extLst>
                <a:ext uri="{FF2B5EF4-FFF2-40B4-BE49-F238E27FC236}">
                  <a16:creationId xmlns:a16="http://schemas.microsoft.com/office/drawing/2014/main" id="{F5A94A73-93FC-5DF7-148C-B3FF5B1BF52D}"/>
                </a:ext>
              </a:extLst>
            </p:cNvPr>
            <p:cNvSpPr txBox="1">
              <a:spLocks noChangeArrowheads="1"/>
            </p:cNvSpPr>
            <p:nvPr/>
          </p:nvSpPr>
          <p:spPr bwMode="auto">
            <a:xfrm>
              <a:off x="8085750" y="2941141"/>
              <a:ext cx="1152138" cy="261610"/>
            </a:xfrm>
            <a:prstGeom prst="rect">
              <a:avLst/>
            </a:prstGeom>
            <a:noFill/>
            <a:ln w="9525">
              <a:noFill/>
              <a:miter lim="800000"/>
              <a:headEnd/>
              <a:tailEnd/>
            </a:ln>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cs-CZ" sz="1100" b="0" i="0" u="none" strike="noStrike" kern="1200" cap="none" spc="0" normalizeH="0" baseline="0" noProof="0">
                  <a:ln>
                    <a:noFill/>
                  </a:ln>
                  <a:solidFill>
                    <a:srgbClr val="292929"/>
                  </a:solidFill>
                  <a:effectLst/>
                  <a:uLnTx/>
                  <a:uFillTx/>
                  <a:latin typeface="Arial" panose="020B0604020202020204"/>
                  <a:ea typeface="+mn-ea"/>
                  <a:cs typeface="+mn-cs"/>
                </a:rPr>
                <a:t>60,0–65,0 %</a:t>
              </a:r>
            </a:p>
          </p:txBody>
        </p:sp>
        <p:sp>
          <p:nvSpPr>
            <p:cNvPr id="31" name="Text Box 3">
              <a:extLst>
                <a:ext uri="{FF2B5EF4-FFF2-40B4-BE49-F238E27FC236}">
                  <a16:creationId xmlns:a16="http://schemas.microsoft.com/office/drawing/2014/main" id="{6317C987-B7B7-48DD-1FDB-DE116BA232E1}"/>
                </a:ext>
              </a:extLst>
            </p:cNvPr>
            <p:cNvSpPr txBox="1">
              <a:spLocks noChangeArrowheads="1"/>
            </p:cNvSpPr>
            <p:nvPr/>
          </p:nvSpPr>
          <p:spPr bwMode="auto">
            <a:xfrm>
              <a:off x="8085750" y="3185006"/>
              <a:ext cx="1152138" cy="261610"/>
            </a:xfrm>
            <a:prstGeom prst="rect">
              <a:avLst/>
            </a:prstGeom>
            <a:noFill/>
            <a:ln w="9525">
              <a:noFill/>
              <a:miter lim="800000"/>
              <a:headEnd/>
              <a:tailEnd/>
            </a:ln>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cs-CZ" sz="1100" b="0" i="0" u="none" strike="noStrike" kern="1200" cap="none" spc="0" normalizeH="0" baseline="0" noProof="0">
                  <a:ln>
                    <a:noFill/>
                  </a:ln>
                  <a:solidFill>
                    <a:srgbClr val="292929"/>
                  </a:solidFill>
                  <a:effectLst/>
                  <a:uLnTx/>
                  <a:uFillTx/>
                  <a:latin typeface="Arial" panose="020B0604020202020204"/>
                  <a:ea typeface="+mn-ea"/>
                  <a:cs typeface="+mn-cs"/>
                </a:rPr>
                <a:t>&gt; 65,0 %</a:t>
              </a:r>
            </a:p>
          </p:txBody>
        </p:sp>
      </p:grpSp>
      <p:sp>
        <p:nvSpPr>
          <p:cNvPr id="8" name="TextovéPole 7">
            <a:extLst>
              <a:ext uri="{FF2B5EF4-FFF2-40B4-BE49-F238E27FC236}">
                <a16:creationId xmlns:a16="http://schemas.microsoft.com/office/drawing/2014/main" id="{7D31F5C0-B542-4B91-8D57-55035CA9626A}"/>
              </a:ext>
            </a:extLst>
          </p:cNvPr>
          <p:cNvSpPr txBox="1"/>
          <p:nvPr/>
        </p:nvSpPr>
        <p:spPr>
          <a:xfrm>
            <a:off x="663390" y="6517047"/>
            <a:ext cx="11331386" cy="24622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000" b="0" i="1" u="none" strike="noStrike" kern="1200" cap="none" spc="0" normalizeH="0" baseline="0" noProof="0" dirty="0">
                <a:ln>
                  <a:noFill/>
                </a:ln>
                <a:solidFill>
                  <a:srgbClr val="000000"/>
                </a:solidFill>
                <a:effectLst/>
                <a:uLnTx/>
                <a:uFillTx/>
                <a:latin typeface="Arial" panose="020B0604020202020204"/>
                <a:ea typeface="+mn-ea"/>
                <a:cs typeface="+mn-cs"/>
              </a:rPr>
              <a:t>Pozn. </a:t>
            </a:r>
            <a:r>
              <a:rPr kumimoji="0" lang="pl-PL" sz="1000" b="0" i="1" u="none" strike="noStrike" kern="1200" cap="none" spc="0" normalizeH="0" baseline="0" noProof="0" dirty="0">
                <a:ln>
                  <a:noFill/>
                </a:ln>
                <a:solidFill>
                  <a:srgbClr val="000000"/>
                </a:solidFill>
                <a:effectLst/>
                <a:uLnTx/>
                <a:uFillTx/>
                <a:latin typeface="Arial" panose="020B0604020202020204"/>
                <a:ea typeface="+mn-ea"/>
                <a:cs typeface="+mn-cs"/>
              </a:rPr>
              <a:t>Přibližně 72 tisíc osob s preventivní prohlídkou nemělo vyplněný okres bydliště.</a:t>
            </a:r>
            <a:r>
              <a:rPr kumimoji="0" lang="cs-CZ" sz="1000" b="0" i="1" u="none" strike="noStrike" kern="1200" cap="none" spc="0" normalizeH="0" baseline="30000" noProof="0" dirty="0">
                <a:ln>
                  <a:noFill/>
                </a:ln>
                <a:solidFill>
                  <a:srgbClr val="000000"/>
                </a:solidFill>
                <a:effectLst/>
                <a:uLnTx/>
                <a:uFillTx/>
                <a:latin typeface="Arial" panose="020B0604020202020204"/>
                <a:ea typeface="+mn-ea"/>
                <a:cs typeface="+mn-cs"/>
              </a:rPr>
              <a:t>1</a:t>
            </a:r>
            <a:r>
              <a:rPr kumimoji="0" lang="pl-PL" sz="1000" b="0" i="1" u="none" strike="noStrike" kern="1200" cap="none" spc="0" normalizeH="0" baseline="30000" noProof="0" dirty="0">
                <a:ln>
                  <a:noFill/>
                </a:ln>
                <a:solidFill>
                  <a:srgbClr val="000000"/>
                </a:solidFill>
                <a:effectLst/>
                <a:uLnTx/>
                <a:uFillTx/>
                <a:latin typeface="Arial" panose="020B0604020202020204"/>
                <a:ea typeface="+mn-ea"/>
                <a:cs typeface="+mn-cs"/>
              </a:rPr>
              <a:t> </a:t>
            </a:r>
            <a:r>
              <a:rPr kumimoji="0" lang="pl-PL" sz="1000" b="0" i="1" u="none" strike="noStrike" kern="1200" cap="none" spc="0" normalizeH="0" baseline="0" noProof="0" dirty="0">
                <a:ln>
                  <a:noFill/>
                </a:ln>
                <a:solidFill>
                  <a:srgbClr val="000000"/>
                </a:solidFill>
                <a:effectLst/>
                <a:uLnTx/>
                <a:uFillTx/>
                <a:latin typeface="Arial" panose="020B0604020202020204"/>
                <a:ea typeface="+mn-ea"/>
                <a:cs typeface="+mn-cs"/>
              </a:rPr>
              <a:t>Výkony 02021 a 02022 se vztahují na děti do 6 let; výkony 02031 a 02032 se vztahují na děti nad 6 let. </a:t>
            </a:r>
          </a:p>
        </p:txBody>
      </p:sp>
      <p:pic>
        <p:nvPicPr>
          <p:cNvPr id="2" name="Obrázek 1">
            <a:extLst>
              <a:ext uri="{FF2B5EF4-FFF2-40B4-BE49-F238E27FC236}">
                <a16:creationId xmlns:a16="http://schemas.microsoft.com/office/drawing/2014/main" id="{713F0881-78CA-2487-EB43-C91C0237632E}"/>
              </a:ext>
            </a:extLst>
          </p:cNvPr>
          <p:cNvPicPr>
            <a:picLocks noChangeAspect="1"/>
          </p:cNvPicPr>
          <p:nvPr/>
        </p:nvPicPr>
        <p:blipFill>
          <a:blip r:embed="rId3"/>
          <a:stretch>
            <a:fillRect/>
          </a:stretch>
        </p:blipFill>
        <p:spPr>
          <a:xfrm rot="281749">
            <a:off x="1419608" y="2156836"/>
            <a:ext cx="1264932" cy="933359"/>
          </a:xfrm>
          <a:prstGeom prst="rect">
            <a:avLst/>
          </a:prstGeom>
        </p:spPr>
      </p:pic>
    </p:spTree>
    <p:extLst>
      <p:ext uri="{BB962C8B-B14F-4D97-AF65-F5344CB8AC3E}">
        <p14:creationId xmlns:p14="http://schemas.microsoft.com/office/powerpoint/2010/main" val="998644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8"/>
          <p:cNvSpPr>
            <a:spLocks noGrp="1"/>
          </p:cNvSpPr>
          <p:nvPr>
            <p:ph type="title"/>
          </p:nvPr>
        </p:nvSpPr>
        <p:spPr/>
        <p:txBody>
          <a:bodyPr anchor="t">
            <a:noAutofit/>
          </a:bodyPr>
          <a:lstStyle/>
          <a:p>
            <a:r>
              <a:rPr lang="cs-CZ" sz="2800" dirty="0">
                <a:solidFill>
                  <a:srgbClr val="002060"/>
                </a:solidFill>
              </a:rPr>
              <a:t>Aktivní praktičtí lékaři pro dospělé v KVK podle věku a pohlaví</a:t>
            </a:r>
          </a:p>
        </p:txBody>
      </p:sp>
      <p:sp>
        <p:nvSpPr>
          <p:cNvPr id="2" name="TextBox 6">
            <a:extLst>
              <a:ext uri="{FF2B5EF4-FFF2-40B4-BE49-F238E27FC236}">
                <a16:creationId xmlns:a16="http://schemas.microsoft.com/office/drawing/2014/main" id="{0BC536F2-1DE5-EB5C-610A-8DC7BD325F9A}"/>
              </a:ext>
            </a:extLst>
          </p:cNvPr>
          <p:cNvSpPr txBox="1"/>
          <p:nvPr>
            <p:custDataLst>
              <p:tags r:id="rId1"/>
            </p:custDataLst>
          </p:nvPr>
        </p:nvSpPr>
        <p:spPr>
          <a:xfrm>
            <a:off x="292951" y="532121"/>
            <a:ext cx="1153442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400" b="1" i="1" u="none" strike="noStrike" kern="1200" cap="none" spc="0" normalizeH="0" baseline="0" noProof="0" dirty="0">
                <a:ln>
                  <a:noFill/>
                </a:ln>
                <a:solidFill>
                  <a:prstClr val="black"/>
                </a:solidFill>
                <a:effectLst/>
                <a:uLnTx/>
                <a:uFillTx/>
                <a:latin typeface="Calibri" panose="020F0502020204030204"/>
                <a:ea typeface="+mn-ea"/>
                <a:cs typeface="+mn-cs"/>
              </a:rPr>
              <a:t>Definice: lékaři aktivní v Karlovarském kraji na pracovišti s hlavní nasmlouvanou odborností 001 – Všeobecné praktické lékařství</a:t>
            </a:r>
          </a:p>
        </p:txBody>
      </p:sp>
      <p:graphicFrame>
        <p:nvGraphicFramePr>
          <p:cNvPr id="5" name="Graf 4">
            <a:extLst>
              <a:ext uri="{FF2B5EF4-FFF2-40B4-BE49-F238E27FC236}">
                <a16:creationId xmlns:a16="http://schemas.microsoft.com/office/drawing/2014/main" id="{7CC8FE8E-716F-C61E-00D8-85A36631DB6B}"/>
              </a:ext>
            </a:extLst>
          </p:cNvPr>
          <p:cNvGraphicFramePr/>
          <p:nvPr/>
        </p:nvGraphicFramePr>
        <p:xfrm>
          <a:off x="571423" y="2869819"/>
          <a:ext cx="4941985" cy="3708000"/>
        </p:xfrm>
        <a:graphic>
          <a:graphicData uri="http://schemas.openxmlformats.org/drawingml/2006/chart">
            <c:chart xmlns:c="http://schemas.openxmlformats.org/drawingml/2006/chart" xmlns:r="http://schemas.openxmlformats.org/officeDocument/2006/relationships" r:id="rId4"/>
          </a:graphicData>
        </a:graphic>
      </p:graphicFrame>
      <p:sp>
        <p:nvSpPr>
          <p:cNvPr id="6" name="Obdélník 5">
            <a:extLst>
              <a:ext uri="{FF2B5EF4-FFF2-40B4-BE49-F238E27FC236}">
                <a16:creationId xmlns:a16="http://schemas.microsoft.com/office/drawing/2014/main" id="{7D817639-EC15-AEE1-502A-D2012DA1D14E}"/>
              </a:ext>
            </a:extLst>
          </p:cNvPr>
          <p:cNvSpPr/>
          <p:nvPr/>
        </p:nvSpPr>
        <p:spPr>
          <a:xfrm rot="16200000">
            <a:off x="-120204" y="4398598"/>
            <a:ext cx="1195968" cy="27699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200" b="1" i="0" u="none" strike="noStrike" kern="0" cap="none" spc="0" normalizeH="0" baseline="0" noProof="0">
                <a:ln>
                  <a:noFill/>
                </a:ln>
                <a:solidFill>
                  <a:srgbClr val="000000"/>
                </a:solidFill>
                <a:effectLst/>
                <a:uLnTx/>
                <a:uFillTx/>
                <a:latin typeface="Calibri" panose="020F0502020204030204"/>
                <a:ea typeface="+mn-ea"/>
                <a:cs typeface="+mn-cs"/>
              </a:rPr>
              <a:t>Absolutní počet</a:t>
            </a:r>
          </a:p>
        </p:txBody>
      </p:sp>
      <p:graphicFrame>
        <p:nvGraphicFramePr>
          <p:cNvPr id="8" name="Graf 7">
            <a:extLst>
              <a:ext uri="{FF2B5EF4-FFF2-40B4-BE49-F238E27FC236}">
                <a16:creationId xmlns:a16="http://schemas.microsoft.com/office/drawing/2014/main" id="{4B45C0B8-4FAC-AA96-47C3-D734B5A8908C}"/>
              </a:ext>
            </a:extLst>
          </p:cNvPr>
          <p:cNvGraphicFramePr/>
          <p:nvPr/>
        </p:nvGraphicFramePr>
        <p:xfrm>
          <a:off x="6620033" y="2850383"/>
          <a:ext cx="5137280" cy="3720932"/>
        </p:xfrm>
        <a:graphic>
          <a:graphicData uri="http://schemas.openxmlformats.org/drawingml/2006/chart">
            <c:chart xmlns:c="http://schemas.openxmlformats.org/drawingml/2006/chart" xmlns:r="http://schemas.openxmlformats.org/officeDocument/2006/relationships" r:id="rId5"/>
          </a:graphicData>
        </a:graphic>
      </p:graphicFrame>
      <p:sp>
        <p:nvSpPr>
          <p:cNvPr id="10" name="Obdélník 9">
            <a:extLst>
              <a:ext uri="{FF2B5EF4-FFF2-40B4-BE49-F238E27FC236}">
                <a16:creationId xmlns:a16="http://schemas.microsoft.com/office/drawing/2014/main" id="{5D427977-5D21-0F2A-3361-E39A7295E5F9}"/>
              </a:ext>
            </a:extLst>
          </p:cNvPr>
          <p:cNvSpPr/>
          <p:nvPr/>
        </p:nvSpPr>
        <p:spPr>
          <a:xfrm rot="16200000">
            <a:off x="5928407" y="4536094"/>
            <a:ext cx="1195969" cy="27699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200" b="1" i="0" u="none" strike="noStrike" kern="1200" cap="none" spc="0" normalizeH="0" baseline="0" noProof="0">
                <a:ln>
                  <a:noFill/>
                </a:ln>
                <a:solidFill>
                  <a:prstClr val="black"/>
                </a:solidFill>
                <a:effectLst/>
                <a:uLnTx/>
                <a:uFillTx/>
                <a:latin typeface="Calibri" panose="020F0502020204030204"/>
                <a:ea typeface="+mn-ea"/>
                <a:cs typeface="+mn-cs"/>
              </a:rPr>
              <a:t>Absolutní počet</a:t>
            </a:r>
          </a:p>
        </p:txBody>
      </p:sp>
      <p:sp>
        <p:nvSpPr>
          <p:cNvPr id="12" name="Obdélník 11">
            <a:extLst>
              <a:ext uri="{FF2B5EF4-FFF2-40B4-BE49-F238E27FC236}">
                <a16:creationId xmlns:a16="http://schemas.microsoft.com/office/drawing/2014/main" id="{4B74BDA4-1FE1-2EF7-7405-CE777A10D1E0}"/>
              </a:ext>
            </a:extLst>
          </p:cNvPr>
          <p:cNvSpPr/>
          <p:nvPr/>
        </p:nvSpPr>
        <p:spPr>
          <a:xfrm>
            <a:off x="2566628" y="1127966"/>
            <a:ext cx="161723" cy="15826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bdélník 13">
            <a:extLst>
              <a:ext uri="{FF2B5EF4-FFF2-40B4-BE49-F238E27FC236}">
                <a16:creationId xmlns:a16="http://schemas.microsoft.com/office/drawing/2014/main" id="{F63021D3-0094-FE44-6BC7-F4FC0352ED50}"/>
              </a:ext>
            </a:extLst>
          </p:cNvPr>
          <p:cNvSpPr/>
          <p:nvPr/>
        </p:nvSpPr>
        <p:spPr>
          <a:xfrm>
            <a:off x="4502338" y="1127966"/>
            <a:ext cx="161723" cy="158261"/>
          </a:xfrm>
          <a:prstGeom prst="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bdélník 14">
            <a:extLst>
              <a:ext uri="{FF2B5EF4-FFF2-40B4-BE49-F238E27FC236}">
                <a16:creationId xmlns:a16="http://schemas.microsoft.com/office/drawing/2014/main" id="{14FD8D81-5E2A-C508-C491-CCDCA849D5E1}"/>
              </a:ext>
            </a:extLst>
          </p:cNvPr>
          <p:cNvSpPr/>
          <p:nvPr/>
        </p:nvSpPr>
        <p:spPr>
          <a:xfrm>
            <a:off x="1527582" y="2968162"/>
            <a:ext cx="379523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a:ln>
                  <a:noFill/>
                </a:ln>
                <a:solidFill>
                  <a:prstClr val="black"/>
                </a:solidFill>
                <a:effectLst/>
                <a:uLnTx/>
                <a:uFillTx/>
                <a:latin typeface="Calibri" panose="020F0502020204030204"/>
                <a:ea typeface="+mn-ea"/>
                <a:cs typeface="+mn-cs"/>
              </a:rPr>
              <a:t>Věk lékařů celkem</a:t>
            </a:r>
          </a:p>
        </p:txBody>
      </p:sp>
      <p:sp>
        <p:nvSpPr>
          <p:cNvPr id="16" name="Obdélník 15">
            <a:extLst>
              <a:ext uri="{FF2B5EF4-FFF2-40B4-BE49-F238E27FC236}">
                <a16:creationId xmlns:a16="http://schemas.microsoft.com/office/drawing/2014/main" id="{1B491E56-8DE9-0147-A87E-2D7879047337}"/>
              </a:ext>
            </a:extLst>
          </p:cNvPr>
          <p:cNvSpPr/>
          <p:nvPr/>
        </p:nvSpPr>
        <p:spPr>
          <a:xfrm>
            <a:off x="7398630" y="2968162"/>
            <a:ext cx="379523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a:ln>
                  <a:noFill/>
                </a:ln>
                <a:solidFill>
                  <a:prstClr val="black"/>
                </a:solidFill>
                <a:effectLst/>
                <a:uLnTx/>
                <a:uFillTx/>
                <a:latin typeface="Calibri" panose="020F0502020204030204"/>
                <a:ea typeface="+mn-ea"/>
                <a:cs typeface="+mn-cs"/>
              </a:rPr>
              <a:t>Věk lékařů podle pohlaví</a:t>
            </a:r>
          </a:p>
        </p:txBody>
      </p:sp>
      <p:graphicFrame>
        <p:nvGraphicFramePr>
          <p:cNvPr id="18" name="Tabulka 17">
            <a:extLst>
              <a:ext uri="{FF2B5EF4-FFF2-40B4-BE49-F238E27FC236}">
                <a16:creationId xmlns:a16="http://schemas.microsoft.com/office/drawing/2014/main" id="{87568C48-94DC-D024-5857-C14F6C0DDE48}"/>
              </a:ext>
            </a:extLst>
          </p:cNvPr>
          <p:cNvGraphicFramePr>
            <a:graphicFrameLocks noGrp="1"/>
          </p:cNvGraphicFramePr>
          <p:nvPr/>
        </p:nvGraphicFramePr>
        <p:xfrm>
          <a:off x="692571" y="1054116"/>
          <a:ext cx="7172271" cy="1514215"/>
        </p:xfrm>
        <a:graphic>
          <a:graphicData uri="http://schemas.openxmlformats.org/drawingml/2006/table">
            <a:tbl>
              <a:tblPr/>
              <a:tblGrid>
                <a:gridCol w="1327413">
                  <a:extLst>
                    <a:ext uri="{9D8B030D-6E8A-4147-A177-3AD203B41FA5}">
                      <a16:colId xmlns:a16="http://schemas.microsoft.com/office/drawing/2014/main" val="20000"/>
                    </a:ext>
                  </a:extLst>
                </a:gridCol>
                <a:gridCol w="1948286">
                  <a:extLst>
                    <a:ext uri="{9D8B030D-6E8A-4147-A177-3AD203B41FA5}">
                      <a16:colId xmlns:a16="http://schemas.microsoft.com/office/drawing/2014/main" val="20001"/>
                    </a:ext>
                  </a:extLst>
                </a:gridCol>
                <a:gridCol w="1948286">
                  <a:extLst>
                    <a:ext uri="{9D8B030D-6E8A-4147-A177-3AD203B41FA5}">
                      <a16:colId xmlns:a16="http://schemas.microsoft.com/office/drawing/2014/main" val="2922683316"/>
                    </a:ext>
                  </a:extLst>
                </a:gridCol>
                <a:gridCol w="1948286">
                  <a:extLst>
                    <a:ext uri="{9D8B030D-6E8A-4147-A177-3AD203B41FA5}">
                      <a16:colId xmlns:a16="http://schemas.microsoft.com/office/drawing/2014/main" val="423885553"/>
                    </a:ext>
                  </a:extLst>
                </a:gridCol>
              </a:tblGrid>
              <a:tr h="302843">
                <a:tc>
                  <a:txBody>
                    <a:bodyPr/>
                    <a:lstStyle/>
                    <a:p>
                      <a:pPr algn="l" fontAlgn="b"/>
                      <a:endParaRPr lang="cs-CZ" sz="1400" b="0" i="0" u="none" strike="noStrike">
                        <a:solidFill>
                          <a:srgbClr val="000000"/>
                        </a:solidFill>
                        <a:effectLst/>
                        <a:latin typeface="Calibri"/>
                      </a:endParaRPr>
                    </a:p>
                  </a:txBody>
                  <a:tcPr marL="7620" marR="7620" marT="7620" marB="0" anchor="b">
                    <a:lnL>
                      <a:noFill/>
                    </a:lnL>
                    <a:lnR>
                      <a:noFill/>
                    </a:lnR>
                    <a:lnT>
                      <a:noFill/>
                    </a:lnT>
                    <a:lnB w="12700" cap="flat" cmpd="sng" algn="ctr">
                      <a:noFill/>
                      <a:prstDash val="solid"/>
                      <a:round/>
                      <a:headEnd type="none" w="med" len="med"/>
                      <a:tailEnd type="none" w="med" len="med"/>
                    </a:lnB>
                  </a:tcPr>
                </a:tc>
                <a:tc>
                  <a:txBody>
                    <a:bodyPr/>
                    <a:lstStyle/>
                    <a:p>
                      <a:pPr algn="ctr" fontAlgn="ctr"/>
                      <a:r>
                        <a:rPr lang="cs-CZ" sz="1400" b="1" i="0" u="none" strike="noStrike">
                          <a:solidFill>
                            <a:srgbClr val="000000"/>
                          </a:solidFill>
                          <a:effectLst/>
                          <a:latin typeface="Calibri"/>
                        </a:rPr>
                        <a:t>Muži</a:t>
                      </a:r>
                    </a:p>
                  </a:txBody>
                  <a:tcPr marL="7620" marR="7620" marT="7620" marB="0" anchor="ctr">
                    <a:lnL>
                      <a:noFill/>
                    </a:lnL>
                    <a:lnR>
                      <a:noFill/>
                    </a:lnR>
                    <a:lnT>
                      <a:noFill/>
                    </a:lnT>
                    <a:lnB w="12700" cap="flat" cmpd="sng" algn="ctr">
                      <a:noFill/>
                      <a:prstDash val="solid"/>
                      <a:round/>
                      <a:headEnd type="none" w="med" len="med"/>
                      <a:tailEnd type="none" w="med" len="med"/>
                    </a:lnB>
                  </a:tcPr>
                </a:tc>
                <a:tc>
                  <a:txBody>
                    <a:bodyPr/>
                    <a:lstStyle/>
                    <a:p>
                      <a:pPr algn="ctr" fontAlgn="ctr"/>
                      <a:r>
                        <a:rPr lang="cs-CZ" sz="1400" b="1" i="0" u="none" strike="noStrike">
                          <a:solidFill>
                            <a:srgbClr val="000000"/>
                          </a:solidFill>
                          <a:effectLst/>
                          <a:latin typeface="Calibri"/>
                        </a:rPr>
                        <a:t>Ženy</a:t>
                      </a:r>
                    </a:p>
                  </a:txBody>
                  <a:tcPr marL="7620" marR="7620" marT="7620" marB="0" anchor="ctr">
                    <a:lnL>
                      <a:noFill/>
                    </a:lnL>
                    <a:lnR>
                      <a:noFill/>
                    </a:lnR>
                    <a:lnT>
                      <a:noFill/>
                    </a:lnT>
                    <a:lnB w="12700" cap="flat" cmpd="sng" algn="ctr">
                      <a:noFill/>
                      <a:prstDash val="solid"/>
                      <a:round/>
                      <a:headEnd type="none" w="med" len="med"/>
                      <a:tailEnd type="none" w="med" len="med"/>
                    </a:lnB>
                  </a:tcPr>
                </a:tc>
                <a:tc>
                  <a:txBody>
                    <a:bodyPr/>
                    <a:lstStyle/>
                    <a:p>
                      <a:pPr algn="ctr" fontAlgn="ctr"/>
                      <a:r>
                        <a:rPr lang="cs-CZ" sz="1400" b="1" i="0" u="none" strike="noStrike">
                          <a:solidFill>
                            <a:srgbClr val="000000"/>
                          </a:solidFill>
                          <a:effectLst/>
                          <a:latin typeface="Calibri"/>
                        </a:rPr>
                        <a:t>Celkem</a:t>
                      </a:r>
                    </a:p>
                  </a:txBody>
                  <a:tcPr marL="7620" marR="7620" marT="7620" marB="0" anchor="ctr">
                    <a:lnL>
                      <a:noFill/>
                    </a:lnL>
                    <a:lnR>
                      <a:noFill/>
                    </a:lnR>
                    <a:lnT>
                      <a:noFill/>
                    </a:lnT>
                    <a:lnB w="12700" cap="flat" cmpd="sng" algn="ctr">
                      <a:noFill/>
                      <a:prstDash val="solid"/>
                      <a:round/>
                      <a:headEnd type="none" w="med" len="med"/>
                      <a:tailEnd type="none" w="med" len="med"/>
                    </a:lnB>
                  </a:tcPr>
                </a:tc>
                <a:extLst>
                  <a:ext uri="{0D108BD9-81ED-4DB2-BD59-A6C34878D82A}">
                    <a16:rowId xmlns:a16="http://schemas.microsoft.com/office/drawing/2014/main" val="1836606430"/>
                  </a:ext>
                </a:extLst>
              </a:tr>
              <a:tr h="302843">
                <a:tc>
                  <a:txBody>
                    <a:bodyPr/>
                    <a:lstStyle/>
                    <a:p>
                      <a:pPr algn="l" fontAlgn="b"/>
                      <a:endParaRPr lang="cs-CZ" sz="1400" b="0" i="0" u="none" strike="noStrike">
                        <a:solidFill>
                          <a:srgbClr val="000000"/>
                        </a:solidFill>
                        <a:effectLst/>
                        <a:latin typeface="Calibri"/>
                      </a:endParaRPr>
                    </a:p>
                  </a:txBody>
                  <a:tcPr marL="7620" marR="7620" marT="7620"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mn-lt"/>
                        </a:rPr>
                        <a:t>N = 65 (42,8 %)</a:t>
                      </a:r>
                    </a:p>
                  </a:txBody>
                  <a:tcPr marL="7620" marR="7620" marT="762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mn-lt"/>
                        </a:rPr>
                        <a:t>N = 87 (57,2 %)</a:t>
                      </a:r>
                    </a:p>
                  </a:txBody>
                  <a:tcPr marL="7620" marR="7620" marT="762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mn-lt"/>
                        </a:rPr>
                        <a:t>N = 152</a:t>
                      </a:r>
                    </a:p>
                  </a:txBody>
                  <a:tcPr marL="7620" marR="7620" marT="762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02843">
                <a:tc>
                  <a:txBody>
                    <a:bodyPr/>
                    <a:lstStyle/>
                    <a:p>
                      <a:pPr algn="l" fontAlgn="ctr"/>
                      <a:r>
                        <a:rPr lang="cs-CZ" sz="1400" b="1" i="0" u="none" strike="noStrike">
                          <a:solidFill>
                            <a:srgbClr val="000000"/>
                          </a:solidFill>
                          <a:effectLst/>
                          <a:latin typeface="Calibri"/>
                        </a:rPr>
                        <a:t>Průměrný věk</a:t>
                      </a:r>
                    </a:p>
                  </a:txBody>
                  <a:tcPr marL="7620" marR="7620" marT="762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mn-lt"/>
                        </a:rPr>
                        <a:t>58 let</a:t>
                      </a:r>
                    </a:p>
                  </a:txBody>
                  <a:tcPr marL="7620" marR="7620" marT="762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mn-lt"/>
                        </a:rPr>
                        <a:t>54 let</a:t>
                      </a:r>
                    </a:p>
                  </a:txBody>
                  <a:tcPr marL="7620" marR="7620" marT="762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mn-lt"/>
                        </a:rPr>
                        <a:t>56 let</a:t>
                      </a:r>
                    </a:p>
                  </a:txBody>
                  <a:tcPr marL="7620" marR="7620" marT="762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02843">
                <a:tc>
                  <a:txBody>
                    <a:bodyPr/>
                    <a:lstStyle/>
                    <a:p>
                      <a:pPr algn="l" fontAlgn="ctr"/>
                      <a:r>
                        <a:rPr lang="cs-CZ" sz="1400" b="1" i="0" u="none" strike="noStrike">
                          <a:solidFill>
                            <a:srgbClr val="C00000"/>
                          </a:solidFill>
                          <a:effectLst/>
                          <a:latin typeface="Calibri"/>
                        </a:rPr>
                        <a:t>60 a více let</a:t>
                      </a:r>
                    </a:p>
                  </a:txBody>
                  <a:tcPr marL="7620" marR="7620" marT="762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cs-CZ" sz="1400" b="1" i="0" u="none" strike="noStrike">
                          <a:solidFill>
                            <a:srgbClr val="C00000"/>
                          </a:solidFill>
                          <a:effectLst/>
                          <a:latin typeface="+mn-lt"/>
                        </a:rPr>
                        <a:t>32 (49,2 %)</a:t>
                      </a:r>
                    </a:p>
                  </a:txBody>
                  <a:tcPr marL="7620" marR="7620" marT="762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cs-CZ" sz="1400" b="1" i="0" u="none" strike="noStrike">
                          <a:solidFill>
                            <a:srgbClr val="C00000"/>
                          </a:solidFill>
                          <a:effectLst/>
                          <a:latin typeface="+mn-lt"/>
                        </a:rPr>
                        <a:t>34 (39,1 %)</a:t>
                      </a:r>
                    </a:p>
                  </a:txBody>
                  <a:tcPr marL="7620" marR="7620" marT="762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cs-CZ" sz="1600" b="1" i="0" u="none" strike="noStrike">
                          <a:solidFill>
                            <a:schemeClr val="bg1"/>
                          </a:solidFill>
                          <a:effectLst/>
                          <a:latin typeface="+mn-lt"/>
                        </a:rPr>
                        <a:t>66 (43,4 %)</a:t>
                      </a:r>
                    </a:p>
                  </a:txBody>
                  <a:tcPr marL="7620" marR="7620" marT="762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C00000"/>
                    </a:solidFill>
                  </a:tcPr>
                </a:tc>
                <a:extLst>
                  <a:ext uri="{0D108BD9-81ED-4DB2-BD59-A6C34878D82A}">
                    <a16:rowId xmlns:a16="http://schemas.microsoft.com/office/drawing/2014/main" val="10003"/>
                  </a:ext>
                </a:extLst>
              </a:tr>
              <a:tr h="302843">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cs-CZ" sz="1400" b="1" i="0" u="none" strike="noStrike">
                          <a:solidFill>
                            <a:srgbClr val="C00000"/>
                          </a:solidFill>
                          <a:effectLst/>
                          <a:latin typeface="+mn-lt"/>
                        </a:rPr>
                        <a:t>65 a více let</a:t>
                      </a:r>
                    </a:p>
                  </a:txBody>
                  <a:tcPr marL="7620" marR="7620" marT="762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400" b="1" i="0" u="none" strike="noStrike">
                          <a:solidFill>
                            <a:srgbClr val="C00000"/>
                          </a:solidFill>
                          <a:effectLst/>
                          <a:latin typeface="+mn-lt"/>
                        </a:rPr>
                        <a:t>19 (29,2 %)</a:t>
                      </a:r>
                    </a:p>
                  </a:txBody>
                  <a:tcPr marL="7620" marR="7620" marT="762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400" b="1" i="0" u="none" strike="noStrike">
                          <a:solidFill>
                            <a:srgbClr val="C00000"/>
                          </a:solidFill>
                          <a:effectLst/>
                          <a:latin typeface="+mn-lt"/>
                        </a:rPr>
                        <a:t>25 (28,7 %)</a:t>
                      </a:r>
                    </a:p>
                  </a:txBody>
                  <a:tcPr marL="7620" marR="7620" marT="762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600" b="1" i="0" u="none" strike="noStrike">
                          <a:solidFill>
                            <a:schemeClr val="bg1"/>
                          </a:solidFill>
                          <a:effectLst/>
                          <a:latin typeface="+mn-lt"/>
                        </a:rPr>
                        <a:t>44 (28,9 %)</a:t>
                      </a:r>
                    </a:p>
                  </a:txBody>
                  <a:tcPr marL="7620" marR="7620" marT="762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0004"/>
                  </a:ext>
                </a:extLst>
              </a:tr>
            </a:tbl>
          </a:graphicData>
        </a:graphic>
      </p:graphicFrame>
      <p:sp>
        <p:nvSpPr>
          <p:cNvPr id="21" name="Obdélník 20">
            <a:extLst>
              <a:ext uri="{FF2B5EF4-FFF2-40B4-BE49-F238E27FC236}">
                <a16:creationId xmlns:a16="http://schemas.microsoft.com/office/drawing/2014/main" id="{88998685-1372-C772-93AF-7B6B4FFF0EA3}"/>
              </a:ext>
            </a:extLst>
          </p:cNvPr>
          <p:cNvSpPr/>
          <p:nvPr>
            <p:custDataLst>
              <p:tags r:id="rId2"/>
            </p:custDataLst>
          </p:nvPr>
        </p:nvSpPr>
        <p:spPr>
          <a:xfrm>
            <a:off x="5571968" y="6547020"/>
            <a:ext cx="6460346" cy="276999"/>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Calibri" panose="020F0502020204030204"/>
                <a:ea typeface="+mn-ea"/>
                <a:cs typeface="+mn-cs"/>
              </a:rPr>
              <a:t>Zdroj: Národní registr zdravotnických pracovníků (NRZP)+NRHZS, stav k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31</a:t>
            </a:r>
            <a:r>
              <a:rPr kumimoji="0" lang="cs-CZ"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12</a:t>
            </a:r>
            <a:r>
              <a:rPr kumimoji="0" lang="cs-CZ" sz="1200" b="0" i="0" u="none" strike="noStrike" kern="1200" cap="none" spc="0" normalizeH="0" baseline="0" noProof="0" dirty="0">
                <a:ln>
                  <a:noFill/>
                </a:ln>
                <a:solidFill>
                  <a:prstClr val="black"/>
                </a:solidFill>
                <a:effectLst/>
                <a:uLnTx/>
                <a:uFillTx/>
                <a:latin typeface="Calibri" panose="020F0502020204030204"/>
                <a:ea typeface="+mn-ea"/>
                <a:cs typeface="+mn-cs"/>
              </a:rPr>
              <a:t>. 2023</a:t>
            </a:r>
          </a:p>
        </p:txBody>
      </p:sp>
    </p:spTree>
    <p:extLst>
      <p:ext uri="{BB962C8B-B14F-4D97-AF65-F5344CB8AC3E}">
        <p14:creationId xmlns:p14="http://schemas.microsoft.com/office/powerpoint/2010/main" val="29333537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CA5E0-173B-5E26-C8EE-B113698BD33F}"/>
            </a:ext>
          </a:extLst>
        </p:cNvPr>
        <p:cNvGrpSpPr/>
        <p:nvPr/>
      </p:nvGrpSpPr>
      <p:grpSpPr>
        <a:xfrm>
          <a:off x="0" y="0"/>
          <a:ext cx="0" cy="0"/>
          <a:chOff x="0" y="0"/>
          <a:chExt cx="0" cy="0"/>
        </a:xfrm>
      </p:grpSpPr>
      <p:sp>
        <p:nvSpPr>
          <p:cNvPr id="2" name="Šipka: dolů 1">
            <a:extLst>
              <a:ext uri="{FF2B5EF4-FFF2-40B4-BE49-F238E27FC236}">
                <a16:creationId xmlns:a16="http://schemas.microsoft.com/office/drawing/2014/main" id="{86556074-2651-7476-713A-24F4BB0A90E4}"/>
              </a:ext>
            </a:extLst>
          </p:cNvPr>
          <p:cNvSpPr/>
          <p:nvPr/>
        </p:nvSpPr>
        <p:spPr>
          <a:xfrm>
            <a:off x="5384222" y="5906388"/>
            <a:ext cx="1423555" cy="716973"/>
          </a:xfrm>
          <a:prstGeom prst="downArrow">
            <a:avLst/>
          </a:prstGeom>
          <a:solidFill>
            <a:srgbClr val="2C2F7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TextovéPole 4">
            <a:extLst>
              <a:ext uri="{FF2B5EF4-FFF2-40B4-BE49-F238E27FC236}">
                <a16:creationId xmlns:a16="http://schemas.microsoft.com/office/drawing/2014/main" id="{84831FF9-CF94-3655-1B03-94D588A5366C}"/>
              </a:ext>
            </a:extLst>
          </p:cNvPr>
          <p:cNvSpPr txBox="1"/>
          <p:nvPr/>
        </p:nvSpPr>
        <p:spPr>
          <a:xfrm>
            <a:off x="192741" y="319700"/>
            <a:ext cx="11806518" cy="5509200"/>
          </a:xfrm>
          <a:prstGeom prst="rect">
            <a:avLst/>
          </a:prstGeom>
          <a:noFill/>
        </p:spPr>
        <p:txBody>
          <a:bodyPr wrap="square">
            <a:spAutoFit/>
          </a:bodyPr>
          <a:lstStyle/>
          <a:p>
            <a:pPr lvl="0" algn="ctr">
              <a:defRPr/>
            </a:pPr>
            <a:r>
              <a:rPr lang="cs-CZ" sz="4400" b="1" dirty="0">
                <a:solidFill>
                  <a:srgbClr val="C00000"/>
                </a:solidFill>
                <a:latin typeface="Calibri" panose="020F0502020204030204" pitchFamily="34" charset="0"/>
                <a:cs typeface="Calibri" panose="020F0502020204030204" pitchFamily="34" charset="0"/>
              </a:rPr>
              <a:t>ZÁVĚREM: DOSTUPNOST A ORGANIZACI ONKOLOGICKÉ PÉČE POSÍLÍ KOMPLEXNÍ ONKOLOGICKÉ CENTRUM</a:t>
            </a:r>
          </a:p>
          <a:p>
            <a:pPr lvl="0" algn="ctr">
              <a:defRPr/>
            </a:pPr>
            <a:endParaRPr kumimoji="0" lang="cs-CZ" sz="44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endParaRPr>
          </a:p>
          <a:p>
            <a:pPr lvl="0" algn="ctr">
              <a:defRPr/>
            </a:pPr>
            <a:r>
              <a:rPr kumimoji="0" lang="cs-CZ" sz="4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Ustavení komplexního onkologického centra </a:t>
            </a:r>
          </a:p>
          <a:p>
            <a:pPr lvl="0" algn="ctr">
              <a:defRPr/>
            </a:pPr>
            <a:r>
              <a:rPr kumimoji="0" lang="cs-CZ" sz="4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v KVK vyplní bílé místo na mapě onkologické péče ČR, zvýší dostupnost péče a </a:t>
            </a:r>
            <a:r>
              <a:rPr lang="cs-CZ" sz="4400" b="1" dirty="0">
                <a:solidFill>
                  <a:srgbClr val="002060"/>
                </a:solidFill>
                <a:latin typeface="Calibri" panose="020F0502020204030204" pitchFamily="34" charset="0"/>
                <a:cs typeface="Calibri" panose="020F0502020204030204" pitchFamily="34" charset="0"/>
              </a:rPr>
              <a:t>přispěje k dalšímu zlepšování výsledků = přežití pacientů</a:t>
            </a:r>
            <a:r>
              <a:rPr kumimoji="0" lang="cs-CZ" sz="4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endParaRPr kumimoji="0" lang="cs-CZ" sz="1800" b="0" i="0" u="none" strike="noStrike" kern="1200" cap="none" spc="0" normalizeH="0" baseline="0" noProof="0" dirty="0">
              <a:ln>
                <a:noFill/>
              </a:ln>
              <a:solidFill>
                <a:srgbClr val="D71440"/>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161162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1838D-CC5B-D774-35B3-D19E8784D541}"/>
            </a:ext>
          </a:extLst>
        </p:cNvPr>
        <p:cNvGrpSpPr/>
        <p:nvPr/>
      </p:nvGrpSpPr>
      <p:grpSpPr>
        <a:xfrm>
          <a:off x="0" y="0"/>
          <a:ext cx="0" cy="0"/>
          <a:chOff x="0" y="0"/>
          <a:chExt cx="0" cy="0"/>
        </a:xfrm>
      </p:grpSpPr>
      <p:sp>
        <p:nvSpPr>
          <p:cNvPr id="4" name="TextovéPole 20">
            <a:extLst>
              <a:ext uri="{FF2B5EF4-FFF2-40B4-BE49-F238E27FC236}">
                <a16:creationId xmlns:a16="http://schemas.microsoft.com/office/drawing/2014/main" id="{1220024A-C207-0A5B-5A1E-B3B681B42F9C}"/>
              </a:ext>
            </a:extLst>
          </p:cNvPr>
          <p:cNvSpPr txBox="1">
            <a:spLocks noChangeArrowheads="1"/>
          </p:cNvSpPr>
          <p:nvPr>
            <p:custDataLst>
              <p:tags r:id="rId1"/>
            </p:custDataLst>
          </p:nvPr>
        </p:nvSpPr>
        <p:spPr bwMode="auto">
          <a:xfrm>
            <a:off x="270160" y="545435"/>
            <a:ext cx="63216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altLang="cs-CZ" sz="1000" b="0" i="1" u="none" strike="noStrike" kern="0" cap="none" spc="0" normalizeH="0" baseline="0" noProof="0">
                <a:ln>
                  <a:noFill/>
                </a:ln>
                <a:solidFill>
                  <a:prstClr val="black"/>
                </a:solidFill>
                <a:effectLst/>
                <a:uLnTx/>
                <a:uFillTx/>
                <a:latin typeface="Arial" panose="020B0604020202020204" pitchFamily="34" charset="0"/>
                <a:ea typeface="+mn-ea"/>
                <a:cs typeface="+mn-cs"/>
              </a:rPr>
              <a:t>Uváděné hodnoty 5letého přežití pro jednotlivé diagnózy/stadia jsou </a:t>
            </a:r>
            <a:r>
              <a:rPr kumimoji="0" lang="pl-PL" altLang="cs-CZ" sz="1000" b="1" i="1" u="sng" strike="noStrike" kern="0" cap="none" spc="0" normalizeH="0" baseline="0" noProof="0">
                <a:ln>
                  <a:noFill/>
                </a:ln>
                <a:solidFill>
                  <a:prstClr val="black"/>
                </a:solidFill>
                <a:effectLst/>
                <a:uLnTx/>
                <a:uFillTx/>
                <a:latin typeface="Arial" panose="020B0604020202020204" pitchFamily="34" charset="0"/>
                <a:ea typeface="+mn-ea"/>
                <a:cs typeface="+mn-cs"/>
              </a:rPr>
              <a:t>věkově standardizovány</a:t>
            </a:r>
            <a:r>
              <a:rPr kumimoji="0" lang="pl-PL" altLang="cs-CZ" sz="1000" b="0" i="1" u="none" strike="noStrike" kern="0" cap="none" spc="0" normalizeH="0" baseline="0" noProof="0">
                <a:ln>
                  <a:noFill/>
                </a:ln>
                <a:solidFill>
                  <a:prstClr val="black"/>
                </a:solidFill>
                <a:effectLst/>
                <a:uLnTx/>
                <a:uFillTx/>
                <a:latin typeface="Arial" panose="020B0604020202020204" pitchFamily="34" charset="0"/>
                <a:ea typeface="+mn-ea"/>
                <a:cs typeface="+mn-cs"/>
              </a:rPr>
              <a:t>.</a:t>
            </a:r>
          </a:p>
        </p:txBody>
      </p:sp>
      <p:sp>
        <p:nvSpPr>
          <p:cNvPr id="5" name="Text Box 3">
            <a:extLst>
              <a:ext uri="{FF2B5EF4-FFF2-40B4-BE49-F238E27FC236}">
                <a16:creationId xmlns:a16="http://schemas.microsoft.com/office/drawing/2014/main" id="{67D80314-04AA-0210-D9E0-27763B88218E}"/>
              </a:ext>
            </a:extLst>
          </p:cNvPr>
          <p:cNvSpPr txBox="1">
            <a:spLocks noChangeArrowheads="1"/>
          </p:cNvSpPr>
          <p:nvPr/>
        </p:nvSpPr>
        <p:spPr bwMode="auto">
          <a:xfrm rot="16200000">
            <a:off x="-813883" y="3504368"/>
            <a:ext cx="2686051" cy="246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0" rIns="91420" bIns="4571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altLang="cs-CZ" sz="1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5leté relativní přežití</a:t>
            </a:r>
          </a:p>
        </p:txBody>
      </p:sp>
      <p:sp>
        <p:nvSpPr>
          <p:cNvPr id="6" name="TextovéPole 21">
            <a:extLst>
              <a:ext uri="{FF2B5EF4-FFF2-40B4-BE49-F238E27FC236}">
                <a16:creationId xmlns:a16="http://schemas.microsoft.com/office/drawing/2014/main" id="{AFADD395-EA66-7AAD-D75C-7E47704EF6AB}"/>
              </a:ext>
            </a:extLst>
          </p:cNvPr>
          <p:cNvSpPr txBox="1">
            <a:spLocks noChangeArrowheads="1"/>
          </p:cNvSpPr>
          <p:nvPr>
            <p:custDataLst>
              <p:tags r:id="rId2"/>
            </p:custDataLst>
          </p:nvPr>
        </p:nvSpPr>
        <p:spPr bwMode="auto">
          <a:xfrm>
            <a:off x="778129" y="1106723"/>
            <a:ext cx="44359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altLang="cs-CZ" sz="1800" b="1" i="0" u="sng" strike="noStrike" kern="0" cap="none" spc="0" normalizeH="0" baseline="0" noProof="0" dirty="0">
                <a:ln>
                  <a:noFill/>
                </a:ln>
                <a:solidFill>
                  <a:prstClr val="black"/>
                </a:solidFill>
                <a:effectLst/>
                <a:uLnTx/>
                <a:uFillTx/>
                <a:latin typeface="Arial" panose="020B0604020202020204" pitchFamily="34" charset="0"/>
                <a:ea typeface="+mn-ea"/>
                <a:cs typeface="+mn-cs"/>
              </a:rPr>
              <a:t>Nádory tlustého střeva a konečníku (C18–C20)</a:t>
            </a:r>
          </a:p>
        </p:txBody>
      </p:sp>
      <p:sp>
        <p:nvSpPr>
          <p:cNvPr id="7" name="Text Box 21">
            <a:extLst>
              <a:ext uri="{FF2B5EF4-FFF2-40B4-BE49-F238E27FC236}">
                <a16:creationId xmlns:a16="http://schemas.microsoft.com/office/drawing/2014/main" id="{22612828-D1DF-9A5A-BBB5-3AC9BD954701}"/>
              </a:ext>
            </a:extLst>
          </p:cNvPr>
          <p:cNvSpPr txBox="1">
            <a:spLocks noChangeArrowheads="1"/>
          </p:cNvSpPr>
          <p:nvPr/>
        </p:nvSpPr>
        <p:spPr bwMode="auto">
          <a:xfrm>
            <a:off x="3044441" y="5398273"/>
            <a:ext cx="1008062" cy="400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0" rIns="91420" bIns="45710">
            <a:spAutoFit/>
          </a:bodyPr>
          <a:lstStyle>
            <a:defPPr>
              <a:defRPr lang="cs-CZ"/>
            </a:defPPr>
            <a:lvl1pPr algn="ctr">
              <a:spcBef>
                <a:spcPct val="0"/>
              </a:spcBef>
              <a:buFontTx/>
              <a:buNone/>
              <a:defRPr kumimoji="0" sz="1000" b="1">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altLang="cs-CZ" sz="10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Stadium</a:t>
            </a:r>
            <a:endParaRPr kumimoji="0" lang="en-GB" altLang="cs-CZ" sz="10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altLang="cs-CZ" sz="10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8" name="Text Box 22">
            <a:extLst>
              <a:ext uri="{FF2B5EF4-FFF2-40B4-BE49-F238E27FC236}">
                <a16:creationId xmlns:a16="http://schemas.microsoft.com/office/drawing/2014/main" id="{1A8AF3FF-0A62-F7F5-2C48-895E8E80CD20}"/>
              </a:ext>
            </a:extLst>
          </p:cNvPr>
          <p:cNvSpPr txBox="1">
            <a:spLocks noChangeArrowheads="1"/>
          </p:cNvSpPr>
          <p:nvPr>
            <p:custDataLst>
              <p:tags r:id="rId3"/>
            </p:custDataLst>
          </p:nvPr>
        </p:nvSpPr>
        <p:spPr bwMode="auto">
          <a:xfrm>
            <a:off x="917191" y="5398273"/>
            <a:ext cx="1092200" cy="400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0" rIns="91420" bIns="45710">
            <a:spAutoFit/>
          </a:bodyPr>
          <a:lstStyle>
            <a:defPPr>
              <a:defRPr lang="cs-CZ"/>
            </a:defPPr>
            <a:lvl1pPr algn="ctr">
              <a:spcBef>
                <a:spcPct val="0"/>
              </a:spcBef>
              <a:buFontTx/>
              <a:buNone/>
              <a:defRPr kumimoji="0" sz="1000" b="1">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altLang="cs-CZ" sz="10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Všechna </a:t>
            </a:r>
            <a:endParaRPr kumimoji="0" lang="en-GB" altLang="cs-CZ" sz="10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altLang="cs-CZ" sz="10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stadia</a:t>
            </a:r>
          </a:p>
        </p:txBody>
      </p:sp>
      <p:sp>
        <p:nvSpPr>
          <p:cNvPr id="9" name="Text Box 23">
            <a:extLst>
              <a:ext uri="{FF2B5EF4-FFF2-40B4-BE49-F238E27FC236}">
                <a16:creationId xmlns:a16="http://schemas.microsoft.com/office/drawing/2014/main" id="{2060EB81-AE44-83BA-FDE2-F1D3B800B66B}"/>
              </a:ext>
            </a:extLst>
          </p:cNvPr>
          <p:cNvSpPr txBox="1">
            <a:spLocks noChangeArrowheads="1"/>
          </p:cNvSpPr>
          <p:nvPr/>
        </p:nvSpPr>
        <p:spPr bwMode="auto">
          <a:xfrm>
            <a:off x="3725478" y="5398273"/>
            <a:ext cx="1008063" cy="400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0" rIns="91420" bIns="45710">
            <a:spAutoFit/>
          </a:bodyPr>
          <a:lstStyle>
            <a:defPPr>
              <a:defRPr lang="cs-CZ"/>
            </a:defPPr>
            <a:lvl1pPr algn="ctr">
              <a:spcBef>
                <a:spcPct val="0"/>
              </a:spcBef>
              <a:buFontTx/>
              <a:buNone/>
              <a:defRPr kumimoji="0" sz="1000" b="1">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altLang="cs-CZ" sz="10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Stadium</a:t>
            </a:r>
            <a:endParaRPr kumimoji="0" lang="en-GB" altLang="cs-CZ" sz="10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altLang="cs-CZ" sz="10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10" name="Text Box 25">
            <a:extLst>
              <a:ext uri="{FF2B5EF4-FFF2-40B4-BE49-F238E27FC236}">
                <a16:creationId xmlns:a16="http://schemas.microsoft.com/office/drawing/2014/main" id="{BE337AF7-4991-CA7B-51EF-1F9D86E88D5B}"/>
              </a:ext>
            </a:extLst>
          </p:cNvPr>
          <p:cNvSpPr txBox="1">
            <a:spLocks noChangeArrowheads="1"/>
          </p:cNvSpPr>
          <p:nvPr/>
        </p:nvSpPr>
        <p:spPr bwMode="auto">
          <a:xfrm>
            <a:off x="1682366" y="5398273"/>
            <a:ext cx="1008062" cy="400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0" rIns="91420" bIns="45710">
            <a:spAutoFit/>
          </a:bodyPr>
          <a:lstStyle>
            <a:defPPr>
              <a:defRPr lang="cs-CZ"/>
            </a:defPPr>
            <a:lvl1pPr algn="ctr">
              <a:spcBef>
                <a:spcPct val="0"/>
              </a:spcBef>
              <a:buFontTx/>
              <a:buNone/>
              <a:defRPr kumimoji="0" sz="1000" b="1">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altLang="cs-CZ" sz="10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Stadium</a:t>
            </a:r>
            <a:endParaRPr kumimoji="0" lang="en-GB" altLang="cs-CZ" sz="10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altLang="cs-CZ" sz="10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11" name="Text Box 21">
            <a:extLst>
              <a:ext uri="{FF2B5EF4-FFF2-40B4-BE49-F238E27FC236}">
                <a16:creationId xmlns:a16="http://schemas.microsoft.com/office/drawing/2014/main" id="{6EF42AD2-4AE3-586B-2B9A-6F5AE47109DD}"/>
              </a:ext>
            </a:extLst>
          </p:cNvPr>
          <p:cNvSpPr txBox="1">
            <a:spLocks noChangeArrowheads="1"/>
          </p:cNvSpPr>
          <p:nvPr/>
        </p:nvSpPr>
        <p:spPr bwMode="auto">
          <a:xfrm>
            <a:off x="2363403" y="5395098"/>
            <a:ext cx="1008063" cy="400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0" rIns="91420" bIns="45710">
            <a:spAutoFit/>
          </a:bodyPr>
          <a:lstStyle>
            <a:defPPr>
              <a:defRPr lang="cs-CZ"/>
            </a:defPPr>
            <a:lvl1pPr algn="ctr">
              <a:spcBef>
                <a:spcPct val="0"/>
              </a:spcBef>
              <a:buFontTx/>
              <a:buNone/>
              <a:defRPr kumimoji="0" sz="1000" b="1">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altLang="cs-CZ" sz="10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Stadium</a:t>
            </a:r>
            <a:endParaRPr kumimoji="0" lang="en-GB" altLang="cs-CZ" sz="10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altLang="cs-CZ" sz="10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a:t>
            </a:r>
          </a:p>
        </p:txBody>
      </p:sp>
      <p:graphicFrame>
        <p:nvGraphicFramePr>
          <p:cNvPr id="12" name="Object 4">
            <a:extLst>
              <a:ext uri="{FF2B5EF4-FFF2-40B4-BE49-F238E27FC236}">
                <a16:creationId xmlns:a16="http://schemas.microsoft.com/office/drawing/2014/main" id="{4D802236-C04E-2B5E-3C6C-2A101F6B8A8E}"/>
              </a:ext>
            </a:extLst>
          </p:cNvPr>
          <p:cNvGraphicFramePr>
            <a:graphicFrameLocks noChangeAspect="1"/>
          </p:cNvGraphicFramePr>
          <p:nvPr>
            <p:custDataLst>
              <p:tags r:id="rId4"/>
            </p:custDataLst>
            <p:extLst>
              <p:ext uri="{D42A27DB-BD31-4B8C-83A1-F6EECF244321}">
                <p14:modId xmlns:p14="http://schemas.microsoft.com/office/powerpoint/2010/main" val="3243260883"/>
              </p:ext>
            </p:extLst>
          </p:nvPr>
        </p:nvGraphicFramePr>
        <p:xfrm>
          <a:off x="660016" y="1761310"/>
          <a:ext cx="3917950" cy="3860800"/>
        </p:xfrm>
        <a:graphic>
          <a:graphicData uri="http://schemas.openxmlformats.org/drawingml/2006/chart">
            <c:chart xmlns:c="http://schemas.openxmlformats.org/drawingml/2006/chart" xmlns:r="http://schemas.openxmlformats.org/officeDocument/2006/relationships" r:id="rId11"/>
          </a:graphicData>
        </a:graphic>
      </p:graphicFrame>
      <p:grpSp>
        <p:nvGrpSpPr>
          <p:cNvPr id="13" name="Skupina 1">
            <a:extLst>
              <a:ext uri="{FF2B5EF4-FFF2-40B4-BE49-F238E27FC236}">
                <a16:creationId xmlns:a16="http://schemas.microsoft.com/office/drawing/2014/main" id="{52247DD3-20BE-FE86-CFD3-75509941FD61}"/>
              </a:ext>
            </a:extLst>
          </p:cNvPr>
          <p:cNvGrpSpPr>
            <a:grpSpLocks/>
          </p:cNvGrpSpPr>
          <p:nvPr>
            <p:custDataLst>
              <p:tags r:id="rId5"/>
            </p:custDataLst>
          </p:nvPr>
        </p:nvGrpSpPr>
        <p:grpSpPr bwMode="auto">
          <a:xfrm>
            <a:off x="3710138" y="6059655"/>
            <a:ext cx="4321175" cy="681038"/>
            <a:chOff x="971550" y="5916613"/>
            <a:chExt cx="4321175" cy="680615"/>
          </a:xfrm>
        </p:grpSpPr>
        <p:sp>
          <p:nvSpPr>
            <p:cNvPr id="14" name="Rectangle 26">
              <a:extLst>
                <a:ext uri="{FF2B5EF4-FFF2-40B4-BE49-F238E27FC236}">
                  <a16:creationId xmlns:a16="http://schemas.microsoft.com/office/drawing/2014/main" id="{B3AE9FA3-99F1-9AD6-D66B-79393DF80486}"/>
                </a:ext>
              </a:extLst>
            </p:cNvPr>
            <p:cNvSpPr>
              <a:spLocks noChangeArrowheads="1"/>
            </p:cNvSpPr>
            <p:nvPr/>
          </p:nvSpPr>
          <p:spPr bwMode="auto">
            <a:xfrm>
              <a:off x="971550" y="5916613"/>
              <a:ext cx="4321175" cy="680615"/>
            </a:xfrm>
            <a:prstGeom prst="rect">
              <a:avLst/>
            </a:prstGeom>
            <a:solidFill>
              <a:sysClr val="window" lastClr="FFFFFF"/>
            </a:solidFill>
            <a:ln w="9525">
              <a:solidFill>
                <a:sysClr val="windowText" lastClr="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cs-CZ" altLang="cs-CZ" sz="1800" b="0" i="1"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 name="Text Box 27">
              <a:extLst>
                <a:ext uri="{FF2B5EF4-FFF2-40B4-BE49-F238E27FC236}">
                  <a16:creationId xmlns:a16="http://schemas.microsoft.com/office/drawing/2014/main" id="{C35A540B-E9D3-D19B-515F-8091005B0FFD}"/>
                </a:ext>
              </a:extLst>
            </p:cNvPr>
            <p:cNvSpPr txBox="1">
              <a:spLocks noChangeArrowheads="1"/>
            </p:cNvSpPr>
            <p:nvPr/>
          </p:nvSpPr>
          <p:spPr bwMode="auto">
            <a:xfrm>
              <a:off x="1252141" y="5940425"/>
              <a:ext cx="17446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s-CZ" altLang="cs-CZ" sz="1000" b="0" i="1" u="none" strike="noStrike" kern="0" cap="none" spc="0" normalizeH="0" baseline="0" noProof="0">
                  <a:ln>
                    <a:noFill/>
                  </a:ln>
                  <a:solidFill>
                    <a:prstClr val="black"/>
                  </a:solidFill>
                  <a:effectLst/>
                  <a:uLnTx/>
                  <a:uFillTx/>
                  <a:latin typeface="Arial" panose="020B0604020202020204" pitchFamily="34" charset="0"/>
                  <a:ea typeface="+mn-ea"/>
                  <a:cs typeface="+mn-cs"/>
                </a:rPr>
                <a:t>Analýza periody 2020–2022</a:t>
              </a:r>
              <a:endParaRPr kumimoji="0" lang="cs-CZ" altLang="cs-CZ" sz="1800" b="0" i="1"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 name="AutoShape 28">
              <a:extLst>
                <a:ext uri="{FF2B5EF4-FFF2-40B4-BE49-F238E27FC236}">
                  <a16:creationId xmlns:a16="http://schemas.microsoft.com/office/drawing/2014/main" id="{5929FB4C-4404-5F90-2EAA-512DB5CBB228}"/>
                </a:ext>
              </a:extLst>
            </p:cNvPr>
            <p:cNvSpPr>
              <a:spLocks noChangeArrowheads="1"/>
            </p:cNvSpPr>
            <p:nvPr/>
          </p:nvSpPr>
          <p:spPr bwMode="auto">
            <a:xfrm>
              <a:off x="1116327" y="6011300"/>
              <a:ext cx="72000" cy="72000"/>
            </a:xfrm>
            <a:prstGeom prst="diamond">
              <a:avLst/>
            </a:prstGeom>
            <a:solidFill>
              <a:srgbClr val="C0C0C0"/>
            </a:solidFill>
            <a:ln w="9525">
              <a:solidFill>
                <a:srgbClr val="00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cs-CZ" altLang="cs-CZ" sz="1800" b="0" i="1"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 name="Text Box 29">
              <a:extLst>
                <a:ext uri="{FF2B5EF4-FFF2-40B4-BE49-F238E27FC236}">
                  <a16:creationId xmlns:a16="http://schemas.microsoft.com/office/drawing/2014/main" id="{A3D6B5F8-1BA2-FBC3-1DFB-88C4EA3162C2}"/>
                </a:ext>
              </a:extLst>
            </p:cNvPr>
            <p:cNvSpPr txBox="1">
              <a:spLocks noChangeArrowheads="1"/>
            </p:cNvSpPr>
            <p:nvPr/>
          </p:nvSpPr>
          <p:spPr bwMode="auto">
            <a:xfrm>
              <a:off x="3395266" y="5940425"/>
              <a:ext cx="17462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s-CZ" altLang="cs-CZ" sz="1000" b="0" i="1" u="none" strike="noStrike" kern="0" cap="none" spc="0" normalizeH="0" baseline="0" noProof="0" err="1">
                  <a:ln>
                    <a:noFill/>
                  </a:ln>
                  <a:solidFill>
                    <a:prstClr val="black"/>
                  </a:solidFill>
                  <a:effectLst/>
                  <a:uLnTx/>
                  <a:uFillTx/>
                  <a:latin typeface="Arial" panose="020B0604020202020204" pitchFamily="34" charset="0"/>
                  <a:ea typeface="+mn-ea"/>
                  <a:cs typeface="+mn-cs"/>
                </a:rPr>
                <a:t>Kohortní</a:t>
              </a:r>
              <a:r>
                <a:rPr kumimoji="0" lang="cs-CZ" altLang="cs-CZ" sz="1000" b="0" i="1" u="none" strike="noStrike" kern="0" cap="none" spc="0" normalizeH="0" baseline="0" noProof="0">
                  <a:ln>
                    <a:noFill/>
                  </a:ln>
                  <a:solidFill>
                    <a:prstClr val="black"/>
                  </a:solidFill>
                  <a:effectLst/>
                  <a:uLnTx/>
                  <a:uFillTx/>
                  <a:latin typeface="Arial" panose="020B0604020202020204" pitchFamily="34" charset="0"/>
                  <a:ea typeface="+mn-ea"/>
                  <a:cs typeface="+mn-cs"/>
                </a:rPr>
                <a:t> analýza 20</a:t>
              </a:r>
              <a:r>
                <a:rPr kumimoji="0" lang="en-US" altLang="cs-CZ" sz="1000" b="0" i="1" u="none" strike="noStrike" kern="0" cap="none" spc="0" normalizeH="0" baseline="0" noProof="0">
                  <a:ln>
                    <a:noFill/>
                  </a:ln>
                  <a:solidFill>
                    <a:prstClr val="black"/>
                  </a:solidFill>
                  <a:effectLst/>
                  <a:uLnTx/>
                  <a:uFillTx/>
                  <a:latin typeface="Arial" panose="020B0604020202020204" pitchFamily="34" charset="0"/>
                  <a:ea typeface="+mn-ea"/>
                  <a:cs typeface="+mn-cs"/>
                </a:rPr>
                <a:t>1</a:t>
              </a:r>
              <a:r>
                <a:rPr kumimoji="0" lang="cs-CZ" altLang="cs-CZ" sz="1000" b="0" i="1" u="none" strike="noStrike" kern="0" cap="none" spc="0" normalizeH="0" baseline="0" noProof="0">
                  <a:ln>
                    <a:noFill/>
                  </a:ln>
                  <a:solidFill>
                    <a:prstClr val="black"/>
                  </a:solidFill>
                  <a:effectLst/>
                  <a:uLnTx/>
                  <a:uFillTx/>
                  <a:latin typeface="Arial" panose="020B0604020202020204" pitchFamily="34" charset="0"/>
                  <a:ea typeface="+mn-ea"/>
                  <a:cs typeface="+mn-cs"/>
                </a:rPr>
                <a:t>5–2019</a:t>
              </a:r>
              <a:endParaRPr kumimoji="0" lang="cs-CZ" altLang="cs-CZ" sz="1800" b="0" i="1"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 name="Oval 31">
              <a:extLst>
                <a:ext uri="{FF2B5EF4-FFF2-40B4-BE49-F238E27FC236}">
                  <a16:creationId xmlns:a16="http://schemas.microsoft.com/office/drawing/2014/main" id="{E562C602-AE48-00C7-DF2C-AE91AEB8BD29}"/>
                </a:ext>
              </a:extLst>
            </p:cNvPr>
            <p:cNvSpPr>
              <a:spLocks noChangeArrowheads="1"/>
            </p:cNvSpPr>
            <p:nvPr/>
          </p:nvSpPr>
          <p:spPr bwMode="auto">
            <a:xfrm>
              <a:off x="3269457" y="6011863"/>
              <a:ext cx="71437" cy="71437"/>
            </a:xfrm>
            <a:prstGeom prst="ellipse">
              <a:avLst/>
            </a:prstGeom>
            <a:solidFill>
              <a:srgbClr val="C0C0C0"/>
            </a:solidFill>
            <a:ln w="9525">
              <a:solidFill>
                <a:sysClr val="windowText" lastClr="00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cs-CZ" altLang="cs-CZ" sz="1800" b="0" i="1"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 name="Text Box 32">
              <a:extLst>
                <a:ext uri="{FF2B5EF4-FFF2-40B4-BE49-F238E27FC236}">
                  <a16:creationId xmlns:a16="http://schemas.microsoft.com/office/drawing/2014/main" id="{E29DE4E3-1411-9BB4-1CC9-3560B81E4952}"/>
                </a:ext>
              </a:extLst>
            </p:cNvPr>
            <p:cNvSpPr txBox="1">
              <a:spLocks noChangeArrowheads="1"/>
            </p:cNvSpPr>
            <p:nvPr/>
          </p:nvSpPr>
          <p:spPr bwMode="auto">
            <a:xfrm>
              <a:off x="1252141" y="6139904"/>
              <a:ext cx="1752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s-CZ" altLang="cs-CZ" sz="1000" b="0" i="1" u="none" strike="noStrike" kern="0" cap="none" spc="0" normalizeH="0" baseline="0" noProof="0" err="1">
                  <a:ln>
                    <a:noFill/>
                  </a:ln>
                  <a:solidFill>
                    <a:prstClr val="black"/>
                  </a:solidFill>
                  <a:effectLst/>
                  <a:uLnTx/>
                  <a:uFillTx/>
                  <a:latin typeface="Arial" panose="020B0604020202020204" pitchFamily="34" charset="0"/>
                  <a:ea typeface="+mn-ea"/>
                  <a:cs typeface="+mn-cs"/>
                </a:rPr>
                <a:t>Kohortní</a:t>
              </a:r>
              <a:r>
                <a:rPr kumimoji="0" lang="cs-CZ" altLang="cs-CZ" sz="1000" b="0" i="1" u="none" strike="noStrike" kern="0" cap="none" spc="0" normalizeH="0" baseline="0" noProof="0">
                  <a:ln>
                    <a:noFill/>
                  </a:ln>
                  <a:solidFill>
                    <a:prstClr val="black"/>
                  </a:solidFill>
                  <a:effectLst/>
                  <a:uLnTx/>
                  <a:uFillTx/>
                  <a:latin typeface="Arial" panose="020B0604020202020204" pitchFamily="34" charset="0"/>
                  <a:ea typeface="+mn-ea"/>
                  <a:cs typeface="+mn-cs"/>
                </a:rPr>
                <a:t> analýza 2010–2014</a:t>
              </a:r>
              <a:endParaRPr kumimoji="0" lang="cs-CZ" altLang="cs-CZ" sz="1800" b="0" i="1"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 name="Text Box 33">
              <a:extLst>
                <a:ext uri="{FF2B5EF4-FFF2-40B4-BE49-F238E27FC236}">
                  <a16:creationId xmlns:a16="http://schemas.microsoft.com/office/drawing/2014/main" id="{59F5DC84-2B37-96C1-04BE-C1EA7A4390A4}"/>
                </a:ext>
              </a:extLst>
            </p:cNvPr>
            <p:cNvSpPr txBox="1">
              <a:spLocks noChangeArrowheads="1"/>
            </p:cNvSpPr>
            <p:nvPr/>
          </p:nvSpPr>
          <p:spPr bwMode="auto">
            <a:xfrm>
              <a:off x="3395266" y="6139904"/>
              <a:ext cx="1752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s-CZ" altLang="cs-CZ" sz="1000" b="0" i="1" u="none" strike="noStrike" kern="0" cap="none" spc="0" normalizeH="0" baseline="0" noProof="0" err="1">
                  <a:ln>
                    <a:noFill/>
                  </a:ln>
                  <a:solidFill>
                    <a:prstClr val="black"/>
                  </a:solidFill>
                  <a:effectLst/>
                  <a:uLnTx/>
                  <a:uFillTx/>
                  <a:latin typeface="Arial" panose="020B0604020202020204" pitchFamily="34" charset="0"/>
                  <a:ea typeface="+mn-ea"/>
                  <a:cs typeface="+mn-cs"/>
                </a:rPr>
                <a:t>Kohortní</a:t>
              </a:r>
              <a:r>
                <a:rPr kumimoji="0" lang="cs-CZ" altLang="cs-CZ" sz="1000" b="0" i="1" u="none" strike="noStrike" kern="0" cap="none" spc="0" normalizeH="0" baseline="0" noProof="0">
                  <a:ln>
                    <a:noFill/>
                  </a:ln>
                  <a:solidFill>
                    <a:prstClr val="black"/>
                  </a:solidFill>
                  <a:effectLst/>
                  <a:uLnTx/>
                  <a:uFillTx/>
                  <a:latin typeface="Arial" panose="020B0604020202020204" pitchFamily="34" charset="0"/>
                  <a:ea typeface="+mn-ea"/>
                  <a:cs typeface="+mn-cs"/>
                </a:rPr>
                <a:t> analýza </a:t>
              </a:r>
              <a:r>
                <a:rPr kumimoji="0" lang="en-US" altLang="cs-CZ" sz="1000" b="0" i="1" u="none" strike="noStrike" kern="0" cap="none" spc="0" normalizeH="0" baseline="0" noProof="0">
                  <a:ln>
                    <a:noFill/>
                  </a:ln>
                  <a:solidFill>
                    <a:prstClr val="black"/>
                  </a:solidFill>
                  <a:effectLst/>
                  <a:uLnTx/>
                  <a:uFillTx/>
                  <a:latin typeface="Arial" panose="020B0604020202020204" pitchFamily="34" charset="0"/>
                  <a:ea typeface="+mn-ea"/>
                  <a:cs typeface="+mn-cs"/>
                </a:rPr>
                <a:t>200</a:t>
              </a:r>
              <a:r>
                <a:rPr kumimoji="0" lang="cs-CZ" altLang="cs-CZ" sz="1000" b="0" i="1" u="none" strike="noStrike" kern="0" cap="none" spc="0" normalizeH="0" baseline="0" noProof="0">
                  <a:ln>
                    <a:noFill/>
                  </a:ln>
                  <a:solidFill>
                    <a:prstClr val="black"/>
                  </a:solidFill>
                  <a:effectLst/>
                  <a:uLnTx/>
                  <a:uFillTx/>
                  <a:latin typeface="Arial" panose="020B0604020202020204" pitchFamily="34" charset="0"/>
                  <a:ea typeface="+mn-ea"/>
                  <a:cs typeface="+mn-cs"/>
                </a:rPr>
                <a:t>5–2009</a:t>
              </a:r>
              <a:endParaRPr kumimoji="0" lang="cs-CZ" altLang="cs-CZ" sz="1800" b="0" i="1"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21" name="Group 34">
              <a:extLst>
                <a:ext uri="{FF2B5EF4-FFF2-40B4-BE49-F238E27FC236}">
                  <a16:creationId xmlns:a16="http://schemas.microsoft.com/office/drawing/2014/main" id="{B0604E83-ED25-EE9A-DCEB-27E2B5E81C4F}"/>
                </a:ext>
              </a:extLst>
            </p:cNvPr>
            <p:cNvGrpSpPr>
              <a:grpSpLocks/>
            </p:cNvGrpSpPr>
            <p:nvPr/>
          </p:nvGrpSpPr>
          <p:grpSpPr bwMode="auto">
            <a:xfrm>
              <a:off x="3269456" y="6212135"/>
              <a:ext cx="71438" cy="71438"/>
              <a:chOff x="585" y="2014"/>
              <a:chExt cx="45" cy="45"/>
            </a:xfrm>
          </p:grpSpPr>
          <p:sp>
            <p:nvSpPr>
              <p:cNvPr id="33" name="Line 35">
                <a:extLst>
                  <a:ext uri="{FF2B5EF4-FFF2-40B4-BE49-F238E27FC236}">
                    <a16:creationId xmlns:a16="http://schemas.microsoft.com/office/drawing/2014/main" id="{7F3AA7D0-D761-DDBF-6242-348420E1F478}"/>
                  </a:ext>
                </a:extLst>
              </p:cNvPr>
              <p:cNvSpPr>
                <a:spLocks noChangeShapeType="1"/>
              </p:cNvSpPr>
              <p:nvPr/>
            </p:nvSpPr>
            <p:spPr bwMode="auto">
              <a:xfrm>
                <a:off x="585" y="2014"/>
                <a:ext cx="45" cy="45"/>
              </a:xfrm>
              <a:prstGeom prst="rect">
                <a:avLst/>
              </a:prstGeom>
              <a:noFill/>
              <a:ln w="9525">
                <a:solidFill>
                  <a:sysClr val="windowText" lastClr="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altLang="cs-CZ" sz="18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4" name="Line 36">
                <a:extLst>
                  <a:ext uri="{FF2B5EF4-FFF2-40B4-BE49-F238E27FC236}">
                    <a16:creationId xmlns:a16="http://schemas.microsoft.com/office/drawing/2014/main" id="{A8044267-F59E-9ADF-E397-0602EC536876}"/>
                  </a:ext>
                </a:extLst>
              </p:cNvPr>
              <p:cNvSpPr>
                <a:spLocks noChangeShapeType="1"/>
              </p:cNvSpPr>
              <p:nvPr/>
            </p:nvSpPr>
            <p:spPr bwMode="auto">
              <a:xfrm flipH="1">
                <a:off x="585" y="2014"/>
                <a:ext cx="45" cy="45"/>
              </a:xfrm>
              <a:prstGeom prst="rect">
                <a:avLst/>
              </a:prstGeom>
              <a:noFill/>
              <a:ln w="9525">
                <a:solidFill>
                  <a:sysClr val="windowText" lastClr="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altLang="cs-CZ" sz="18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2" name="Text Box 32">
              <a:extLst>
                <a:ext uri="{FF2B5EF4-FFF2-40B4-BE49-F238E27FC236}">
                  <a16:creationId xmlns:a16="http://schemas.microsoft.com/office/drawing/2014/main" id="{FF8ECF77-C838-B6EE-F877-05B42EA392C8}"/>
                </a:ext>
              </a:extLst>
            </p:cNvPr>
            <p:cNvSpPr txBox="1">
              <a:spLocks noChangeArrowheads="1"/>
            </p:cNvSpPr>
            <p:nvPr/>
          </p:nvSpPr>
          <p:spPr bwMode="auto">
            <a:xfrm>
              <a:off x="1252141" y="6339383"/>
              <a:ext cx="1752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s-CZ" altLang="cs-CZ" sz="1000" b="0" i="1" u="none" strike="noStrike" kern="0" cap="none" spc="0" normalizeH="0" baseline="0" noProof="0" err="1">
                  <a:ln>
                    <a:noFill/>
                  </a:ln>
                  <a:solidFill>
                    <a:prstClr val="black"/>
                  </a:solidFill>
                  <a:effectLst/>
                  <a:uLnTx/>
                  <a:uFillTx/>
                  <a:latin typeface="Arial" panose="020B0604020202020204" pitchFamily="34" charset="0"/>
                  <a:ea typeface="+mn-ea"/>
                  <a:cs typeface="+mn-cs"/>
                </a:rPr>
                <a:t>Kohortní</a:t>
              </a:r>
              <a:r>
                <a:rPr kumimoji="0" lang="cs-CZ" altLang="cs-CZ" sz="1000" b="0" i="1" u="none" strike="noStrike" kern="0" cap="none" spc="0" normalizeH="0" baseline="0" noProof="0">
                  <a:ln>
                    <a:noFill/>
                  </a:ln>
                  <a:solidFill>
                    <a:prstClr val="black"/>
                  </a:solidFill>
                  <a:effectLst/>
                  <a:uLnTx/>
                  <a:uFillTx/>
                  <a:latin typeface="Arial" panose="020B0604020202020204" pitchFamily="34" charset="0"/>
                  <a:ea typeface="+mn-ea"/>
                  <a:cs typeface="+mn-cs"/>
                </a:rPr>
                <a:t> analýza 2000–2004</a:t>
              </a:r>
              <a:endParaRPr kumimoji="0" lang="cs-CZ" altLang="cs-CZ" sz="1800" b="0" i="1"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 name="Text Box 33">
              <a:extLst>
                <a:ext uri="{FF2B5EF4-FFF2-40B4-BE49-F238E27FC236}">
                  <a16:creationId xmlns:a16="http://schemas.microsoft.com/office/drawing/2014/main" id="{EF971EDB-AD1F-E8E5-CFFE-83F484D4A4F2}"/>
                </a:ext>
              </a:extLst>
            </p:cNvPr>
            <p:cNvSpPr txBox="1">
              <a:spLocks noChangeArrowheads="1"/>
            </p:cNvSpPr>
            <p:nvPr/>
          </p:nvSpPr>
          <p:spPr bwMode="auto">
            <a:xfrm>
              <a:off x="3395266" y="6339383"/>
              <a:ext cx="1752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s-CZ" altLang="cs-CZ" sz="1000" b="0" i="1" u="none" strike="noStrike" kern="0" cap="none" spc="0" normalizeH="0" baseline="0" noProof="0" err="1">
                  <a:ln>
                    <a:noFill/>
                  </a:ln>
                  <a:solidFill>
                    <a:prstClr val="black"/>
                  </a:solidFill>
                  <a:effectLst/>
                  <a:uLnTx/>
                  <a:uFillTx/>
                  <a:latin typeface="Arial" panose="020B0604020202020204" pitchFamily="34" charset="0"/>
                  <a:ea typeface="+mn-ea"/>
                  <a:cs typeface="+mn-cs"/>
                </a:rPr>
                <a:t>Kohortní</a:t>
              </a:r>
              <a:r>
                <a:rPr kumimoji="0" lang="cs-CZ" altLang="cs-CZ" sz="1000" b="0" i="1" u="none" strike="noStrike" kern="0" cap="none" spc="0" normalizeH="0" baseline="0" noProof="0">
                  <a:ln>
                    <a:noFill/>
                  </a:ln>
                  <a:solidFill>
                    <a:prstClr val="black"/>
                  </a:solidFill>
                  <a:effectLst/>
                  <a:uLnTx/>
                  <a:uFillTx/>
                  <a:latin typeface="Arial" panose="020B0604020202020204" pitchFamily="34" charset="0"/>
                  <a:ea typeface="+mn-ea"/>
                  <a:cs typeface="+mn-cs"/>
                </a:rPr>
                <a:t> analýza 1995–1999</a:t>
              </a:r>
              <a:endParaRPr kumimoji="0" lang="cs-CZ" altLang="cs-CZ" sz="1800" b="0" i="1"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24" name="Group 34">
              <a:extLst>
                <a:ext uri="{FF2B5EF4-FFF2-40B4-BE49-F238E27FC236}">
                  <a16:creationId xmlns:a16="http://schemas.microsoft.com/office/drawing/2014/main" id="{71927A4A-530F-DD4D-D108-63DBC8FB46DA}"/>
                </a:ext>
              </a:extLst>
            </p:cNvPr>
            <p:cNvGrpSpPr>
              <a:grpSpLocks/>
            </p:cNvGrpSpPr>
            <p:nvPr/>
          </p:nvGrpSpPr>
          <p:grpSpPr bwMode="auto">
            <a:xfrm>
              <a:off x="3269456" y="6412408"/>
              <a:ext cx="71438" cy="71438"/>
              <a:chOff x="585" y="2014"/>
              <a:chExt cx="45" cy="45"/>
            </a:xfrm>
          </p:grpSpPr>
          <p:sp>
            <p:nvSpPr>
              <p:cNvPr id="31" name="Line 35">
                <a:extLst>
                  <a:ext uri="{FF2B5EF4-FFF2-40B4-BE49-F238E27FC236}">
                    <a16:creationId xmlns:a16="http://schemas.microsoft.com/office/drawing/2014/main" id="{D75FDF64-40DE-30E9-C9CD-1A1A97684F7E}"/>
                  </a:ext>
                </a:extLst>
              </p:cNvPr>
              <p:cNvSpPr>
                <a:spLocks noChangeShapeType="1"/>
              </p:cNvSpPr>
              <p:nvPr/>
            </p:nvSpPr>
            <p:spPr bwMode="auto">
              <a:xfrm>
                <a:off x="585" y="2014"/>
                <a:ext cx="45" cy="45"/>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2" name="Line 36">
                <a:extLst>
                  <a:ext uri="{FF2B5EF4-FFF2-40B4-BE49-F238E27FC236}">
                    <a16:creationId xmlns:a16="http://schemas.microsoft.com/office/drawing/2014/main" id="{6C9806CB-6D46-9EFB-3183-75C7668587E0}"/>
                  </a:ext>
                </a:extLst>
              </p:cNvPr>
              <p:cNvSpPr>
                <a:spLocks noChangeShapeType="1"/>
              </p:cNvSpPr>
              <p:nvPr/>
            </p:nvSpPr>
            <p:spPr bwMode="auto">
              <a:xfrm flipH="1">
                <a:off x="585" y="2014"/>
                <a:ext cx="45" cy="45"/>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25" name="Group 37">
              <a:extLst>
                <a:ext uri="{FF2B5EF4-FFF2-40B4-BE49-F238E27FC236}">
                  <a16:creationId xmlns:a16="http://schemas.microsoft.com/office/drawing/2014/main" id="{59C284C4-CED4-A715-871D-7E6A63857339}"/>
                </a:ext>
              </a:extLst>
            </p:cNvPr>
            <p:cNvGrpSpPr>
              <a:grpSpLocks/>
            </p:cNvGrpSpPr>
            <p:nvPr/>
          </p:nvGrpSpPr>
          <p:grpSpPr bwMode="auto">
            <a:xfrm>
              <a:off x="1115815" y="6412408"/>
              <a:ext cx="73025" cy="71438"/>
              <a:chOff x="2778" y="5374"/>
              <a:chExt cx="46" cy="45"/>
            </a:xfrm>
          </p:grpSpPr>
          <p:sp>
            <p:nvSpPr>
              <p:cNvPr id="29" name="Line 38">
                <a:extLst>
                  <a:ext uri="{FF2B5EF4-FFF2-40B4-BE49-F238E27FC236}">
                    <a16:creationId xmlns:a16="http://schemas.microsoft.com/office/drawing/2014/main" id="{B8C028F4-F455-3F8C-CBF9-17C852D83A33}"/>
                  </a:ext>
                </a:extLst>
              </p:cNvPr>
              <p:cNvSpPr>
                <a:spLocks noChangeShapeType="1"/>
              </p:cNvSpPr>
              <p:nvPr/>
            </p:nvSpPr>
            <p:spPr bwMode="auto">
              <a:xfrm>
                <a:off x="2801" y="5374"/>
                <a:ext cx="0" cy="45"/>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0" name="Line 39">
                <a:extLst>
                  <a:ext uri="{FF2B5EF4-FFF2-40B4-BE49-F238E27FC236}">
                    <a16:creationId xmlns:a16="http://schemas.microsoft.com/office/drawing/2014/main" id="{3854EF2F-833A-3D83-899D-D4E51E0DCEA7}"/>
                  </a:ext>
                </a:extLst>
              </p:cNvPr>
              <p:cNvSpPr>
                <a:spLocks noChangeShapeType="1"/>
              </p:cNvSpPr>
              <p:nvPr/>
            </p:nvSpPr>
            <p:spPr bwMode="auto">
              <a:xfrm>
                <a:off x="2778" y="5397"/>
                <a:ext cx="46" cy="0"/>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26" name="Group 34">
              <a:extLst>
                <a:ext uri="{FF2B5EF4-FFF2-40B4-BE49-F238E27FC236}">
                  <a16:creationId xmlns:a16="http://schemas.microsoft.com/office/drawing/2014/main" id="{85FE493A-871D-A475-0DF8-25E2B3EB958F}"/>
                </a:ext>
              </a:extLst>
            </p:cNvPr>
            <p:cNvGrpSpPr>
              <a:grpSpLocks/>
            </p:cNvGrpSpPr>
            <p:nvPr/>
          </p:nvGrpSpPr>
          <p:grpSpPr bwMode="auto">
            <a:xfrm>
              <a:off x="1117402" y="6212135"/>
              <a:ext cx="71438" cy="71438"/>
              <a:chOff x="585" y="2014"/>
              <a:chExt cx="45" cy="45"/>
            </a:xfrm>
          </p:grpSpPr>
          <p:sp>
            <p:nvSpPr>
              <p:cNvPr id="27" name="Line 35">
                <a:extLst>
                  <a:ext uri="{FF2B5EF4-FFF2-40B4-BE49-F238E27FC236}">
                    <a16:creationId xmlns:a16="http://schemas.microsoft.com/office/drawing/2014/main" id="{6D85E5BD-03E4-9A18-5825-134B47B74389}"/>
                  </a:ext>
                </a:extLst>
              </p:cNvPr>
              <p:cNvSpPr>
                <a:spLocks noChangeShapeType="1"/>
              </p:cNvSpPr>
              <p:nvPr/>
            </p:nvSpPr>
            <p:spPr bwMode="auto">
              <a:xfrm>
                <a:off x="585" y="2014"/>
                <a:ext cx="45" cy="45"/>
              </a:xfrm>
              <a:prstGeom prst="triangle">
                <a:avLst>
                  <a:gd name="adj" fmla="val 50000"/>
                </a:avLst>
              </a:prstGeom>
              <a:noFill/>
              <a:ln w="9525">
                <a:solidFill>
                  <a:sysClr val="windowText" lastClr="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altLang="cs-CZ" sz="18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 name="Line 36">
                <a:extLst>
                  <a:ext uri="{FF2B5EF4-FFF2-40B4-BE49-F238E27FC236}">
                    <a16:creationId xmlns:a16="http://schemas.microsoft.com/office/drawing/2014/main" id="{17270229-E42D-CBEC-99BC-6FF28FC55AF1}"/>
                  </a:ext>
                </a:extLst>
              </p:cNvPr>
              <p:cNvSpPr>
                <a:spLocks noChangeShapeType="1"/>
              </p:cNvSpPr>
              <p:nvPr/>
            </p:nvSpPr>
            <p:spPr bwMode="auto">
              <a:xfrm flipH="1">
                <a:off x="585" y="2014"/>
                <a:ext cx="45" cy="45"/>
              </a:xfrm>
              <a:prstGeom prst="triangle">
                <a:avLst>
                  <a:gd name="adj" fmla="val 50000"/>
                </a:avLst>
              </a:prstGeom>
              <a:noFill/>
              <a:ln w="9525">
                <a:solidFill>
                  <a:sysClr val="windowText" lastClr="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altLang="cs-CZ" sz="18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sp>
        <p:nvSpPr>
          <p:cNvPr id="45" name="Nadpis 44">
            <a:extLst>
              <a:ext uri="{FF2B5EF4-FFF2-40B4-BE49-F238E27FC236}">
                <a16:creationId xmlns:a16="http://schemas.microsoft.com/office/drawing/2014/main" id="{FEA708E7-F925-E48F-6500-80A670D7EB89}"/>
              </a:ext>
            </a:extLst>
          </p:cNvPr>
          <p:cNvSpPr>
            <a:spLocks noGrp="1"/>
          </p:cNvSpPr>
          <p:nvPr>
            <p:ph type="title"/>
            <p:custDataLst>
              <p:tags r:id="rId6"/>
            </p:custDataLst>
          </p:nvPr>
        </p:nvSpPr>
        <p:spPr>
          <a:xfrm>
            <a:off x="270160" y="147370"/>
            <a:ext cx="11583186" cy="434637"/>
          </a:xfrm>
        </p:spPr>
        <p:txBody>
          <a:bodyPr>
            <a:noAutofit/>
          </a:bodyPr>
          <a:lstStyle/>
          <a:p>
            <a:r>
              <a:rPr lang="cs-CZ" sz="2800" b="1" dirty="0">
                <a:solidFill>
                  <a:srgbClr val="002060"/>
                </a:solidFill>
                <a:latin typeface="+mn-lt"/>
              </a:rPr>
              <a:t>Příklad zlepšujících se výsledků péče v KVK: </a:t>
            </a:r>
            <a:r>
              <a:rPr lang="cs-CZ" sz="2800" b="1" noProof="0" dirty="0">
                <a:solidFill>
                  <a:srgbClr val="002060"/>
                </a:solidFill>
                <a:latin typeface="+mn-lt"/>
              </a:rPr>
              <a:t>ZN </a:t>
            </a:r>
            <a:r>
              <a:rPr lang="cs-CZ" sz="2800" b="1" noProof="0" dirty="0" err="1">
                <a:solidFill>
                  <a:srgbClr val="002060"/>
                </a:solidFill>
                <a:latin typeface="+mn-lt"/>
              </a:rPr>
              <a:t>kolorekta</a:t>
            </a:r>
            <a:r>
              <a:rPr lang="cs-CZ" sz="2800" b="1" noProof="0" dirty="0">
                <a:solidFill>
                  <a:srgbClr val="002060"/>
                </a:solidFill>
                <a:latin typeface="+mn-lt"/>
              </a:rPr>
              <a:t> a ZN prsu </a:t>
            </a:r>
            <a:endParaRPr lang="cs-CZ" sz="2800" b="1" dirty="0">
              <a:solidFill>
                <a:srgbClr val="002060"/>
              </a:solidFill>
              <a:latin typeface="+mn-lt"/>
            </a:endParaRPr>
          </a:p>
        </p:txBody>
      </p:sp>
      <p:cxnSp>
        <p:nvCxnSpPr>
          <p:cNvPr id="44" name="Přímá spojnice se šipkou 43">
            <a:extLst>
              <a:ext uri="{FF2B5EF4-FFF2-40B4-BE49-F238E27FC236}">
                <a16:creationId xmlns:a16="http://schemas.microsoft.com/office/drawing/2014/main" id="{4145F5E0-A91C-8972-4818-444D1C680AC5}"/>
              </a:ext>
            </a:extLst>
          </p:cNvPr>
          <p:cNvCxnSpPr>
            <a:cxnSpLocks/>
          </p:cNvCxnSpPr>
          <p:nvPr/>
        </p:nvCxnSpPr>
        <p:spPr>
          <a:xfrm flipV="1">
            <a:off x="2348090" y="2415103"/>
            <a:ext cx="0" cy="83022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Přímá spojnice se šipkou 45">
            <a:extLst>
              <a:ext uri="{FF2B5EF4-FFF2-40B4-BE49-F238E27FC236}">
                <a16:creationId xmlns:a16="http://schemas.microsoft.com/office/drawing/2014/main" id="{1C8B735E-B91C-1702-FC0D-1ABACE337C81}"/>
              </a:ext>
            </a:extLst>
          </p:cNvPr>
          <p:cNvCxnSpPr>
            <a:cxnSpLocks/>
          </p:cNvCxnSpPr>
          <p:nvPr/>
        </p:nvCxnSpPr>
        <p:spPr>
          <a:xfrm flipV="1">
            <a:off x="3044441" y="2806980"/>
            <a:ext cx="0" cy="58884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 Box 3">
            <a:extLst>
              <a:ext uri="{FF2B5EF4-FFF2-40B4-BE49-F238E27FC236}">
                <a16:creationId xmlns:a16="http://schemas.microsoft.com/office/drawing/2014/main" id="{872C9B9A-D65C-4676-B6B6-C6992D40DE4A}"/>
              </a:ext>
            </a:extLst>
          </p:cNvPr>
          <p:cNvSpPr txBox="1">
            <a:spLocks noChangeArrowheads="1"/>
          </p:cNvSpPr>
          <p:nvPr/>
        </p:nvSpPr>
        <p:spPr bwMode="auto">
          <a:xfrm rot="16200000">
            <a:off x="5031033" y="3515505"/>
            <a:ext cx="2686051" cy="246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0" rIns="91420" bIns="4571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altLang="cs-CZ" sz="1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5leté relativní přežití</a:t>
            </a:r>
          </a:p>
        </p:txBody>
      </p:sp>
      <p:sp>
        <p:nvSpPr>
          <p:cNvPr id="3" name="TextovéPole 21">
            <a:extLst>
              <a:ext uri="{FF2B5EF4-FFF2-40B4-BE49-F238E27FC236}">
                <a16:creationId xmlns:a16="http://schemas.microsoft.com/office/drawing/2014/main" id="{9280831A-FF97-46B4-B370-8A7540415699}"/>
              </a:ext>
            </a:extLst>
          </p:cNvPr>
          <p:cNvSpPr txBox="1">
            <a:spLocks noChangeArrowheads="1"/>
          </p:cNvSpPr>
          <p:nvPr>
            <p:custDataLst>
              <p:tags r:id="rId7"/>
            </p:custDataLst>
          </p:nvPr>
        </p:nvSpPr>
        <p:spPr bwMode="auto">
          <a:xfrm>
            <a:off x="6494381" y="1084145"/>
            <a:ext cx="44359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altLang="cs-CZ" sz="1800" b="1" i="0" u="sng" strike="noStrike" kern="0" cap="none" spc="0" normalizeH="0" baseline="0" noProof="0" dirty="0">
                <a:ln>
                  <a:noFill/>
                </a:ln>
                <a:solidFill>
                  <a:prstClr val="black"/>
                </a:solidFill>
                <a:effectLst/>
                <a:uLnTx/>
                <a:uFillTx/>
                <a:latin typeface="Arial" panose="020B0604020202020204" pitchFamily="34" charset="0"/>
                <a:ea typeface="+mn-ea"/>
                <a:cs typeface="+mn-cs"/>
              </a:rPr>
              <a:t>ZN prsu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altLang="cs-CZ" sz="1800" b="1" i="0" u="sng" strike="noStrike" kern="0" cap="none" spc="0" normalizeH="0" baseline="0" noProof="0" dirty="0">
                <a:ln>
                  <a:noFill/>
                </a:ln>
                <a:solidFill>
                  <a:prstClr val="black"/>
                </a:solidFill>
                <a:effectLst/>
                <a:uLnTx/>
                <a:uFillTx/>
                <a:latin typeface="Arial" panose="020B0604020202020204" pitchFamily="34" charset="0"/>
                <a:ea typeface="+mn-ea"/>
                <a:cs typeface="+mn-cs"/>
              </a:rPr>
              <a:t>(C50)</a:t>
            </a:r>
          </a:p>
        </p:txBody>
      </p:sp>
      <p:sp>
        <p:nvSpPr>
          <p:cNvPr id="37" name="Text Box 21">
            <a:extLst>
              <a:ext uri="{FF2B5EF4-FFF2-40B4-BE49-F238E27FC236}">
                <a16:creationId xmlns:a16="http://schemas.microsoft.com/office/drawing/2014/main" id="{D7193912-98B1-471D-86F7-3B2C23D3A972}"/>
              </a:ext>
            </a:extLst>
          </p:cNvPr>
          <p:cNvSpPr txBox="1">
            <a:spLocks noChangeArrowheads="1"/>
          </p:cNvSpPr>
          <p:nvPr/>
        </p:nvSpPr>
        <p:spPr bwMode="auto">
          <a:xfrm>
            <a:off x="8889357" y="5409410"/>
            <a:ext cx="1008062" cy="400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0" rIns="91420" bIns="45710">
            <a:spAutoFit/>
          </a:bodyPr>
          <a:lstStyle>
            <a:defPPr>
              <a:defRPr lang="cs-CZ"/>
            </a:defPPr>
            <a:lvl1pPr algn="ctr">
              <a:spcBef>
                <a:spcPct val="0"/>
              </a:spcBef>
              <a:buFontTx/>
              <a:buNone/>
              <a:defRPr kumimoji="0" sz="1000" b="1">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altLang="cs-CZ" sz="10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Stadium</a:t>
            </a:r>
            <a:endParaRPr kumimoji="0" lang="en-GB" altLang="cs-CZ" sz="10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altLang="cs-CZ" sz="10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42" name="Text Box 22">
            <a:extLst>
              <a:ext uri="{FF2B5EF4-FFF2-40B4-BE49-F238E27FC236}">
                <a16:creationId xmlns:a16="http://schemas.microsoft.com/office/drawing/2014/main" id="{5935F385-A510-41A7-A25E-D1EF8C3116A8}"/>
              </a:ext>
            </a:extLst>
          </p:cNvPr>
          <p:cNvSpPr txBox="1">
            <a:spLocks noChangeArrowheads="1"/>
          </p:cNvSpPr>
          <p:nvPr>
            <p:custDataLst>
              <p:tags r:id="rId8"/>
            </p:custDataLst>
          </p:nvPr>
        </p:nvSpPr>
        <p:spPr bwMode="auto">
          <a:xfrm>
            <a:off x="6762107" y="5409410"/>
            <a:ext cx="1092200" cy="400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0" rIns="91420" bIns="45710">
            <a:spAutoFit/>
          </a:bodyPr>
          <a:lstStyle>
            <a:defPPr>
              <a:defRPr lang="cs-CZ"/>
            </a:defPPr>
            <a:lvl1pPr algn="ctr">
              <a:spcBef>
                <a:spcPct val="0"/>
              </a:spcBef>
              <a:buFontTx/>
              <a:buNone/>
              <a:defRPr kumimoji="0" sz="1000" b="1">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altLang="cs-CZ" sz="10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Všechna </a:t>
            </a:r>
            <a:endParaRPr kumimoji="0" lang="en-GB" altLang="cs-CZ" sz="10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altLang="cs-CZ" sz="10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stadia</a:t>
            </a:r>
          </a:p>
        </p:txBody>
      </p:sp>
      <p:sp>
        <p:nvSpPr>
          <p:cNvPr id="43" name="Text Box 23">
            <a:extLst>
              <a:ext uri="{FF2B5EF4-FFF2-40B4-BE49-F238E27FC236}">
                <a16:creationId xmlns:a16="http://schemas.microsoft.com/office/drawing/2014/main" id="{54FECE16-B353-4274-BE58-410C2EAAFA8F}"/>
              </a:ext>
            </a:extLst>
          </p:cNvPr>
          <p:cNvSpPr txBox="1">
            <a:spLocks noChangeArrowheads="1"/>
          </p:cNvSpPr>
          <p:nvPr/>
        </p:nvSpPr>
        <p:spPr bwMode="auto">
          <a:xfrm>
            <a:off x="9570394" y="5409410"/>
            <a:ext cx="1008063" cy="400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0" rIns="91420" bIns="45710">
            <a:spAutoFit/>
          </a:bodyPr>
          <a:lstStyle>
            <a:defPPr>
              <a:defRPr lang="cs-CZ"/>
            </a:defPPr>
            <a:lvl1pPr algn="ctr">
              <a:spcBef>
                <a:spcPct val="0"/>
              </a:spcBef>
              <a:buFontTx/>
              <a:buNone/>
              <a:defRPr kumimoji="0" sz="1000" b="1">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altLang="cs-CZ" sz="10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Stadium</a:t>
            </a:r>
            <a:endParaRPr kumimoji="0" lang="en-GB" altLang="cs-CZ" sz="10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altLang="cs-CZ" sz="10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47" name="Text Box 25">
            <a:extLst>
              <a:ext uri="{FF2B5EF4-FFF2-40B4-BE49-F238E27FC236}">
                <a16:creationId xmlns:a16="http://schemas.microsoft.com/office/drawing/2014/main" id="{C69F273E-9ED6-48E8-B3D2-DB06ED563729}"/>
              </a:ext>
            </a:extLst>
          </p:cNvPr>
          <p:cNvSpPr txBox="1">
            <a:spLocks noChangeArrowheads="1"/>
          </p:cNvSpPr>
          <p:nvPr/>
        </p:nvSpPr>
        <p:spPr bwMode="auto">
          <a:xfrm>
            <a:off x="7527282" y="5409410"/>
            <a:ext cx="1008062" cy="400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0" rIns="91420" bIns="45710">
            <a:spAutoFit/>
          </a:bodyPr>
          <a:lstStyle>
            <a:defPPr>
              <a:defRPr lang="cs-CZ"/>
            </a:defPPr>
            <a:lvl1pPr algn="ctr">
              <a:spcBef>
                <a:spcPct val="0"/>
              </a:spcBef>
              <a:buFontTx/>
              <a:buNone/>
              <a:defRPr kumimoji="0" sz="1000" b="1">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altLang="cs-CZ" sz="10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Stadium</a:t>
            </a:r>
            <a:endParaRPr kumimoji="0" lang="en-GB" altLang="cs-CZ" sz="10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altLang="cs-CZ" sz="10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48" name="Text Box 21">
            <a:extLst>
              <a:ext uri="{FF2B5EF4-FFF2-40B4-BE49-F238E27FC236}">
                <a16:creationId xmlns:a16="http://schemas.microsoft.com/office/drawing/2014/main" id="{6294D91C-CC7A-44FA-8CD6-CFAC68065200}"/>
              </a:ext>
            </a:extLst>
          </p:cNvPr>
          <p:cNvSpPr txBox="1">
            <a:spLocks noChangeArrowheads="1"/>
          </p:cNvSpPr>
          <p:nvPr/>
        </p:nvSpPr>
        <p:spPr bwMode="auto">
          <a:xfrm>
            <a:off x="8208319" y="5406235"/>
            <a:ext cx="1008063" cy="400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0" rIns="91420" bIns="45710">
            <a:spAutoFit/>
          </a:bodyPr>
          <a:lstStyle>
            <a:defPPr>
              <a:defRPr lang="cs-CZ"/>
            </a:defPPr>
            <a:lvl1pPr algn="ctr">
              <a:spcBef>
                <a:spcPct val="0"/>
              </a:spcBef>
              <a:buFontTx/>
              <a:buNone/>
              <a:defRPr kumimoji="0" sz="1000" b="1">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altLang="cs-CZ" sz="10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Stadium</a:t>
            </a:r>
            <a:endParaRPr kumimoji="0" lang="en-GB" altLang="cs-CZ" sz="10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altLang="cs-CZ" sz="10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a:t>
            </a:r>
          </a:p>
        </p:txBody>
      </p:sp>
      <p:graphicFrame>
        <p:nvGraphicFramePr>
          <p:cNvPr id="49" name="Object 4">
            <a:extLst>
              <a:ext uri="{FF2B5EF4-FFF2-40B4-BE49-F238E27FC236}">
                <a16:creationId xmlns:a16="http://schemas.microsoft.com/office/drawing/2014/main" id="{AFB35EAF-6074-44F2-8E94-FF2BD026477B}"/>
              </a:ext>
            </a:extLst>
          </p:cNvPr>
          <p:cNvGraphicFramePr>
            <a:graphicFrameLocks noChangeAspect="1"/>
          </p:cNvGraphicFramePr>
          <p:nvPr>
            <p:custDataLst>
              <p:tags r:id="rId9"/>
            </p:custDataLst>
            <p:extLst>
              <p:ext uri="{D42A27DB-BD31-4B8C-83A1-F6EECF244321}">
                <p14:modId xmlns:p14="http://schemas.microsoft.com/office/powerpoint/2010/main" val="3853195350"/>
              </p:ext>
            </p:extLst>
          </p:nvPr>
        </p:nvGraphicFramePr>
        <p:xfrm>
          <a:off x="6504932" y="1772447"/>
          <a:ext cx="3917950" cy="3860800"/>
        </p:xfrm>
        <a:graphic>
          <a:graphicData uri="http://schemas.openxmlformats.org/drawingml/2006/chart">
            <c:chart xmlns:c="http://schemas.openxmlformats.org/drawingml/2006/chart" xmlns:r="http://schemas.openxmlformats.org/officeDocument/2006/relationships" r:id="rId12"/>
          </a:graphicData>
        </a:graphic>
      </p:graphicFrame>
      <p:cxnSp>
        <p:nvCxnSpPr>
          <p:cNvPr id="50" name="Přímá spojnice se šipkou 49">
            <a:extLst>
              <a:ext uri="{FF2B5EF4-FFF2-40B4-BE49-F238E27FC236}">
                <a16:creationId xmlns:a16="http://schemas.microsoft.com/office/drawing/2014/main" id="{49152051-04FF-A11E-9B27-776D9E3EDCE7}"/>
              </a:ext>
            </a:extLst>
          </p:cNvPr>
          <p:cNvCxnSpPr>
            <a:cxnSpLocks/>
          </p:cNvCxnSpPr>
          <p:nvPr/>
        </p:nvCxnSpPr>
        <p:spPr>
          <a:xfrm flipV="1">
            <a:off x="8208319" y="1976759"/>
            <a:ext cx="1091" cy="43834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Přímá spojnice se šipkou 34">
            <a:extLst>
              <a:ext uri="{FF2B5EF4-FFF2-40B4-BE49-F238E27FC236}">
                <a16:creationId xmlns:a16="http://schemas.microsoft.com/office/drawing/2014/main" id="{3E4DF497-382F-819B-3158-60A03DA0248C}"/>
              </a:ext>
            </a:extLst>
          </p:cNvPr>
          <p:cNvCxnSpPr/>
          <p:nvPr/>
        </p:nvCxnSpPr>
        <p:spPr>
          <a:xfrm>
            <a:off x="4470941" y="2403116"/>
            <a:ext cx="792000" cy="0"/>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8" name="Přímá spojnice se šipkou 37">
            <a:extLst>
              <a:ext uri="{FF2B5EF4-FFF2-40B4-BE49-F238E27FC236}">
                <a16:creationId xmlns:a16="http://schemas.microsoft.com/office/drawing/2014/main" id="{9BBED4A7-268D-6624-D77C-98DCA304522C}"/>
              </a:ext>
            </a:extLst>
          </p:cNvPr>
          <p:cNvCxnSpPr/>
          <p:nvPr/>
        </p:nvCxnSpPr>
        <p:spPr>
          <a:xfrm>
            <a:off x="4470941" y="4838361"/>
            <a:ext cx="792000" cy="0"/>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0" name="TextovéPole 39">
            <a:extLst>
              <a:ext uri="{FF2B5EF4-FFF2-40B4-BE49-F238E27FC236}">
                <a16:creationId xmlns:a16="http://schemas.microsoft.com/office/drawing/2014/main" id="{6A5E4157-B27D-A66D-D736-F9E9B8D41481}"/>
              </a:ext>
            </a:extLst>
          </p:cNvPr>
          <p:cNvSpPr txBox="1"/>
          <p:nvPr/>
        </p:nvSpPr>
        <p:spPr>
          <a:xfrm rot="16200000">
            <a:off x="3975159" y="3401535"/>
            <a:ext cx="2496082"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2800" b="1" i="0" u="none" strike="noStrike" kern="1200" cap="none" spc="0" normalizeH="0" baseline="0" noProof="0" dirty="0">
                <a:ln>
                  <a:noFill/>
                </a:ln>
                <a:solidFill>
                  <a:srgbClr val="FF0000"/>
                </a:solidFill>
                <a:effectLst/>
                <a:uLnTx/>
                <a:uFillTx/>
                <a:latin typeface="Calibri" panose="020F0502020204030204"/>
                <a:ea typeface="+mn-ea"/>
                <a:cs typeface="+mn-cs"/>
              </a:rPr>
              <a:t>Rozdíl cca 70 % </a:t>
            </a:r>
          </a:p>
        </p:txBody>
      </p:sp>
      <p:cxnSp>
        <p:nvCxnSpPr>
          <p:cNvPr id="41" name="Přímá spojnice se šipkou 40">
            <a:extLst>
              <a:ext uri="{FF2B5EF4-FFF2-40B4-BE49-F238E27FC236}">
                <a16:creationId xmlns:a16="http://schemas.microsoft.com/office/drawing/2014/main" id="{13CFE7A0-4AAA-4E1C-4533-E0E644F699C5}"/>
              </a:ext>
            </a:extLst>
          </p:cNvPr>
          <p:cNvCxnSpPr/>
          <p:nvPr/>
        </p:nvCxnSpPr>
        <p:spPr>
          <a:xfrm>
            <a:off x="10211710" y="2076155"/>
            <a:ext cx="792000" cy="0"/>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2" name="Přímá spojnice se šipkou 51">
            <a:extLst>
              <a:ext uri="{FF2B5EF4-FFF2-40B4-BE49-F238E27FC236}">
                <a16:creationId xmlns:a16="http://schemas.microsoft.com/office/drawing/2014/main" id="{2BF6A726-1B90-5AE4-F2FB-179DFC76AF5E}"/>
              </a:ext>
            </a:extLst>
          </p:cNvPr>
          <p:cNvCxnSpPr/>
          <p:nvPr/>
        </p:nvCxnSpPr>
        <p:spPr>
          <a:xfrm>
            <a:off x="10271922" y="4585828"/>
            <a:ext cx="792000" cy="0"/>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3" name="TextovéPole 52">
            <a:extLst>
              <a:ext uri="{FF2B5EF4-FFF2-40B4-BE49-F238E27FC236}">
                <a16:creationId xmlns:a16="http://schemas.microsoft.com/office/drawing/2014/main" id="{F3E36E09-BD56-0C58-169D-58982C5F05C9}"/>
              </a:ext>
            </a:extLst>
          </p:cNvPr>
          <p:cNvSpPr txBox="1"/>
          <p:nvPr/>
        </p:nvSpPr>
        <p:spPr>
          <a:xfrm rot="16200000">
            <a:off x="9840371" y="3134210"/>
            <a:ext cx="2496082"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2800" b="1" i="0" u="none" strike="noStrike" kern="1200" cap="none" spc="0" normalizeH="0" baseline="0" noProof="0" dirty="0">
                <a:ln>
                  <a:noFill/>
                </a:ln>
                <a:solidFill>
                  <a:srgbClr val="FF0000"/>
                </a:solidFill>
                <a:effectLst/>
                <a:uLnTx/>
                <a:uFillTx/>
                <a:latin typeface="Calibri" panose="020F0502020204030204"/>
                <a:ea typeface="+mn-ea"/>
                <a:cs typeface="+mn-cs"/>
              </a:rPr>
              <a:t>Rozdíl cca 75 % </a:t>
            </a:r>
          </a:p>
        </p:txBody>
      </p:sp>
      <p:cxnSp>
        <p:nvCxnSpPr>
          <p:cNvPr id="55" name="Přímá spojnice se šipkou 54">
            <a:extLst>
              <a:ext uri="{FF2B5EF4-FFF2-40B4-BE49-F238E27FC236}">
                <a16:creationId xmlns:a16="http://schemas.microsoft.com/office/drawing/2014/main" id="{1FE48B14-FA8C-0FAF-3BB2-FA5D84DBC8FB}"/>
              </a:ext>
            </a:extLst>
          </p:cNvPr>
          <p:cNvCxnSpPr>
            <a:cxnSpLocks/>
          </p:cNvCxnSpPr>
          <p:nvPr/>
        </p:nvCxnSpPr>
        <p:spPr>
          <a:xfrm flipV="1">
            <a:off x="8889357" y="2231560"/>
            <a:ext cx="1091" cy="43834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0292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délník 16"/>
          <p:cNvSpPr/>
          <p:nvPr>
            <p:custDataLst>
              <p:tags r:id="rId1"/>
            </p:custDataLst>
          </p:nvPr>
        </p:nvSpPr>
        <p:spPr>
          <a:xfrm>
            <a:off x="7519780" y="1372253"/>
            <a:ext cx="4034074" cy="31393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a:ln>
                  <a:noFill/>
                </a:ln>
                <a:solidFill>
                  <a:prstClr val="black"/>
                </a:solidFill>
                <a:effectLst/>
                <a:uLnTx/>
                <a:uFillTx/>
                <a:latin typeface="Calibri" panose="020F0502020204030204"/>
                <a:ea typeface="+mn-ea"/>
                <a:cs typeface="+mn-cs"/>
              </a:rPr>
              <a:t>Do 15 let očekávatelný nárůst nemocnosti v souvislosti s chorobami vyššího věku a seniorů.</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a:ln>
                  <a:noFill/>
                </a:ln>
                <a:solidFill>
                  <a:prstClr val="black"/>
                </a:solidFill>
                <a:effectLst/>
                <a:uLnTx/>
                <a:uFillTx/>
                <a:latin typeface="Calibri" panose="020F0502020204030204"/>
                <a:ea typeface="+mn-ea"/>
                <a:cs typeface="+mn-cs"/>
              </a:rPr>
              <a:t>Do 20 – 25 let prudký nárůst nemocnosti v souvislosti s chorobami vyššího věku a seniorů</a:t>
            </a:r>
            <a:r>
              <a:rPr kumimoji="0" lang="cs-CZ" sz="1800" b="0" i="0" u="none" strike="noStrike" kern="1200" cap="none" spc="0" normalizeH="0" baseline="0" noProof="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a:ln>
                  <a:noFill/>
                </a:ln>
                <a:solidFill>
                  <a:prstClr val="black"/>
                </a:solidFill>
                <a:effectLst/>
                <a:uLnTx/>
                <a:uFillTx/>
                <a:latin typeface="Calibri" panose="020F0502020204030204"/>
                <a:ea typeface="+mn-ea"/>
                <a:cs typeface="+mn-cs"/>
              </a:rPr>
              <a:t>Nižší zastoupení mladších věkových skupin jako riziko poklesu porodnosti v následujících 10 – 15 letech. </a:t>
            </a:r>
          </a:p>
        </p:txBody>
      </p:sp>
      <p:sp>
        <p:nvSpPr>
          <p:cNvPr id="18" name="TextovéPole 17"/>
          <p:cNvSpPr txBox="1"/>
          <p:nvPr/>
        </p:nvSpPr>
        <p:spPr>
          <a:xfrm>
            <a:off x="7127451" y="1415771"/>
            <a:ext cx="5324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a:ln>
                  <a:noFill/>
                </a:ln>
                <a:solidFill>
                  <a:srgbClr val="C00000"/>
                </a:solidFill>
                <a:effectLst/>
                <a:uLnTx/>
                <a:uFillTx/>
                <a:latin typeface="Arial Black" panose="020B0A04020102020204" pitchFamily="34" charset="0"/>
                <a:ea typeface="+mn-ea"/>
                <a:cs typeface="+mn-cs"/>
              </a:rPr>
              <a:t>1. </a:t>
            </a:r>
            <a:endParaRPr kumimoji="0" lang="en-US" sz="1800" b="1" i="0" u="none" strike="noStrike" kern="1200" cap="none" spc="0" normalizeH="0" baseline="0" noProof="0">
              <a:ln>
                <a:noFill/>
              </a:ln>
              <a:solidFill>
                <a:srgbClr val="C00000"/>
              </a:solidFill>
              <a:effectLst/>
              <a:uLnTx/>
              <a:uFillTx/>
              <a:latin typeface="Arial Black" panose="020B0A04020102020204" pitchFamily="34" charset="0"/>
              <a:ea typeface="+mn-ea"/>
              <a:cs typeface="+mn-cs"/>
            </a:endParaRPr>
          </a:p>
        </p:txBody>
      </p:sp>
      <p:sp>
        <p:nvSpPr>
          <p:cNvPr id="19" name="TextovéPole 18"/>
          <p:cNvSpPr txBox="1"/>
          <p:nvPr/>
        </p:nvSpPr>
        <p:spPr>
          <a:xfrm>
            <a:off x="7171327" y="2546514"/>
            <a:ext cx="5324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a:ln>
                  <a:noFill/>
                </a:ln>
                <a:solidFill>
                  <a:srgbClr val="C00000"/>
                </a:solidFill>
                <a:effectLst/>
                <a:uLnTx/>
                <a:uFillTx/>
                <a:latin typeface="Arial Black" panose="020B0A04020102020204" pitchFamily="34" charset="0"/>
                <a:ea typeface="+mn-ea"/>
                <a:cs typeface="+mn-cs"/>
              </a:rPr>
              <a:t>2. </a:t>
            </a:r>
            <a:endParaRPr kumimoji="0" lang="en-US" sz="1800" b="1" i="0" u="none" strike="noStrike" kern="1200" cap="none" spc="0" normalizeH="0" baseline="0" noProof="0">
              <a:ln>
                <a:noFill/>
              </a:ln>
              <a:solidFill>
                <a:srgbClr val="C00000"/>
              </a:solidFill>
              <a:effectLst/>
              <a:uLnTx/>
              <a:uFillTx/>
              <a:latin typeface="Arial Black" panose="020B0A04020102020204" pitchFamily="34" charset="0"/>
              <a:ea typeface="+mn-ea"/>
              <a:cs typeface="+mn-cs"/>
            </a:endParaRPr>
          </a:p>
        </p:txBody>
      </p:sp>
      <p:sp>
        <p:nvSpPr>
          <p:cNvPr id="20" name="TextovéPole 19"/>
          <p:cNvSpPr txBox="1"/>
          <p:nvPr/>
        </p:nvSpPr>
        <p:spPr>
          <a:xfrm>
            <a:off x="7181626" y="3618827"/>
            <a:ext cx="5324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a:ln>
                  <a:noFill/>
                </a:ln>
                <a:solidFill>
                  <a:srgbClr val="C00000"/>
                </a:solidFill>
                <a:effectLst/>
                <a:uLnTx/>
                <a:uFillTx/>
                <a:latin typeface="Arial Black" panose="020B0A04020102020204" pitchFamily="34" charset="0"/>
                <a:ea typeface="+mn-ea"/>
                <a:cs typeface="+mn-cs"/>
              </a:rPr>
              <a:t>3. </a:t>
            </a:r>
            <a:endParaRPr kumimoji="0" lang="en-US" sz="1800" b="1" i="0" u="none" strike="noStrike" kern="1200" cap="none" spc="0" normalizeH="0" baseline="0" noProof="0">
              <a:ln>
                <a:noFill/>
              </a:ln>
              <a:solidFill>
                <a:srgbClr val="C00000"/>
              </a:solidFill>
              <a:effectLst/>
              <a:uLnTx/>
              <a:uFillTx/>
              <a:latin typeface="Arial Black" panose="020B0A04020102020204" pitchFamily="34" charset="0"/>
              <a:ea typeface="+mn-ea"/>
              <a:cs typeface="+mn-cs"/>
            </a:endParaRPr>
          </a:p>
        </p:txBody>
      </p:sp>
      <p:graphicFrame>
        <p:nvGraphicFramePr>
          <p:cNvPr id="23" name="Tabulka 22">
            <a:extLst>
              <a:ext uri="{FF2B5EF4-FFF2-40B4-BE49-F238E27FC236}">
                <a16:creationId xmlns:a16="http://schemas.microsoft.com/office/drawing/2014/main" id="{E56E155A-1D5F-4207-B62E-8A19590F0259}"/>
              </a:ext>
            </a:extLst>
          </p:cNvPr>
          <p:cNvGraphicFramePr>
            <a:graphicFrameLocks noGrp="1"/>
          </p:cNvGraphicFramePr>
          <p:nvPr>
            <p:custDataLst>
              <p:tags r:id="rId2"/>
            </p:custDataLst>
          </p:nvPr>
        </p:nvGraphicFramePr>
        <p:xfrm>
          <a:off x="452622" y="5230674"/>
          <a:ext cx="11334094" cy="1463040"/>
        </p:xfrm>
        <a:graphic>
          <a:graphicData uri="http://schemas.openxmlformats.org/drawingml/2006/table">
            <a:tbl>
              <a:tblPr>
                <a:tableStyleId>{5C22544A-7EE6-4342-B048-85BDC9FD1C3A}</a:tableStyleId>
              </a:tblPr>
              <a:tblGrid>
                <a:gridCol w="2924769">
                  <a:extLst>
                    <a:ext uri="{9D8B030D-6E8A-4147-A177-3AD203B41FA5}">
                      <a16:colId xmlns:a16="http://schemas.microsoft.com/office/drawing/2014/main" val="2765753559"/>
                    </a:ext>
                  </a:extLst>
                </a:gridCol>
                <a:gridCol w="1672316">
                  <a:extLst>
                    <a:ext uri="{9D8B030D-6E8A-4147-A177-3AD203B41FA5}">
                      <a16:colId xmlns:a16="http://schemas.microsoft.com/office/drawing/2014/main" val="2950578564"/>
                    </a:ext>
                  </a:extLst>
                </a:gridCol>
                <a:gridCol w="1672316">
                  <a:extLst>
                    <a:ext uri="{9D8B030D-6E8A-4147-A177-3AD203B41FA5}">
                      <a16:colId xmlns:a16="http://schemas.microsoft.com/office/drawing/2014/main" val="4027662802"/>
                    </a:ext>
                  </a:extLst>
                </a:gridCol>
                <a:gridCol w="1755103">
                  <a:extLst>
                    <a:ext uri="{9D8B030D-6E8A-4147-A177-3AD203B41FA5}">
                      <a16:colId xmlns:a16="http://schemas.microsoft.com/office/drawing/2014/main" val="2984655169"/>
                    </a:ext>
                  </a:extLst>
                </a:gridCol>
                <a:gridCol w="1672313">
                  <a:extLst>
                    <a:ext uri="{9D8B030D-6E8A-4147-A177-3AD203B41FA5}">
                      <a16:colId xmlns:a16="http://schemas.microsoft.com/office/drawing/2014/main" val="3874475901"/>
                    </a:ext>
                  </a:extLst>
                </a:gridCol>
                <a:gridCol w="1637277">
                  <a:extLst>
                    <a:ext uri="{9D8B030D-6E8A-4147-A177-3AD203B41FA5}">
                      <a16:colId xmlns:a16="http://schemas.microsoft.com/office/drawing/2014/main" val="1823650083"/>
                    </a:ext>
                  </a:extLst>
                </a:gridCol>
              </a:tblGrid>
              <a:tr h="286627">
                <a:tc>
                  <a:txBody>
                    <a:bodyPr/>
                    <a:lstStyle/>
                    <a:p>
                      <a:pPr algn="ctr" fontAlgn="b"/>
                      <a:r>
                        <a:rPr lang="cs-CZ" sz="1800" b="1" i="0" u="none" strike="noStrike">
                          <a:solidFill>
                            <a:schemeClr val="tx1"/>
                          </a:solidFill>
                          <a:effectLst/>
                          <a:latin typeface="Arial" panose="020B0604020202020204" pitchFamily="34" charset="0"/>
                        </a:rPr>
                        <a:t>Karlovarský kraj</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800" b="1" i="0" u="none" strike="noStrike">
                          <a:solidFill>
                            <a:schemeClr val="bg1"/>
                          </a:solidFill>
                          <a:effectLst/>
                          <a:latin typeface="Arial" panose="020B0604020202020204" pitchFamily="34" charset="0"/>
                        </a:rPr>
                        <a:t>k</a:t>
                      </a:r>
                      <a:r>
                        <a:rPr lang="en-US" sz="1800" b="1" i="0" u="none" strike="noStrike">
                          <a:solidFill>
                            <a:schemeClr val="bg1"/>
                          </a:solidFill>
                          <a:effectLst/>
                          <a:latin typeface="Arial" panose="020B0604020202020204" pitchFamily="34" charset="0"/>
                        </a:rPr>
                        <a:t> </a:t>
                      </a:r>
                      <a:r>
                        <a:rPr lang="cs-CZ" sz="1800" b="1" i="0" u="none" strike="noStrike">
                          <a:solidFill>
                            <a:schemeClr val="bg1"/>
                          </a:solidFill>
                          <a:effectLst/>
                          <a:latin typeface="Arial" panose="020B0604020202020204" pitchFamily="34" charset="0"/>
                        </a:rPr>
                        <a:t>3</a:t>
                      </a:r>
                      <a:r>
                        <a:rPr lang="en-US" sz="1800" b="1" i="0" u="none" strike="noStrike">
                          <a:solidFill>
                            <a:schemeClr val="bg1"/>
                          </a:solidFill>
                          <a:effectLst/>
                          <a:latin typeface="Arial" panose="020B0604020202020204" pitchFamily="34" charset="0"/>
                        </a:rPr>
                        <a:t>1.</a:t>
                      </a:r>
                      <a:r>
                        <a:rPr lang="cs-CZ" sz="1800" b="1" i="0" u="none" strike="noStrike">
                          <a:solidFill>
                            <a:schemeClr val="bg1"/>
                          </a:solidFill>
                          <a:effectLst/>
                          <a:latin typeface="Arial" panose="020B0604020202020204" pitchFamily="34" charset="0"/>
                        </a:rPr>
                        <a:t> </a:t>
                      </a:r>
                      <a:r>
                        <a:rPr lang="en-US" sz="1800" b="1" i="0" u="none" strike="noStrike">
                          <a:solidFill>
                            <a:schemeClr val="bg1"/>
                          </a:solidFill>
                          <a:effectLst/>
                          <a:latin typeface="Arial" panose="020B0604020202020204" pitchFamily="34" charset="0"/>
                        </a:rPr>
                        <a:t>1</a:t>
                      </a:r>
                      <a:r>
                        <a:rPr lang="cs-CZ" sz="1800" b="1" i="0" u="none" strike="noStrike">
                          <a:solidFill>
                            <a:schemeClr val="bg1"/>
                          </a:solidFill>
                          <a:effectLst/>
                          <a:latin typeface="Arial" panose="020B0604020202020204" pitchFamily="34" charset="0"/>
                        </a:rPr>
                        <a:t>2</a:t>
                      </a:r>
                      <a:r>
                        <a:rPr lang="en-US" sz="1800" b="1" i="0" u="none" strike="noStrike">
                          <a:solidFill>
                            <a:schemeClr val="bg1"/>
                          </a:solidFill>
                          <a:effectLst/>
                          <a:latin typeface="Arial" panose="020B0604020202020204" pitchFamily="34" charset="0"/>
                        </a:rPr>
                        <a:t>.</a:t>
                      </a:r>
                      <a:r>
                        <a:rPr lang="cs-CZ" sz="1800" b="1" i="0" u="none" strike="noStrike">
                          <a:solidFill>
                            <a:schemeClr val="bg1"/>
                          </a:solidFill>
                          <a:effectLst/>
                          <a:latin typeface="Arial" panose="020B0604020202020204" pitchFamily="34" charset="0"/>
                        </a:rPr>
                        <a:t> </a:t>
                      </a:r>
                      <a:r>
                        <a:rPr lang="en-US" sz="1800" b="1" i="0" u="none" strike="noStrike">
                          <a:solidFill>
                            <a:schemeClr val="bg1"/>
                          </a:solidFill>
                          <a:effectLst/>
                          <a:latin typeface="Arial" panose="020B0604020202020204" pitchFamily="34" charset="0"/>
                        </a:rPr>
                        <a:t>2020</a:t>
                      </a:r>
                      <a:endParaRPr lang="cs-CZ" sz="1800" b="1" i="0" u="none" strike="noStrike">
                        <a:solidFill>
                          <a:schemeClr val="bg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fontAlgn="b"/>
                      <a:r>
                        <a:rPr lang="cs-CZ" sz="1800" b="1" i="0" u="none" strike="noStrike">
                          <a:solidFill>
                            <a:schemeClr val="bg1"/>
                          </a:solidFill>
                          <a:effectLst/>
                          <a:latin typeface="Arial" panose="020B0604020202020204" pitchFamily="34" charset="0"/>
                        </a:rPr>
                        <a:t>k 31. 12. 2023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fontAlgn="b"/>
                      <a:r>
                        <a:rPr lang="cs-CZ" sz="1800" b="1" i="0" u="none" strike="noStrike">
                          <a:solidFill>
                            <a:schemeClr val="bg1"/>
                          </a:solidFill>
                          <a:effectLst/>
                          <a:latin typeface="Arial" panose="020B0604020202020204" pitchFamily="34" charset="0"/>
                        </a:rPr>
                        <a:t>k</a:t>
                      </a:r>
                      <a:r>
                        <a:rPr lang="en-US" sz="1800" b="1" i="0" u="none" strike="noStrike">
                          <a:solidFill>
                            <a:schemeClr val="bg1"/>
                          </a:solidFill>
                          <a:effectLst/>
                          <a:latin typeface="Arial" panose="020B0604020202020204" pitchFamily="34" charset="0"/>
                        </a:rPr>
                        <a:t> 1.</a:t>
                      </a:r>
                      <a:r>
                        <a:rPr lang="cs-CZ" sz="1800" b="1" i="0" u="none" strike="noStrike">
                          <a:solidFill>
                            <a:schemeClr val="bg1"/>
                          </a:solidFill>
                          <a:effectLst/>
                          <a:latin typeface="Arial" panose="020B0604020202020204" pitchFamily="34" charset="0"/>
                        </a:rPr>
                        <a:t> </a:t>
                      </a:r>
                      <a:r>
                        <a:rPr lang="en-US" sz="1800" b="1" i="0" u="none" strike="noStrike">
                          <a:solidFill>
                            <a:schemeClr val="bg1"/>
                          </a:solidFill>
                          <a:effectLst/>
                          <a:latin typeface="Arial" panose="020B0604020202020204" pitchFamily="34" charset="0"/>
                        </a:rPr>
                        <a:t>1.</a:t>
                      </a:r>
                      <a:r>
                        <a:rPr lang="cs-CZ" sz="1800" b="1" i="0" u="none" strike="noStrike">
                          <a:solidFill>
                            <a:schemeClr val="bg1"/>
                          </a:solidFill>
                          <a:effectLst/>
                          <a:latin typeface="Arial" panose="020B0604020202020204" pitchFamily="34" charset="0"/>
                        </a:rPr>
                        <a:t> </a:t>
                      </a:r>
                      <a:r>
                        <a:rPr lang="en-US" sz="1800" b="1" i="0" u="none" strike="noStrike">
                          <a:solidFill>
                            <a:schemeClr val="bg1"/>
                          </a:solidFill>
                          <a:effectLst/>
                          <a:latin typeface="Arial" panose="020B0604020202020204" pitchFamily="34" charset="0"/>
                        </a:rPr>
                        <a:t>2030</a:t>
                      </a:r>
                      <a:endParaRPr lang="cs-CZ" sz="1800" b="1" i="0" u="none" strike="noStrike">
                        <a:solidFill>
                          <a:schemeClr val="bg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fontAlgn="b"/>
                      <a:r>
                        <a:rPr lang="cs-CZ" sz="1800" b="1" i="0" u="none" strike="noStrike">
                          <a:solidFill>
                            <a:schemeClr val="bg1"/>
                          </a:solidFill>
                          <a:effectLst/>
                          <a:latin typeface="Arial" panose="020B0604020202020204" pitchFamily="34" charset="0"/>
                        </a:rPr>
                        <a:t>k</a:t>
                      </a:r>
                      <a:r>
                        <a:rPr lang="en-US" sz="1800" b="1" i="0" u="none" strike="noStrike">
                          <a:solidFill>
                            <a:schemeClr val="bg1"/>
                          </a:solidFill>
                          <a:effectLst/>
                          <a:latin typeface="Arial" panose="020B0604020202020204" pitchFamily="34" charset="0"/>
                        </a:rPr>
                        <a:t> 1.</a:t>
                      </a:r>
                      <a:r>
                        <a:rPr lang="cs-CZ" sz="1800" b="1" i="0" u="none" strike="noStrike">
                          <a:solidFill>
                            <a:schemeClr val="bg1"/>
                          </a:solidFill>
                          <a:effectLst/>
                          <a:latin typeface="Arial" panose="020B0604020202020204" pitchFamily="34" charset="0"/>
                        </a:rPr>
                        <a:t> </a:t>
                      </a:r>
                      <a:r>
                        <a:rPr lang="en-US" sz="1800" b="1" i="0" u="none" strike="noStrike">
                          <a:solidFill>
                            <a:schemeClr val="bg1"/>
                          </a:solidFill>
                          <a:effectLst/>
                          <a:latin typeface="Arial" panose="020B0604020202020204" pitchFamily="34" charset="0"/>
                        </a:rPr>
                        <a:t>1.</a:t>
                      </a:r>
                      <a:r>
                        <a:rPr lang="cs-CZ" sz="1800" b="1" i="0" u="none" strike="noStrike">
                          <a:solidFill>
                            <a:schemeClr val="bg1"/>
                          </a:solidFill>
                          <a:effectLst/>
                          <a:latin typeface="Arial" panose="020B0604020202020204" pitchFamily="34" charset="0"/>
                        </a:rPr>
                        <a:t> </a:t>
                      </a:r>
                      <a:r>
                        <a:rPr lang="en-US" sz="1800" b="1" i="0" u="none" strike="noStrike">
                          <a:solidFill>
                            <a:schemeClr val="bg1"/>
                          </a:solidFill>
                          <a:effectLst/>
                          <a:latin typeface="Arial" panose="020B0604020202020204" pitchFamily="34" charset="0"/>
                        </a:rPr>
                        <a:t>2040</a:t>
                      </a:r>
                      <a:endParaRPr lang="cs-CZ" sz="1800" b="1" i="0" u="none" strike="noStrike">
                        <a:solidFill>
                          <a:schemeClr val="bg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fontAlgn="b"/>
                      <a:r>
                        <a:rPr lang="cs-CZ" sz="1800" b="1" i="0" u="none" strike="noStrike">
                          <a:solidFill>
                            <a:schemeClr val="bg1"/>
                          </a:solidFill>
                          <a:effectLst/>
                          <a:latin typeface="Arial" panose="020B0604020202020204" pitchFamily="34" charset="0"/>
                        </a:rPr>
                        <a:t>k</a:t>
                      </a:r>
                      <a:r>
                        <a:rPr lang="en-US" sz="1800" b="1" i="0" u="none" strike="noStrike">
                          <a:solidFill>
                            <a:schemeClr val="bg1"/>
                          </a:solidFill>
                          <a:effectLst/>
                          <a:latin typeface="Arial" panose="020B0604020202020204" pitchFamily="34" charset="0"/>
                        </a:rPr>
                        <a:t> 1.</a:t>
                      </a:r>
                      <a:r>
                        <a:rPr lang="cs-CZ" sz="1800" b="1" i="0" u="none" strike="noStrike">
                          <a:solidFill>
                            <a:schemeClr val="bg1"/>
                          </a:solidFill>
                          <a:effectLst/>
                          <a:latin typeface="Arial" panose="020B0604020202020204" pitchFamily="34" charset="0"/>
                        </a:rPr>
                        <a:t> </a:t>
                      </a:r>
                      <a:r>
                        <a:rPr lang="en-US" sz="1800" b="1" i="0" u="none" strike="noStrike">
                          <a:solidFill>
                            <a:schemeClr val="bg1"/>
                          </a:solidFill>
                          <a:effectLst/>
                          <a:latin typeface="Arial" panose="020B0604020202020204" pitchFamily="34" charset="0"/>
                        </a:rPr>
                        <a:t>1.</a:t>
                      </a:r>
                      <a:r>
                        <a:rPr lang="cs-CZ" sz="1800" b="1" i="0" u="none" strike="noStrike">
                          <a:solidFill>
                            <a:schemeClr val="bg1"/>
                          </a:solidFill>
                          <a:effectLst/>
                          <a:latin typeface="Arial" panose="020B0604020202020204" pitchFamily="34" charset="0"/>
                        </a:rPr>
                        <a:t> </a:t>
                      </a:r>
                      <a:r>
                        <a:rPr lang="en-US" sz="1800" b="1" i="0" u="none" strike="noStrike">
                          <a:solidFill>
                            <a:schemeClr val="bg1"/>
                          </a:solidFill>
                          <a:effectLst/>
                          <a:latin typeface="Arial" panose="020B0604020202020204" pitchFamily="34" charset="0"/>
                        </a:rPr>
                        <a:t>2050</a:t>
                      </a:r>
                      <a:endParaRPr lang="cs-CZ" sz="1800" b="1" i="0" u="none" strike="noStrike">
                        <a:solidFill>
                          <a:schemeClr val="bg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943161172"/>
                  </a:ext>
                </a:extLst>
              </a:tr>
              <a:tr h="335270">
                <a:tc>
                  <a:txBody>
                    <a:bodyPr/>
                    <a:lstStyle/>
                    <a:p>
                      <a:pPr algn="r" fontAlgn="t"/>
                      <a:r>
                        <a:rPr lang="cs-CZ" sz="1800" b="1" i="0" u="none" strike="noStrike">
                          <a:effectLst/>
                          <a:latin typeface="Arial" panose="020B0604020202020204" pitchFamily="34" charset="0"/>
                          <a:cs typeface="Arial" panose="020B0604020202020204" pitchFamily="34" charset="0"/>
                        </a:rPr>
                        <a:t>Obyvatelé ve věku 65+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cs-CZ" sz="1800" b="0" i="0" u="none" strike="noStrike" kern="1200">
                          <a:solidFill>
                            <a:schemeClr val="tx1"/>
                          </a:solidFill>
                          <a:effectLst/>
                          <a:latin typeface="Arial" panose="020B0604020202020204" pitchFamily="34" charset="0"/>
                          <a:ea typeface="+mn-ea"/>
                          <a:cs typeface="Arial" panose="020B0604020202020204" pitchFamily="34" charset="0"/>
                        </a:rPr>
                        <a:t>36 382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cs-CZ" sz="1800" b="0" i="0" u="none" strike="noStrike" kern="1200">
                          <a:solidFill>
                            <a:schemeClr val="tx1"/>
                          </a:solidFill>
                          <a:effectLst/>
                          <a:latin typeface="Arial" panose="020B0604020202020204" pitchFamily="34" charset="0"/>
                          <a:ea typeface="+mn-ea"/>
                          <a:cs typeface="Arial" panose="020B0604020202020204" pitchFamily="34" charset="0"/>
                        </a:rPr>
                        <a:t>62 847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cs-CZ" sz="1800" b="0" i="0" u="none" strike="noStrike" kern="1200">
                          <a:solidFill>
                            <a:schemeClr val="tx1"/>
                          </a:solidFill>
                          <a:effectLst/>
                          <a:latin typeface="Arial" panose="020B0604020202020204" pitchFamily="34" charset="0"/>
                          <a:ea typeface="+mn-ea"/>
                          <a:cs typeface="Arial" panose="020B0604020202020204" pitchFamily="34" charset="0"/>
                        </a:rPr>
                        <a:t>66 660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cs-CZ" sz="1800" b="0" i="0" u="none" strike="noStrike" kern="1200">
                          <a:solidFill>
                            <a:schemeClr val="tx1"/>
                          </a:solidFill>
                          <a:effectLst/>
                          <a:latin typeface="Arial" panose="020B0604020202020204" pitchFamily="34" charset="0"/>
                          <a:ea typeface="+mn-ea"/>
                          <a:cs typeface="Arial" panose="020B0604020202020204" pitchFamily="34" charset="0"/>
                        </a:rPr>
                        <a:t>74 197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cs-CZ" sz="1800" b="0" i="0" u="none" strike="noStrike" kern="1200">
                          <a:solidFill>
                            <a:schemeClr val="tx1"/>
                          </a:solidFill>
                          <a:effectLst/>
                          <a:latin typeface="Arial" panose="020B0604020202020204" pitchFamily="34" charset="0"/>
                          <a:ea typeface="+mn-ea"/>
                          <a:cs typeface="Arial" panose="020B0604020202020204" pitchFamily="34" charset="0"/>
                        </a:rPr>
                        <a:t>79 050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5685866"/>
                  </a:ext>
                </a:extLst>
              </a:tr>
              <a:tr h="335270">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lang="cs-CZ" sz="1800" b="1" i="0" u="none" strike="noStrike">
                          <a:effectLst/>
                          <a:latin typeface="Arial" panose="020B0604020202020204" pitchFamily="34" charset="0"/>
                          <a:cs typeface="Arial" panose="020B0604020202020204" pitchFamily="34" charset="0"/>
                        </a:rPr>
                        <a:t>Obyvatelé ve věku 75+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cs-CZ" sz="1800" b="0" i="0" u="none" strike="noStrike" kern="1200">
                          <a:solidFill>
                            <a:schemeClr val="tx1"/>
                          </a:solidFill>
                          <a:effectLst/>
                          <a:latin typeface="Arial" panose="020B0604020202020204" pitchFamily="34" charset="0"/>
                          <a:ea typeface="+mn-ea"/>
                          <a:cs typeface="Arial" panose="020B0604020202020204" pitchFamily="34" charset="0"/>
                        </a:rPr>
                        <a:t>13 397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cs-CZ" sz="1800" b="0" i="0" u="none" strike="noStrike" kern="1200">
                          <a:solidFill>
                            <a:schemeClr val="tx1"/>
                          </a:solidFill>
                          <a:effectLst/>
                          <a:latin typeface="Arial" panose="020B0604020202020204" pitchFamily="34" charset="0"/>
                          <a:ea typeface="+mn-ea"/>
                          <a:cs typeface="Arial" panose="020B0604020202020204" pitchFamily="34" charset="0"/>
                        </a:rPr>
                        <a:t>26 273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cs-CZ" sz="1800" b="0" i="0" u="none" strike="noStrike" kern="1200">
                          <a:solidFill>
                            <a:schemeClr val="tx1"/>
                          </a:solidFill>
                          <a:effectLst/>
                          <a:latin typeface="Arial" panose="020B0604020202020204" pitchFamily="34" charset="0"/>
                          <a:ea typeface="+mn-ea"/>
                          <a:cs typeface="Arial" panose="020B0604020202020204" pitchFamily="34" charset="0"/>
                        </a:rPr>
                        <a:t>33 327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cs-CZ" sz="1800" b="0" i="0" u="none" strike="noStrike" kern="1200">
                          <a:solidFill>
                            <a:schemeClr val="tx1"/>
                          </a:solidFill>
                          <a:effectLst/>
                          <a:latin typeface="Arial" panose="020B0604020202020204" pitchFamily="34" charset="0"/>
                          <a:ea typeface="+mn-ea"/>
                          <a:cs typeface="Arial" panose="020B0604020202020204" pitchFamily="34" charset="0"/>
                        </a:rPr>
                        <a:t>37 391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cs-CZ" sz="1800" b="0" i="0" u="none" strike="noStrike" kern="1200">
                          <a:solidFill>
                            <a:schemeClr val="tx1"/>
                          </a:solidFill>
                          <a:effectLst/>
                          <a:latin typeface="Arial" panose="020B0604020202020204" pitchFamily="34" charset="0"/>
                          <a:ea typeface="+mn-ea"/>
                          <a:cs typeface="Arial" panose="020B0604020202020204" pitchFamily="34" charset="0"/>
                        </a:rPr>
                        <a:t>42 743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94657658"/>
                  </a:ext>
                </a:extLst>
              </a:tr>
              <a:tr h="230409">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lang="cs-CZ" sz="1800" b="1" i="0" u="none" strike="noStrike">
                          <a:effectLst/>
                          <a:latin typeface="Arial" panose="020B0604020202020204" pitchFamily="34" charset="0"/>
                          <a:cs typeface="Arial" panose="020B0604020202020204" pitchFamily="34" charset="0"/>
                        </a:rPr>
                        <a:t>Obyvatelé ve věku 85+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cs-CZ" sz="1800" b="0" i="0" u="none" strike="noStrike" kern="1200">
                          <a:solidFill>
                            <a:schemeClr val="tx1"/>
                          </a:solidFill>
                          <a:effectLst/>
                          <a:latin typeface="Arial" panose="020B0604020202020204" pitchFamily="34" charset="0"/>
                          <a:ea typeface="+mn-ea"/>
                          <a:cs typeface="Arial" panose="020B0604020202020204" pitchFamily="34" charset="0"/>
                        </a:rPr>
                        <a:t>2 127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cs-CZ" sz="1800" b="1" i="0" u="none" strike="noStrike" kern="1200">
                          <a:solidFill>
                            <a:schemeClr val="bg1"/>
                          </a:solidFill>
                          <a:effectLst/>
                          <a:latin typeface="Arial" panose="020B0604020202020204" pitchFamily="34" charset="0"/>
                          <a:ea typeface="+mn-ea"/>
                          <a:cs typeface="Arial" panose="020B0604020202020204" pitchFamily="34" charset="0"/>
                        </a:rPr>
                        <a:t>5 113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algn="ctr" defTabSz="914400" rtl="0" eaLnBrk="1" fontAlgn="b" latinLnBrk="0" hangingPunct="1"/>
                      <a:r>
                        <a:rPr lang="cs-CZ" sz="1800" b="0" i="0" u="none" strike="noStrike" kern="1200">
                          <a:solidFill>
                            <a:schemeClr val="tx1"/>
                          </a:solidFill>
                          <a:effectLst/>
                          <a:latin typeface="Arial" panose="020B0604020202020204" pitchFamily="34" charset="0"/>
                          <a:ea typeface="+mn-ea"/>
                          <a:cs typeface="Arial" panose="020B0604020202020204" pitchFamily="34" charset="0"/>
                        </a:rPr>
                        <a:t>7 192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cs-CZ" sz="1800" b="1" i="0" u="none" strike="noStrike" kern="1200">
                          <a:solidFill>
                            <a:schemeClr val="bg1"/>
                          </a:solidFill>
                          <a:effectLst/>
                          <a:latin typeface="Arial" panose="020B0604020202020204" pitchFamily="34" charset="0"/>
                          <a:ea typeface="+mn-ea"/>
                          <a:cs typeface="Arial" panose="020B0604020202020204" pitchFamily="34" charset="0"/>
                        </a:rPr>
                        <a:t>12 360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algn="ctr" defTabSz="914400" rtl="0" eaLnBrk="1" fontAlgn="b" latinLnBrk="0" hangingPunct="1"/>
                      <a:r>
                        <a:rPr lang="cs-CZ" sz="1800" b="0" i="0" u="none" strike="noStrike" kern="1200">
                          <a:solidFill>
                            <a:schemeClr val="tx1"/>
                          </a:solidFill>
                          <a:effectLst/>
                          <a:latin typeface="Arial" panose="020B0604020202020204" pitchFamily="34" charset="0"/>
                          <a:ea typeface="+mn-ea"/>
                          <a:cs typeface="Arial" panose="020B0604020202020204" pitchFamily="34" charset="0"/>
                        </a:rPr>
                        <a:t>13 531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51251127"/>
                  </a:ext>
                </a:extLst>
              </a:tr>
            </a:tbl>
          </a:graphicData>
        </a:graphic>
      </p:graphicFrame>
      <p:graphicFrame>
        <p:nvGraphicFramePr>
          <p:cNvPr id="2" name="Object 2">
            <a:extLst>
              <a:ext uri="{FF2B5EF4-FFF2-40B4-BE49-F238E27FC236}">
                <a16:creationId xmlns:a16="http://schemas.microsoft.com/office/drawing/2014/main" id="{30C292E7-56AB-1DB3-2383-D23E0300970F}"/>
              </a:ext>
            </a:extLst>
          </p:cNvPr>
          <p:cNvGraphicFramePr>
            <a:graphicFrameLocks noChangeAspect="1"/>
          </p:cNvGraphicFramePr>
          <p:nvPr>
            <p:custDataLst>
              <p:tags r:id="rId3"/>
            </p:custDataLst>
          </p:nvPr>
        </p:nvGraphicFramePr>
        <p:xfrm>
          <a:off x="452623" y="1058496"/>
          <a:ext cx="5737225" cy="4032250"/>
        </p:xfrm>
        <a:graphic>
          <a:graphicData uri="http://schemas.openxmlformats.org/drawingml/2006/chart">
            <c:chart xmlns:c="http://schemas.openxmlformats.org/drawingml/2006/chart" xmlns:r="http://schemas.openxmlformats.org/officeDocument/2006/relationships" r:id="rId10"/>
          </a:graphicData>
        </a:graphic>
      </p:graphicFrame>
      <p:sp>
        <p:nvSpPr>
          <p:cNvPr id="3" name="TextovéPole 2">
            <a:extLst>
              <a:ext uri="{FF2B5EF4-FFF2-40B4-BE49-F238E27FC236}">
                <a16:creationId xmlns:a16="http://schemas.microsoft.com/office/drawing/2014/main" id="{70AB3CF9-D283-84B4-0FC9-F4346E915A3D}"/>
              </a:ext>
            </a:extLst>
          </p:cNvPr>
          <p:cNvSpPr txBox="1"/>
          <p:nvPr>
            <p:custDataLst>
              <p:tags r:id="rId4"/>
            </p:custDataLst>
          </p:nvPr>
        </p:nvSpPr>
        <p:spPr>
          <a:xfrm>
            <a:off x="1227906" y="891588"/>
            <a:ext cx="3928622" cy="338554"/>
          </a:xfrm>
          <a:prstGeom prst="rect">
            <a:avLst/>
          </a:prstGeom>
          <a:noFill/>
        </p:spPr>
        <p:txBody>
          <a:bodyPr wrap="square">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600" b="1" i="0" u="none" strike="noStrike" kern="1200" cap="none" spc="0" normalizeH="0" baseline="0" noProof="0">
                <a:ln>
                  <a:noFill/>
                </a:ln>
                <a:solidFill>
                  <a:prstClr val="black"/>
                </a:solidFill>
                <a:effectLst/>
                <a:uLnTx/>
                <a:uFillTx/>
                <a:latin typeface="Arial" panose="020B0604020202020204" pitchFamily="34" charset="0"/>
                <a:ea typeface="+mn-ea"/>
                <a:cs typeface="+mn-cs"/>
              </a:rPr>
              <a:t>Struktura obyvatel ČR k</a:t>
            </a:r>
            <a:r>
              <a:rPr kumimoji="0" lang="en-US" sz="1600" b="1"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kumimoji="0" lang="cs-CZ" sz="1600" b="1" i="0" u="none" strike="noStrike" kern="1200" cap="none" spc="0" normalizeH="0" baseline="0" noProof="0">
                <a:ln>
                  <a:noFill/>
                </a:ln>
                <a:solidFill>
                  <a:prstClr val="black"/>
                </a:solidFill>
                <a:effectLst/>
                <a:uLnTx/>
                <a:uFillTx/>
                <a:latin typeface="Arial" panose="020B0604020202020204" pitchFamily="34" charset="0"/>
                <a:ea typeface="+mn-ea"/>
                <a:cs typeface="+mn-cs"/>
              </a:rPr>
              <a:t>3</a:t>
            </a:r>
            <a:r>
              <a:rPr kumimoji="0" lang="en-US" sz="1600" b="1" i="0" u="none" strike="noStrike" kern="1200" cap="none" spc="0" normalizeH="0" baseline="0" noProof="0">
                <a:ln>
                  <a:noFill/>
                </a:ln>
                <a:solidFill>
                  <a:prstClr val="black"/>
                </a:solidFill>
                <a:effectLst/>
                <a:uLnTx/>
                <a:uFillTx/>
                <a:latin typeface="Arial" panose="020B0604020202020204" pitchFamily="34" charset="0"/>
                <a:ea typeface="+mn-ea"/>
                <a:cs typeface="+mn-cs"/>
              </a:rPr>
              <a:t>1.</a:t>
            </a:r>
            <a:r>
              <a:rPr kumimoji="0" lang="cs-CZ" sz="1600" b="1"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kumimoji="0" lang="en-US" sz="1600" b="1" i="0" u="none" strike="noStrike" kern="1200" cap="none" spc="0" normalizeH="0" baseline="0" noProof="0">
                <a:ln>
                  <a:noFill/>
                </a:ln>
                <a:solidFill>
                  <a:prstClr val="black"/>
                </a:solidFill>
                <a:effectLst/>
                <a:uLnTx/>
                <a:uFillTx/>
                <a:latin typeface="Arial" panose="020B0604020202020204" pitchFamily="34" charset="0"/>
                <a:ea typeface="+mn-ea"/>
                <a:cs typeface="+mn-cs"/>
              </a:rPr>
              <a:t>1</a:t>
            </a:r>
            <a:r>
              <a:rPr kumimoji="0" lang="cs-CZ" sz="1600" b="1" i="0" u="none" strike="noStrike" kern="1200" cap="none" spc="0" normalizeH="0" baseline="0" noProof="0">
                <a:ln>
                  <a:noFill/>
                </a:ln>
                <a:solidFill>
                  <a:prstClr val="black"/>
                </a:solidFill>
                <a:effectLst/>
                <a:uLnTx/>
                <a:uFillTx/>
                <a:latin typeface="Arial" panose="020B0604020202020204" pitchFamily="34" charset="0"/>
                <a:ea typeface="+mn-ea"/>
                <a:cs typeface="+mn-cs"/>
              </a:rPr>
              <a:t>2</a:t>
            </a:r>
            <a:r>
              <a:rPr kumimoji="0" lang="en-US" sz="1600" b="1" i="0" u="none" strike="noStrike" kern="1200" cap="none" spc="0" normalizeH="0" baseline="0" noProof="0">
                <a:ln>
                  <a:noFill/>
                </a:ln>
                <a:solidFill>
                  <a:prstClr val="black"/>
                </a:solidFill>
                <a:effectLst/>
                <a:uLnTx/>
                <a:uFillTx/>
                <a:latin typeface="Arial" panose="020B0604020202020204" pitchFamily="34" charset="0"/>
                <a:ea typeface="+mn-ea"/>
                <a:cs typeface="+mn-cs"/>
              </a:rPr>
              <a:t>.</a:t>
            </a:r>
            <a:r>
              <a:rPr kumimoji="0" lang="cs-CZ" sz="1600" b="1"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kumimoji="0" lang="en-US" sz="1600" b="1" i="0" u="none" strike="noStrike" kern="1200" cap="none" spc="0" normalizeH="0" baseline="0" noProof="0">
                <a:ln>
                  <a:noFill/>
                </a:ln>
                <a:solidFill>
                  <a:prstClr val="black"/>
                </a:solidFill>
                <a:effectLst/>
                <a:uLnTx/>
                <a:uFillTx/>
                <a:latin typeface="Arial" panose="020B0604020202020204" pitchFamily="34" charset="0"/>
                <a:ea typeface="+mn-ea"/>
                <a:cs typeface="+mn-cs"/>
              </a:rPr>
              <a:t>202</a:t>
            </a:r>
            <a:r>
              <a:rPr kumimoji="0" lang="cs-CZ" sz="1600" b="1" i="0" u="none" strike="noStrike" kern="1200" cap="none" spc="0" normalizeH="0" baseline="0" noProof="0">
                <a:ln>
                  <a:noFill/>
                </a:ln>
                <a:solidFill>
                  <a:prstClr val="black"/>
                </a:solidFill>
                <a:effectLst/>
                <a:uLnTx/>
                <a:uFillTx/>
                <a:latin typeface="Arial" panose="020B0604020202020204" pitchFamily="34" charset="0"/>
                <a:ea typeface="+mn-ea"/>
                <a:cs typeface="+mn-cs"/>
              </a:rPr>
              <a:t>3</a:t>
            </a:r>
          </a:p>
        </p:txBody>
      </p:sp>
      <p:sp>
        <p:nvSpPr>
          <p:cNvPr id="5" name="Text Box 4">
            <a:extLst>
              <a:ext uri="{FF2B5EF4-FFF2-40B4-BE49-F238E27FC236}">
                <a16:creationId xmlns:a16="http://schemas.microsoft.com/office/drawing/2014/main" id="{35EC2CA9-8B4B-FB86-A5D6-A5CDB772B373}"/>
              </a:ext>
            </a:extLst>
          </p:cNvPr>
          <p:cNvSpPr txBox="1">
            <a:spLocks noChangeArrowheads="1"/>
          </p:cNvSpPr>
          <p:nvPr>
            <p:custDataLst>
              <p:tags r:id="rId5"/>
            </p:custDataLst>
          </p:nvPr>
        </p:nvSpPr>
        <p:spPr bwMode="auto">
          <a:xfrm rot="16200000">
            <a:off x="-1371800" y="2573589"/>
            <a:ext cx="37331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1" lang="cs-CZ" altLang="cs-CZ" sz="1600" b="1" i="0" u="none" strike="noStrike" kern="0" cap="none" spc="0" normalizeH="0" baseline="0" noProof="0">
                <a:ln>
                  <a:noFill/>
                </a:ln>
                <a:solidFill>
                  <a:prstClr val="black"/>
                </a:solidFill>
                <a:effectLst/>
                <a:uLnTx/>
                <a:uFillTx/>
                <a:latin typeface="Arial" panose="020B0604020202020204" pitchFamily="34" charset="0"/>
                <a:ea typeface="+mn-ea"/>
                <a:cs typeface="+mn-cs"/>
              </a:rPr>
              <a:t>Podíl osob ve věkové kategorii (%)</a:t>
            </a:r>
          </a:p>
        </p:txBody>
      </p:sp>
      <p:sp>
        <p:nvSpPr>
          <p:cNvPr id="6" name="TextovéPole 5">
            <a:extLst>
              <a:ext uri="{FF2B5EF4-FFF2-40B4-BE49-F238E27FC236}">
                <a16:creationId xmlns:a16="http://schemas.microsoft.com/office/drawing/2014/main" id="{B12C5012-3A94-AF77-5075-A23ECD991098}"/>
              </a:ext>
            </a:extLst>
          </p:cNvPr>
          <p:cNvSpPr txBox="1"/>
          <p:nvPr/>
        </p:nvSpPr>
        <p:spPr>
          <a:xfrm>
            <a:off x="4294232" y="2127491"/>
            <a:ext cx="5324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a:ln>
                  <a:noFill/>
                </a:ln>
                <a:solidFill>
                  <a:srgbClr val="C00000"/>
                </a:solidFill>
                <a:effectLst/>
                <a:uLnTx/>
                <a:uFillTx/>
                <a:latin typeface="Arial Black" panose="020B0A04020102020204" pitchFamily="34" charset="0"/>
                <a:ea typeface="+mn-ea"/>
                <a:cs typeface="+mn-cs"/>
              </a:rPr>
              <a:t>1. </a:t>
            </a:r>
            <a:endParaRPr kumimoji="0" lang="en-US" sz="1800" b="1" i="0" u="none" strike="noStrike" kern="1200" cap="none" spc="0" normalizeH="0" baseline="0" noProof="0">
              <a:ln>
                <a:noFill/>
              </a:ln>
              <a:solidFill>
                <a:srgbClr val="C00000"/>
              </a:solidFill>
              <a:effectLst/>
              <a:uLnTx/>
              <a:uFillTx/>
              <a:latin typeface="Arial Black" panose="020B0A04020102020204" pitchFamily="34" charset="0"/>
              <a:ea typeface="+mn-ea"/>
              <a:cs typeface="+mn-cs"/>
            </a:endParaRPr>
          </a:p>
        </p:txBody>
      </p:sp>
      <p:sp>
        <p:nvSpPr>
          <p:cNvPr id="7" name="TextovéPole 4">
            <a:extLst>
              <a:ext uri="{FF2B5EF4-FFF2-40B4-BE49-F238E27FC236}">
                <a16:creationId xmlns:a16="http://schemas.microsoft.com/office/drawing/2014/main" id="{50C0FE2A-0EC5-60F7-BCEA-3C00DFFBD0EF}"/>
              </a:ext>
            </a:extLst>
          </p:cNvPr>
          <p:cNvSpPr txBox="1"/>
          <p:nvPr/>
        </p:nvSpPr>
        <p:spPr>
          <a:xfrm>
            <a:off x="3316232" y="1392142"/>
            <a:ext cx="47656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a:ln>
                  <a:noFill/>
                </a:ln>
                <a:solidFill>
                  <a:srgbClr val="C00000"/>
                </a:solidFill>
                <a:effectLst/>
                <a:uLnTx/>
                <a:uFillTx/>
                <a:latin typeface="Arial Black" panose="020B0A04020102020204" pitchFamily="34" charset="0"/>
                <a:ea typeface="+mn-ea"/>
                <a:cs typeface="+mn-cs"/>
              </a:rPr>
              <a:t>2. </a:t>
            </a:r>
            <a:endParaRPr kumimoji="0" lang="en-US" sz="1800" b="1" i="0" u="none" strike="noStrike" kern="1200" cap="none" spc="0" normalizeH="0" baseline="0" noProof="0">
              <a:ln>
                <a:noFill/>
              </a:ln>
              <a:solidFill>
                <a:srgbClr val="C00000"/>
              </a:solidFill>
              <a:effectLst/>
              <a:uLnTx/>
              <a:uFillTx/>
              <a:latin typeface="Arial Black" panose="020B0A04020102020204" pitchFamily="34" charset="0"/>
              <a:ea typeface="+mn-ea"/>
              <a:cs typeface="+mn-cs"/>
            </a:endParaRPr>
          </a:p>
        </p:txBody>
      </p:sp>
      <p:sp>
        <p:nvSpPr>
          <p:cNvPr id="8" name="TextovéPole 5">
            <a:extLst>
              <a:ext uri="{FF2B5EF4-FFF2-40B4-BE49-F238E27FC236}">
                <a16:creationId xmlns:a16="http://schemas.microsoft.com/office/drawing/2014/main" id="{89F4F5C5-C14C-65EF-ABC1-21D96F9FFD39}"/>
              </a:ext>
            </a:extLst>
          </p:cNvPr>
          <p:cNvSpPr txBox="1"/>
          <p:nvPr/>
        </p:nvSpPr>
        <p:spPr>
          <a:xfrm>
            <a:off x="1960793" y="2935917"/>
            <a:ext cx="6183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a:ln>
                  <a:noFill/>
                </a:ln>
                <a:solidFill>
                  <a:srgbClr val="C00000"/>
                </a:solidFill>
                <a:effectLst/>
                <a:uLnTx/>
                <a:uFillTx/>
                <a:latin typeface="Arial Black" panose="020B0A04020102020204" pitchFamily="34" charset="0"/>
                <a:ea typeface="+mn-ea"/>
                <a:cs typeface="+mn-cs"/>
              </a:rPr>
              <a:t>3. </a:t>
            </a:r>
            <a:endParaRPr kumimoji="0" lang="en-US" sz="1800" b="1" i="0" u="none" strike="noStrike" kern="1200" cap="none" spc="0" normalizeH="0" baseline="0" noProof="0">
              <a:ln>
                <a:noFill/>
              </a:ln>
              <a:solidFill>
                <a:srgbClr val="C00000"/>
              </a:solidFill>
              <a:effectLst/>
              <a:uLnTx/>
              <a:uFillTx/>
              <a:latin typeface="Arial Black" panose="020B0A04020102020204" pitchFamily="34" charset="0"/>
              <a:ea typeface="+mn-ea"/>
              <a:cs typeface="+mn-cs"/>
            </a:endParaRPr>
          </a:p>
        </p:txBody>
      </p:sp>
      <p:sp>
        <p:nvSpPr>
          <p:cNvPr id="9" name="Šipka doprava 11">
            <a:extLst>
              <a:ext uri="{FF2B5EF4-FFF2-40B4-BE49-F238E27FC236}">
                <a16:creationId xmlns:a16="http://schemas.microsoft.com/office/drawing/2014/main" id="{700421B1-163F-479F-D2B2-6CEBC43133FE}"/>
              </a:ext>
            </a:extLst>
          </p:cNvPr>
          <p:cNvSpPr/>
          <p:nvPr/>
        </p:nvSpPr>
        <p:spPr>
          <a:xfrm>
            <a:off x="4699848" y="2195689"/>
            <a:ext cx="682906" cy="173620"/>
          </a:xfrm>
          <a:prstGeom prst="right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Šipka doprava 22">
            <a:extLst>
              <a:ext uri="{FF2B5EF4-FFF2-40B4-BE49-F238E27FC236}">
                <a16:creationId xmlns:a16="http://schemas.microsoft.com/office/drawing/2014/main" id="{77FED97B-0B5D-57D3-A7F5-CB225C2558C1}"/>
              </a:ext>
            </a:extLst>
          </p:cNvPr>
          <p:cNvSpPr/>
          <p:nvPr/>
        </p:nvSpPr>
        <p:spPr>
          <a:xfrm>
            <a:off x="3728742" y="1486518"/>
            <a:ext cx="1270975" cy="179708"/>
          </a:xfrm>
          <a:prstGeom prst="right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TextovéPole 10">
            <a:extLst>
              <a:ext uri="{FF2B5EF4-FFF2-40B4-BE49-F238E27FC236}">
                <a16:creationId xmlns:a16="http://schemas.microsoft.com/office/drawing/2014/main" id="{D6FF0A44-BA39-2B23-1830-7666EB529C4E}"/>
              </a:ext>
            </a:extLst>
          </p:cNvPr>
          <p:cNvSpPr txBox="1"/>
          <p:nvPr>
            <p:custDataLst>
              <p:tags r:id="rId6"/>
            </p:custDataLst>
          </p:nvPr>
        </p:nvSpPr>
        <p:spPr>
          <a:xfrm>
            <a:off x="111818" y="577199"/>
            <a:ext cx="1145086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a:ln>
                  <a:noFill/>
                </a:ln>
                <a:solidFill>
                  <a:prstClr val="black"/>
                </a:solidFill>
                <a:effectLst/>
                <a:uLnTx/>
                <a:uFillTx/>
                <a:latin typeface="Calibri" panose="020F0502020204030204"/>
                <a:ea typeface="+mn-ea"/>
                <a:cs typeface="+mn-cs"/>
              </a:rPr>
              <a:t>Zdroj: </a:t>
            </a:r>
            <a:r>
              <a:rPr kumimoji="0" lang="cs-CZ" sz="1400" b="0" i="0" u="none" strike="noStrike" kern="1200" cap="none" spc="0" normalizeH="0" baseline="0" noProof="0">
                <a:ln>
                  <a:noFill/>
                </a:ln>
                <a:solidFill>
                  <a:prstClr val="black"/>
                </a:solidFill>
                <a:effectLst/>
                <a:uLnTx/>
                <a:uFillTx/>
                <a:latin typeface="Calibri" panose="020F0502020204030204"/>
                <a:ea typeface="+mn-ea"/>
                <a:cs typeface="+mn-cs"/>
                <a:hlinkClick r:id="rId11"/>
              </a:rPr>
              <a:t>Projekce obyvatelstva v krajích ČR - do roku 2080 | Produkty (gov.cz) </a:t>
            </a:r>
            <a:r>
              <a:rPr kumimoji="0" lang="cs-CZ" sz="1400" b="0" i="0" u="none" strike="noStrike" kern="1200" cap="none" spc="0" normalizeH="0" baseline="0" noProof="0">
                <a:ln>
                  <a:noFill/>
                </a:ln>
                <a:solidFill>
                  <a:prstClr val="black"/>
                </a:solidFill>
                <a:effectLst/>
                <a:uLnTx/>
                <a:uFillTx/>
                <a:latin typeface="Calibri" panose="020F0502020204030204"/>
                <a:ea typeface="+mn-ea"/>
                <a:cs typeface="+mn-cs"/>
              </a:rPr>
              <a:t>(</a:t>
            </a:r>
            <a:r>
              <a:rPr kumimoji="0" lang="cs-CZ" sz="1200" b="0" i="0" u="none" strike="noStrike" kern="1200" cap="none" spc="0" normalizeH="0" baseline="0" noProof="0">
                <a:ln>
                  <a:noFill/>
                </a:ln>
                <a:solidFill>
                  <a:prstClr val="black"/>
                </a:solidFill>
                <a:effectLst/>
                <a:uLnTx/>
                <a:uFillTx/>
                <a:latin typeface="Calibri" panose="020F0502020204030204"/>
                <a:ea typeface="+mn-ea"/>
                <a:cs typeface="+mn-cs"/>
              </a:rPr>
              <a:t>Zveřejněno dne: 12. 12. 2024)</a:t>
            </a:r>
          </a:p>
        </p:txBody>
      </p:sp>
      <p:sp>
        <p:nvSpPr>
          <p:cNvPr id="14" name="Title 3">
            <a:extLst>
              <a:ext uri="{FF2B5EF4-FFF2-40B4-BE49-F238E27FC236}">
                <a16:creationId xmlns:a16="http://schemas.microsoft.com/office/drawing/2014/main" id="{4434DEDE-B2D0-8BEB-A3A6-AB9D4E95FE21}"/>
              </a:ext>
            </a:extLst>
          </p:cNvPr>
          <p:cNvSpPr txBox="1">
            <a:spLocks/>
          </p:cNvSpPr>
          <p:nvPr>
            <p:custDataLst>
              <p:tags r:id="rId7"/>
            </p:custDataLst>
          </p:nvPr>
        </p:nvSpPr>
        <p:spPr>
          <a:xfrm>
            <a:off x="111818" y="120065"/>
            <a:ext cx="11674898" cy="631595"/>
          </a:xfrm>
          <a:prstGeom prst="rect">
            <a:avLst/>
          </a:prstGeom>
        </p:spPr>
        <p:txBody>
          <a:bodyPr vert="horz" lIns="91440" tIns="45720" rIns="91440" bIns="45720" rtlCol="0" anchor="t">
            <a:normAutofit/>
          </a:bodyPr>
          <a:lstStyle>
            <a:lvl1pPr>
              <a:lnSpc>
                <a:spcPct val="90000"/>
              </a:lnSpc>
              <a:spcBef>
                <a:spcPct val="0"/>
              </a:spcBef>
              <a:buNone/>
              <a:defRPr lang="cs-CZ" sz="2800" b="1" dirty="0" smtClean="0">
                <a:solidFill>
                  <a:srgbClr val="0070C0"/>
                </a:solidFill>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Calibri" panose="020F0502020204030204"/>
                <a:ea typeface="+mn-ea"/>
                <a:cs typeface="+mn-cs"/>
              </a:rPr>
              <a:t>Věková</a:t>
            </a:r>
            <a:r>
              <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2800" b="1" i="0" u="none" strike="noStrike" kern="1200" cap="none" spc="0" normalizeH="0" baseline="0" noProof="0" dirty="0" err="1">
                <a:ln>
                  <a:noFill/>
                </a:ln>
                <a:solidFill>
                  <a:srgbClr val="002060"/>
                </a:solidFill>
                <a:effectLst/>
                <a:uLnTx/>
                <a:uFillTx/>
                <a:latin typeface="Calibri" panose="020F0502020204030204"/>
                <a:ea typeface="+mn-ea"/>
                <a:cs typeface="+mn-cs"/>
              </a:rPr>
              <a:t>struktura</a:t>
            </a:r>
            <a:r>
              <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cs-CZ" sz="2800" b="1" i="0" u="none" strike="noStrike" kern="1200" cap="none" spc="0" normalizeH="0" baseline="0" noProof="0" dirty="0">
                <a:ln>
                  <a:noFill/>
                </a:ln>
                <a:solidFill>
                  <a:srgbClr val="002060"/>
                </a:solidFill>
                <a:effectLst/>
                <a:uLnTx/>
                <a:uFillTx/>
                <a:latin typeface="Calibri" panose="020F0502020204030204"/>
                <a:ea typeface="+mn-ea"/>
                <a:cs typeface="+mn-cs"/>
              </a:rPr>
              <a:t>populace</a:t>
            </a:r>
            <a:r>
              <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cs-CZ" sz="2800" b="1" i="0" u="none" strike="noStrike" kern="1200" cap="none" spc="0" normalizeH="0" baseline="0" noProof="0" dirty="0">
                <a:ln>
                  <a:noFill/>
                </a:ln>
                <a:solidFill>
                  <a:srgbClr val="002060"/>
                </a:solidFill>
                <a:effectLst/>
                <a:uLnTx/>
                <a:uFillTx/>
                <a:latin typeface="Calibri" panose="020F0502020204030204"/>
                <a:ea typeface="+mn-ea"/>
                <a:cs typeface="+mn-cs"/>
              </a:rPr>
              <a:t>Karlovarského kraje</a:t>
            </a:r>
            <a:r>
              <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mn-cs"/>
              </a:rPr>
              <a:t> a </a:t>
            </a:r>
            <a:r>
              <a:rPr kumimoji="0" lang="en-US" sz="2800" b="1" i="0" u="none" strike="noStrike" kern="1200" cap="none" spc="0" normalizeH="0" baseline="0" noProof="0" dirty="0" err="1">
                <a:ln>
                  <a:noFill/>
                </a:ln>
                <a:solidFill>
                  <a:srgbClr val="002060"/>
                </a:solidFill>
                <a:effectLst/>
                <a:uLnTx/>
                <a:uFillTx/>
                <a:latin typeface="Calibri" panose="020F0502020204030204"/>
                <a:ea typeface="+mn-ea"/>
                <a:cs typeface="+mn-cs"/>
              </a:rPr>
              <a:t>její</a:t>
            </a:r>
            <a:r>
              <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2800" b="1" i="0" u="none" strike="noStrike" kern="1200" cap="none" spc="0" normalizeH="0" baseline="0" noProof="0" dirty="0" err="1">
                <a:ln>
                  <a:noFill/>
                </a:ln>
                <a:solidFill>
                  <a:srgbClr val="002060"/>
                </a:solidFill>
                <a:effectLst/>
                <a:uLnTx/>
                <a:uFillTx/>
                <a:latin typeface="Calibri" panose="020F0502020204030204"/>
                <a:ea typeface="+mn-ea"/>
                <a:cs typeface="+mn-cs"/>
              </a:rPr>
              <a:t>očekávaný</a:t>
            </a:r>
            <a:r>
              <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2800" b="1" i="0" u="none" strike="noStrike" kern="1200" cap="none" spc="0" normalizeH="0" baseline="0" noProof="0" dirty="0" err="1">
                <a:ln>
                  <a:noFill/>
                </a:ln>
                <a:solidFill>
                  <a:srgbClr val="002060"/>
                </a:solidFill>
                <a:effectLst/>
                <a:uLnTx/>
                <a:uFillTx/>
                <a:latin typeface="Calibri" panose="020F0502020204030204"/>
                <a:ea typeface="+mn-ea"/>
                <a:cs typeface="+mn-cs"/>
              </a:rPr>
              <a:t>vývoj</a:t>
            </a:r>
            <a:endPar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52674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0D9A626E-CDA8-494B-A357-99223A0BBB94}"/>
              </a:ext>
            </a:extLst>
          </p:cNvPr>
          <p:cNvSpPr txBox="1">
            <a:spLocks/>
          </p:cNvSpPr>
          <p:nvPr>
            <p:custDataLst>
              <p:tags r:id="rId1"/>
            </p:custDataLst>
          </p:nvPr>
        </p:nvSpPr>
        <p:spPr>
          <a:xfrm>
            <a:off x="502064" y="2897144"/>
            <a:ext cx="11378993" cy="1257012"/>
          </a:xfrm>
          <a:prstGeom prst="rect">
            <a:avLst/>
          </a:prstGeom>
        </p:spPr>
        <p:txBody>
          <a:bodyPr vert="horz" lIns="91413" tIns="45706" rIns="91413" bIns="45706" rtlCol="0" anchor="t">
            <a:noAutofit/>
          </a:bodyPr>
          <a:lstStyle>
            <a:lvl1pPr algn="l" defTabSz="914400" rtl="0" eaLnBrk="1" latinLnBrk="0" hangingPunct="1">
              <a:lnSpc>
                <a:spcPct val="90000"/>
              </a:lnSpc>
              <a:spcBef>
                <a:spcPct val="0"/>
              </a:spcBef>
              <a:buNone/>
              <a:defRPr lang="cs-CZ" sz="2800" b="1" kern="1200" dirty="0" smtClean="0">
                <a:solidFill>
                  <a:srgbClr val="D71440"/>
                </a:solidFill>
                <a:latin typeface="+mn-lt"/>
                <a:ea typeface="+mn-ea"/>
                <a:cs typeface="+mn-cs"/>
              </a:defRPr>
            </a:lvl1pPr>
          </a:lstStyle>
          <a:p>
            <a:pPr marL="0" marR="0" lvl="0" indent="0" algn="ctr" defTabSz="914125" rtl="0" eaLnBrk="1" fontAlgn="auto" latinLnBrk="0" hangingPunct="1">
              <a:lnSpc>
                <a:spcPct val="90000"/>
              </a:lnSpc>
              <a:spcBef>
                <a:spcPct val="0"/>
              </a:spcBef>
              <a:spcAft>
                <a:spcPts val="0"/>
              </a:spcAft>
              <a:buClrTx/>
              <a:buSzTx/>
              <a:buFontTx/>
              <a:buNone/>
              <a:tabLst/>
              <a:defRPr/>
            </a:pPr>
            <a:r>
              <a:rPr kumimoji="0" lang="cs-CZ" sz="9000" b="1" i="0" u="none" strike="noStrike" kern="1200" cap="none" spc="0" normalizeH="0" baseline="0" noProof="0" dirty="0">
                <a:ln>
                  <a:noFill/>
                </a:ln>
                <a:solidFill>
                  <a:srgbClr val="D71440"/>
                </a:solidFill>
                <a:effectLst/>
                <a:uLnTx/>
                <a:uFillTx/>
                <a:latin typeface="Calibri" panose="020F0502020204030204"/>
                <a:ea typeface="+mn-ea"/>
                <a:cs typeface="+mn-cs"/>
              </a:rPr>
              <a:t>DĚKUJI ZA POZORNOST</a:t>
            </a:r>
          </a:p>
        </p:txBody>
      </p:sp>
      <p:pic>
        <p:nvPicPr>
          <p:cNvPr id="2" name="Obrázek 1">
            <a:extLst>
              <a:ext uri="{FF2B5EF4-FFF2-40B4-BE49-F238E27FC236}">
                <a16:creationId xmlns:a16="http://schemas.microsoft.com/office/drawing/2014/main" id="{D3FC6C47-60B3-FB22-41F9-5FC4B31F940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02064" y="679547"/>
            <a:ext cx="3371207" cy="874111"/>
          </a:xfrm>
          <a:prstGeom prst="rect">
            <a:avLst/>
          </a:prstGeom>
        </p:spPr>
      </p:pic>
      <p:sp>
        <p:nvSpPr>
          <p:cNvPr id="4" name="TextovéPole 2">
            <a:extLst>
              <a:ext uri="{FF2B5EF4-FFF2-40B4-BE49-F238E27FC236}">
                <a16:creationId xmlns:a16="http://schemas.microsoft.com/office/drawing/2014/main" id="{4F710DCA-F58C-75ED-EC83-F2E5456D4BEB}"/>
              </a:ext>
            </a:extLst>
          </p:cNvPr>
          <p:cNvSpPr txBox="1"/>
          <p:nvPr/>
        </p:nvSpPr>
        <p:spPr>
          <a:xfrm>
            <a:off x="7335080" y="793436"/>
            <a:ext cx="4443882" cy="646331"/>
          </a:xfrm>
          <a:prstGeom prst="rect">
            <a:avLst/>
          </a:prstGeom>
          <a:noFill/>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cs-CZ" altLang="cs-CZ"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Projekt</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cs-CZ" altLang="cs-CZ"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CZ.03.02.02/00/22_046/0002180 </a:t>
            </a:r>
          </a:p>
        </p:txBody>
      </p:sp>
    </p:spTree>
    <p:extLst>
      <p:ext uri="{BB962C8B-B14F-4D97-AF65-F5344CB8AC3E}">
        <p14:creationId xmlns:p14="http://schemas.microsoft.com/office/powerpoint/2010/main" val="539755074"/>
      </p:ext>
    </p:extLst>
  </p:cSld>
  <p:clrMapOvr>
    <a:masterClrMapping/>
  </p:clrMapOvr>
  <mc:AlternateContent xmlns:mc="http://schemas.openxmlformats.org/markup-compatibility/2006" xmlns:p14="http://schemas.microsoft.com/office/powerpoint/2010/main">
    <mc:Choice Requires="p14">
      <p:transition spd="slow" p14:dur="2000" advTm="12267"/>
    </mc:Choice>
    <mc:Fallback xmlns="">
      <p:transition spd="slow" advTm="1226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05B5B-F1EB-00A8-1E18-27E67E5FED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55E51F-65D6-D4EB-42FC-BA28A1035E2E}"/>
              </a:ext>
            </a:extLst>
          </p:cNvPr>
          <p:cNvSpPr>
            <a:spLocks noGrp="1"/>
          </p:cNvSpPr>
          <p:nvPr>
            <p:ph type="title"/>
            <p:custDataLst>
              <p:tags r:id="rId1"/>
            </p:custDataLst>
          </p:nvPr>
        </p:nvSpPr>
        <p:spPr/>
        <p:txBody>
          <a:bodyPr>
            <a:noAutofit/>
          </a:bodyPr>
          <a:lstStyle/>
          <a:p>
            <a:r>
              <a:rPr lang="cs-CZ" dirty="0">
                <a:solidFill>
                  <a:srgbClr val="002060"/>
                </a:solidFill>
              </a:rPr>
              <a:t>Počet léčených onkologických pacientů nevyhnutelně poroste </a:t>
            </a:r>
            <a:br>
              <a:rPr lang="cs-CZ" dirty="0">
                <a:solidFill>
                  <a:srgbClr val="002060"/>
                </a:solidFill>
              </a:rPr>
            </a:br>
            <a:r>
              <a:rPr lang="cs-CZ" dirty="0">
                <a:solidFill>
                  <a:srgbClr val="002060"/>
                </a:solidFill>
              </a:rPr>
              <a:t>v důsledku demografického stárnutí populace </a:t>
            </a:r>
            <a:endParaRPr lang="en-US" dirty="0">
              <a:solidFill>
                <a:srgbClr val="002060"/>
              </a:solidFill>
            </a:endParaRPr>
          </a:p>
        </p:txBody>
      </p:sp>
      <p:graphicFrame>
        <p:nvGraphicFramePr>
          <p:cNvPr id="6" name="Group 192">
            <a:extLst>
              <a:ext uri="{FF2B5EF4-FFF2-40B4-BE49-F238E27FC236}">
                <a16:creationId xmlns:a16="http://schemas.microsoft.com/office/drawing/2014/main" id="{F422FBBC-7EA9-FED4-908A-E6D01BA1560A}"/>
              </a:ext>
            </a:extLst>
          </p:cNvPr>
          <p:cNvGraphicFramePr>
            <a:graphicFrameLocks noGrp="1"/>
          </p:cNvGraphicFramePr>
          <p:nvPr>
            <p:custDataLst>
              <p:tags r:id="rId2"/>
            </p:custDataLst>
            <p:extLst>
              <p:ext uri="{D42A27DB-BD31-4B8C-83A1-F6EECF244321}">
                <p14:modId xmlns:p14="http://schemas.microsoft.com/office/powerpoint/2010/main" val="893871571"/>
              </p:ext>
            </p:extLst>
          </p:nvPr>
        </p:nvGraphicFramePr>
        <p:xfrm>
          <a:off x="549434" y="1332155"/>
          <a:ext cx="10871311" cy="1742124"/>
        </p:xfrm>
        <a:graphic>
          <a:graphicData uri="http://schemas.openxmlformats.org/drawingml/2006/table">
            <a:tbl>
              <a:tblPr/>
              <a:tblGrid>
                <a:gridCol w="1190851">
                  <a:extLst>
                    <a:ext uri="{9D8B030D-6E8A-4147-A177-3AD203B41FA5}">
                      <a16:colId xmlns:a16="http://schemas.microsoft.com/office/drawing/2014/main" val="20000"/>
                    </a:ext>
                  </a:extLst>
                </a:gridCol>
                <a:gridCol w="806705">
                  <a:extLst>
                    <a:ext uri="{9D8B030D-6E8A-4147-A177-3AD203B41FA5}">
                      <a16:colId xmlns:a16="http://schemas.microsoft.com/office/drawing/2014/main" val="2833417552"/>
                    </a:ext>
                  </a:extLst>
                </a:gridCol>
                <a:gridCol w="806705">
                  <a:extLst>
                    <a:ext uri="{9D8B030D-6E8A-4147-A177-3AD203B41FA5}">
                      <a16:colId xmlns:a16="http://schemas.microsoft.com/office/drawing/2014/main" val="1226398650"/>
                    </a:ext>
                  </a:extLst>
                </a:gridCol>
                <a:gridCol w="806705">
                  <a:extLst>
                    <a:ext uri="{9D8B030D-6E8A-4147-A177-3AD203B41FA5}">
                      <a16:colId xmlns:a16="http://schemas.microsoft.com/office/drawing/2014/main" val="4292640510"/>
                    </a:ext>
                  </a:extLst>
                </a:gridCol>
                <a:gridCol w="806705">
                  <a:extLst>
                    <a:ext uri="{9D8B030D-6E8A-4147-A177-3AD203B41FA5}">
                      <a16:colId xmlns:a16="http://schemas.microsoft.com/office/drawing/2014/main" val="20001"/>
                    </a:ext>
                  </a:extLst>
                </a:gridCol>
                <a:gridCol w="806705">
                  <a:extLst>
                    <a:ext uri="{9D8B030D-6E8A-4147-A177-3AD203B41FA5}">
                      <a16:colId xmlns:a16="http://schemas.microsoft.com/office/drawing/2014/main" val="20002"/>
                    </a:ext>
                  </a:extLst>
                </a:gridCol>
                <a:gridCol w="806705">
                  <a:extLst>
                    <a:ext uri="{9D8B030D-6E8A-4147-A177-3AD203B41FA5}">
                      <a16:colId xmlns:a16="http://schemas.microsoft.com/office/drawing/2014/main" val="20003"/>
                    </a:ext>
                  </a:extLst>
                </a:gridCol>
                <a:gridCol w="806705">
                  <a:extLst>
                    <a:ext uri="{9D8B030D-6E8A-4147-A177-3AD203B41FA5}">
                      <a16:colId xmlns:a16="http://schemas.microsoft.com/office/drawing/2014/main" val="20004"/>
                    </a:ext>
                  </a:extLst>
                </a:gridCol>
                <a:gridCol w="806705">
                  <a:extLst>
                    <a:ext uri="{9D8B030D-6E8A-4147-A177-3AD203B41FA5}">
                      <a16:colId xmlns:a16="http://schemas.microsoft.com/office/drawing/2014/main" val="20005"/>
                    </a:ext>
                  </a:extLst>
                </a:gridCol>
                <a:gridCol w="806705">
                  <a:extLst>
                    <a:ext uri="{9D8B030D-6E8A-4147-A177-3AD203B41FA5}">
                      <a16:colId xmlns:a16="http://schemas.microsoft.com/office/drawing/2014/main" val="20006"/>
                    </a:ext>
                  </a:extLst>
                </a:gridCol>
                <a:gridCol w="806705">
                  <a:extLst>
                    <a:ext uri="{9D8B030D-6E8A-4147-A177-3AD203B41FA5}">
                      <a16:colId xmlns:a16="http://schemas.microsoft.com/office/drawing/2014/main" val="20007"/>
                    </a:ext>
                  </a:extLst>
                </a:gridCol>
                <a:gridCol w="806705">
                  <a:extLst>
                    <a:ext uri="{9D8B030D-6E8A-4147-A177-3AD203B41FA5}">
                      <a16:colId xmlns:a16="http://schemas.microsoft.com/office/drawing/2014/main" val="20008"/>
                    </a:ext>
                  </a:extLst>
                </a:gridCol>
                <a:gridCol w="806705">
                  <a:extLst>
                    <a:ext uri="{9D8B030D-6E8A-4147-A177-3AD203B41FA5}">
                      <a16:colId xmlns:a16="http://schemas.microsoft.com/office/drawing/2014/main" val="67672298"/>
                    </a:ext>
                  </a:extLst>
                </a:gridCol>
              </a:tblGrid>
              <a:tr h="40798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cs-CZ" sz="1400" b="1" i="0" u="none" strike="noStrike" cap="none" normalizeH="0" baseline="0">
                          <a:ln>
                            <a:noFill/>
                          </a:ln>
                          <a:solidFill>
                            <a:schemeClr val="tx1"/>
                          </a:solidFill>
                          <a:effectLst/>
                          <a:latin typeface="+mn-lt"/>
                        </a:rPr>
                        <a:t>Absolutní počet</a:t>
                      </a:r>
                    </a:p>
                  </a:txBody>
                  <a:tcPr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 latinLnBrk="0" hangingPunct="0">
                        <a:lnSpc>
                          <a:spcPct val="100000"/>
                        </a:lnSpc>
                        <a:spcBef>
                          <a:spcPct val="0"/>
                        </a:spcBef>
                        <a:spcAft>
                          <a:spcPct val="0"/>
                        </a:spcAft>
                        <a:buClr>
                          <a:srgbClr val="660066"/>
                        </a:buClr>
                        <a:buSzTx/>
                        <a:buFont typeface="Wingdings" pitchFamily="2" charset="2"/>
                        <a:buNone/>
                        <a:tabLst/>
                      </a:pPr>
                      <a:r>
                        <a:rPr kumimoji="1" lang="cs-CZ" sz="1400" b="1" i="0" u="none" strike="noStrike" cap="none" normalizeH="0" baseline="0">
                          <a:ln>
                            <a:noFill/>
                          </a:ln>
                          <a:solidFill>
                            <a:schemeClr val="tx1"/>
                          </a:solidFill>
                          <a:effectLst/>
                          <a:latin typeface="+mn-lt"/>
                        </a:rPr>
                        <a:t>2012</a:t>
                      </a:r>
                      <a:endParaRPr kumimoji="1" lang="en-US" sz="1400" b="1" i="0" u="none" strike="noStrike" cap="none" normalizeH="0" baseline="0">
                        <a:ln>
                          <a:noFill/>
                        </a:ln>
                        <a:solidFill>
                          <a:schemeClr val="tx1"/>
                        </a:solidFill>
                        <a:effectLst/>
                        <a:latin typeface="+mn-lt"/>
                      </a:endParaRPr>
                    </a:p>
                  </a:txBody>
                  <a:tcPr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 latinLnBrk="0" hangingPunct="0">
                        <a:lnSpc>
                          <a:spcPct val="100000"/>
                        </a:lnSpc>
                        <a:spcBef>
                          <a:spcPct val="0"/>
                        </a:spcBef>
                        <a:spcAft>
                          <a:spcPct val="0"/>
                        </a:spcAft>
                        <a:buClr>
                          <a:srgbClr val="660066"/>
                        </a:buClr>
                        <a:buSzTx/>
                        <a:buFont typeface="Wingdings" pitchFamily="2" charset="2"/>
                        <a:buNone/>
                        <a:tabLst/>
                      </a:pPr>
                      <a:r>
                        <a:rPr kumimoji="1" lang="cs-CZ" sz="1400" b="1" i="0" u="none" strike="noStrike" cap="none" normalizeH="0" baseline="0">
                          <a:ln>
                            <a:noFill/>
                          </a:ln>
                          <a:solidFill>
                            <a:schemeClr val="tx1"/>
                          </a:solidFill>
                          <a:effectLst/>
                          <a:latin typeface="+mn-lt"/>
                        </a:rPr>
                        <a:t>2013</a:t>
                      </a:r>
                      <a:endParaRPr kumimoji="1" lang="en-US" sz="1400" b="1" i="0" u="none" strike="noStrike" cap="none" normalizeH="0" baseline="0">
                        <a:ln>
                          <a:noFill/>
                        </a:ln>
                        <a:solidFill>
                          <a:schemeClr val="tx1"/>
                        </a:solidFill>
                        <a:effectLst/>
                        <a:latin typeface="+mn-lt"/>
                      </a:endParaRPr>
                    </a:p>
                  </a:txBody>
                  <a:tcPr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 latinLnBrk="0" hangingPunct="0">
                        <a:lnSpc>
                          <a:spcPct val="100000"/>
                        </a:lnSpc>
                        <a:spcBef>
                          <a:spcPct val="0"/>
                        </a:spcBef>
                        <a:spcAft>
                          <a:spcPct val="0"/>
                        </a:spcAft>
                        <a:buClr>
                          <a:srgbClr val="660066"/>
                        </a:buClr>
                        <a:buSzTx/>
                        <a:buFont typeface="Wingdings" pitchFamily="2" charset="2"/>
                        <a:buNone/>
                        <a:tabLst/>
                      </a:pPr>
                      <a:r>
                        <a:rPr kumimoji="1" lang="cs-CZ" sz="1400" b="1" i="0" u="none" strike="noStrike" cap="none" normalizeH="0" baseline="0">
                          <a:ln>
                            <a:noFill/>
                          </a:ln>
                          <a:solidFill>
                            <a:schemeClr val="tx1"/>
                          </a:solidFill>
                          <a:effectLst/>
                          <a:latin typeface="+mn-lt"/>
                        </a:rPr>
                        <a:t>2014</a:t>
                      </a:r>
                      <a:endParaRPr kumimoji="1" lang="en-US" sz="1400" b="1" i="0" u="none" strike="noStrike" cap="none" normalizeH="0" baseline="0">
                        <a:ln>
                          <a:noFill/>
                        </a:ln>
                        <a:solidFill>
                          <a:schemeClr val="tx1"/>
                        </a:solidFill>
                        <a:effectLst/>
                        <a:latin typeface="+mn-lt"/>
                      </a:endParaRPr>
                    </a:p>
                  </a:txBody>
                  <a:tcPr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EAEAEA"/>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0" fontAlgn="b" latinLnBrk="0" hangingPunct="0">
                        <a:lnSpc>
                          <a:spcPct val="100000"/>
                        </a:lnSpc>
                        <a:spcBef>
                          <a:spcPct val="0"/>
                        </a:spcBef>
                        <a:spcAft>
                          <a:spcPct val="0"/>
                        </a:spcAft>
                        <a:buClr>
                          <a:srgbClr val="660066"/>
                        </a:buClr>
                        <a:buSzTx/>
                        <a:buFont typeface="Wingdings" pitchFamily="2" charset="2"/>
                        <a:buNone/>
                        <a:tabLst/>
                      </a:pPr>
                      <a:r>
                        <a:rPr kumimoji="1" lang="cs-CZ" sz="1400" b="1" i="0" u="none" strike="noStrike" cap="none" normalizeH="0" baseline="0">
                          <a:ln>
                            <a:noFill/>
                          </a:ln>
                          <a:solidFill>
                            <a:schemeClr val="tx1"/>
                          </a:solidFill>
                          <a:effectLst/>
                          <a:latin typeface="+mn-lt"/>
                        </a:rPr>
                        <a:t>2015</a:t>
                      </a:r>
                      <a:endParaRPr kumimoji="1" lang="en-US" sz="1400" b="1" i="0" u="none" strike="noStrike" cap="none" normalizeH="0" baseline="0">
                        <a:ln>
                          <a:noFill/>
                        </a:ln>
                        <a:solidFill>
                          <a:schemeClr val="tx1"/>
                        </a:solidFill>
                        <a:effectLst/>
                        <a:latin typeface="+mn-lt"/>
                      </a:endParaRPr>
                    </a:p>
                  </a:txBody>
                  <a:tcPr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EAEAEA"/>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0" fontAlgn="b" latinLnBrk="0" hangingPunct="0">
                        <a:lnSpc>
                          <a:spcPct val="100000"/>
                        </a:lnSpc>
                        <a:spcBef>
                          <a:spcPct val="0"/>
                        </a:spcBef>
                        <a:spcAft>
                          <a:spcPct val="0"/>
                        </a:spcAft>
                        <a:buClr>
                          <a:srgbClr val="660066"/>
                        </a:buClr>
                        <a:buSzTx/>
                        <a:buFont typeface="Wingdings" pitchFamily="2" charset="2"/>
                        <a:buNone/>
                        <a:tabLst/>
                      </a:pPr>
                      <a:r>
                        <a:rPr kumimoji="1" lang="cs-CZ" sz="1400" b="1" i="0" u="none" strike="noStrike" cap="none" normalizeH="0" baseline="0">
                          <a:ln>
                            <a:noFill/>
                          </a:ln>
                          <a:solidFill>
                            <a:schemeClr val="tx1"/>
                          </a:solidFill>
                          <a:effectLst/>
                          <a:latin typeface="+mn-lt"/>
                        </a:rPr>
                        <a:t>2016</a:t>
                      </a:r>
                      <a:endParaRPr kumimoji="1" lang="en-US" sz="1400" b="1" i="0" u="none" strike="noStrike" cap="none" normalizeH="0" baseline="0">
                        <a:ln>
                          <a:noFill/>
                        </a:ln>
                        <a:solidFill>
                          <a:schemeClr val="tx1"/>
                        </a:solidFill>
                        <a:effectLst/>
                        <a:latin typeface="+mn-lt"/>
                      </a:endParaRPr>
                    </a:p>
                  </a:txBody>
                  <a:tcPr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EAEAEA"/>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0" fontAlgn="b" latinLnBrk="0" hangingPunct="0">
                        <a:lnSpc>
                          <a:spcPct val="100000"/>
                        </a:lnSpc>
                        <a:spcBef>
                          <a:spcPct val="0"/>
                        </a:spcBef>
                        <a:spcAft>
                          <a:spcPct val="0"/>
                        </a:spcAft>
                        <a:buClr>
                          <a:srgbClr val="660066"/>
                        </a:buClr>
                        <a:buSzTx/>
                        <a:buFont typeface="Wingdings" pitchFamily="2" charset="2"/>
                        <a:buNone/>
                        <a:tabLst/>
                      </a:pPr>
                      <a:r>
                        <a:rPr kumimoji="1" lang="cs-CZ" sz="1400" b="1" i="0" u="none" strike="noStrike" cap="none" normalizeH="0" baseline="0">
                          <a:ln>
                            <a:noFill/>
                          </a:ln>
                          <a:solidFill>
                            <a:schemeClr val="tx1"/>
                          </a:solidFill>
                          <a:effectLst/>
                          <a:latin typeface="+mn-lt"/>
                        </a:rPr>
                        <a:t>2017</a:t>
                      </a:r>
                      <a:endParaRPr kumimoji="1" lang="en-US" sz="1400" b="1" i="0" u="none" strike="noStrike" cap="none" normalizeH="0" baseline="0">
                        <a:ln>
                          <a:noFill/>
                        </a:ln>
                        <a:solidFill>
                          <a:schemeClr val="tx1"/>
                        </a:solidFill>
                        <a:effectLst/>
                        <a:latin typeface="+mn-lt"/>
                      </a:endParaRPr>
                    </a:p>
                  </a:txBody>
                  <a:tcPr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EAEAEA"/>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0" fontAlgn="b" latinLnBrk="0" hangingPunct="0">
                        <a:lnSpc>
                          <a:spcPct val="100000"/>
                        </a:lnSpc>
                        <a:spcBef>
                          <a:spcPct val="0"/>
                        </a:spcBef>
                        <a:spcAft>
                          <a:spcPct val="0"/>
                        </a:spcAft>
                        <a:buClr>
                          <a:srgbClr val="660066"/>
                        </a:buClr>
                        <a:buSzTx/>
                        <a:buFont typeface="Wingdings" pitchFamily="2" charset="2"/>
                        <a:buNone/>
                        <a:tabLst/>
                      </a:pPr>
                      <a:r>
                        <a:rPr kumimoji="1" lang="cs-CZ" sz="1400" b="1" i="0" u="none" strike="noStrike" cap="none" normalizeH="0" baseline="0">
                          <a:ln>
                            <a:noFill/>
                          </a:ln>
                          <a:solidFill>
                            <a:schemeClr val="tx1"/>
                          </a:solidFill>
                          <a:effectLst/>
                          <a:latin typeface="+mn-lt"/>
                        </a:rPr>
                        <a:t>2018</a:t>
                      </a:r>
                      <a:endParaRPr kumimoji="1" lang="en-US" sz="1400" b="1" i="0" u="none" strike="noStrike" cap="none" normalizeH="0" baseline="0">
                        <a:ln>
                          <a:noFill/>
                        </a:ln>
                        <a:solidFill>
                          <a:schemeClr val="tx1"/>
                        </a:solidFill>
                        <a:effectLst/>
                        <a:latin typeface="+mn-lt"/>
                      </a:endParaRPr>
                    </a:p>
                  </a:txBody>
                  <a:tcPr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EAEAEA"/>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0" fontAlgn="b" latinLnBrk="0" hangingPunct="0">
                        <a:lnSpc>
                          <a:spcPct val="100000"/>
                        </a:lnSpc>
                        <a:spcBef>
                          <a:spcPct val="0"/>
                        </a:spcBef>
                        <a:spcAft>
                          <a:spcPct val="0"/>
                        </a:spcAft>
                        <a:buClr>
                          <a:srgbClr val="660066"/>
                        </a:buClr>
                        <a:buSzTx/>
                        <a:buFont typeface="Wingdings" pitchFamily="2" charset="2"/>
                        <a:buNone/>
                        <a:tabLst/>
                      </a:pPr>
                      <a:r>
                        <a:rPr kumimoji="1" lang="cs-CZ" sz="1400" b="1" i="0" u="none" strike="noStrike" cap="none" normalizeH="0" baseline="0">
                          <a:ln>
                            <a:noFill/>
                          </a:ln>
                          <a:solidFill>
                            <a:schemeClr val="tx1"/>
                          </a:solidFill>
                          <a:effectLst/>
                          <a:latin typeface="+mn-lt"/>
                        </a:rPr>
                        <a:t>201</a:t>
                      </a:r>
                      <a:r>
                        <a:rPr kumimoji="1" lang="en-US" sz="1400" b="1" i="0" u="none" strike="noStrike" cap="none" normalizeH="0" baseline="0">
                          <a:ln>
                            <a:noFill/>
                          </a:ln>
                          <a:solidFill>
                            <a:schemeClr val="tx1"/>
                          </a:solidFill>
                          <a:effectLst/>
                          <a:latin typeface="+mn-lt"/>
                        </a:rPr>
                        <a:t>9</a:t>
                      </a:r>
                    </a:p>
                  </a:txBody>
                  <a:tcPr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EAEAEA"/>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0" fontAlgn="b" latinLnBrk="0" hangingPunct="0">
                        <a:lnSpc>
                          <a:spcPct val="100000"/>
                        </a:lnSpc>
                        <a:spcBef>
                          <a:spcPct val="0"/>
                        </a:spcBef>
                        <a:spcAft>
                          <a:spcPct val="0"/>
                        </a:spcAft>
                        <a:buClr>
                          <a:srgbClr val="660066"/>
                        </a:buClr>
                        <a:buSzTx/>
                        <a:buFont typeface="Wingdings" pitchFamily="2" charset="2"/>
                        <a:buNone/>
                        <a:tabLst/>
                      </a:pPr>
                      <a:r>
                        <a:rPr kumimoji="1" lang="cs-CZ" sz="1400" b="1" i="0" u="none" strike="noStrike" cap="none" normalizeH="0" baseline="0">
                          <a:ln>
                            <a:noFill/>
                          </a:ln>
                          <a:solidFill>
                            <a:schemeClr val="tx1"/>
                          </a:solidFill>
                          <a:effectLst/>
                          <a:latin typeface="+mn-lt"/>
                        </a:rPr>
                        <a:t>20</a:t>
                      </a:r>
                      <a:r>
                        <a:rPr kumimoji="1" lang="en-US" sz="1400" b="1" i="0" u="none" strike="noStrike" cap="none" normalizeH="0" baseline="0">
                          <a:ln>
                            <a:noFill/>
                          </a:ln>
                          <a:solidFill>
                            <a:schemeClr val="tx1"/>
                          </a:solidFill>
                          <a:effectLst/>
                          <a:latin typeface="+mn-lt"/>
                        </a:rPr>
                        <a:t>20</a:t>
                      </a:r>
                    </a:p>
                  </a:txBody>
                  <a:tcPr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EAEAEA"/>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0" fontAlgn="b" latinLnBrk="0" hangingPunct="0">
                        <a:lnSpc>
                          <a:spcPct val="100000"/>
                        </a:lnSpc>
                        <a:spcBef>
                          <a:spcPct val="0"/>
                        </a:spcBef>
                        <a:spcAft>
                          <a:spcPct val="0"/>
                        </a:spcAft>
                        <a:buClr>
                          <a:srgbClr val="660066"/>
                        </a:buClr>
                        <a:buSzTx/>
                        <a:buFont typeface="Wingdings" pitchFamily="2" charset="2"/>
                        <a:buNone/>
                        <a:tabLst/>
                      </a:pPr>
                      <a:r>
                        <a:rPr kumimoji="1" lang="cs-CZ" sz="1400" b="1" i="0" u="none" strike="noStrike" cap="none" normalizeH="0" baseline="0">
                          <a:ln>
                            <a:noFill/>
                          </a:ln>
                          <a:solidFill>
                            <a:schemeClr val="tx1"/>
                          </a:solidFill>
                          <a:effectLst/>
                          <a:latin typeface="+mn-lt"/>
                        </a:rPr>
                        <a:t>2021</a:t>
                      </a:r>
                      <a:endParaRPr kumimoji="1" lang="en-US" sz="1400" b="1" i="0" u="none" strike="noStrike" cap="none" normalizeH="0" baseline="0">
                        <a:ln>
                          <a:noFill/>
                        </a:ln>
                        <a:solidFill>
                          <a:schemeClr val="tx1"/>
                        </a:solidFill>
                        <a:effectLst/>
                        <a:latin typeface="+mn-lt"/>
                      </a:endParaRPr>
                    </a:p>
                  </a:txBody>
                  <a:tcPr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EAEAEA"/>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0" fontAlgn="b" latinLnBrk="0" hangingPunct="0">
                        <a:lnSpc>
                          <a:spcPct val="100000"/>
                        </a:lnSpc>
                        <a:spcBef>
                          <a:spcPct val="0"/>
                        </a:spcBef>
                        <a:spcAft>
                          <a:spcPct val="0"/>
                        </a:spcAft>
                        <a:buClr>
                          <a:srgbClr val="660066"/>
                        </a:buClr>
                        <a:buSzTx/>
                        <a:buFont typeface="Wingdings" pitchFamily="2" charset="2"/>
                        <a:buNone/>
                        <a:tabLst/>
                      </a:pPr>
                      <a:r>
                        <a:rPr kumimoji="1" lang="cs-CZ" sz="1400" b="1" i="0" u="none" strike="noStrike" cap="none" normalizeH="0" baseline="0">
                          <a:ln>
                            <a:noFill/>
                          </a:ln>
                          <a:solidFill>
                            <a:schemeClr val="tx1"/>
                          </a:solidFill>
                          <a:effectLst/>
                          <a:latin typeface="+mn-lt"/>
                        </a:rPr>
                        <a:t>2022</a:t>
                      </a:r>
                      <a:endParaRPr kumimoji="1" lang="en-US" sz="1400" b="1" i="0" u="none" strike="noStrike" cap="none" normalizeH="0" baseline="0">
                        <a:ln>
                          <a:noFill/>
                        </a:ln>
                        <a:solidFill>
                          <a:schemeClr val="tx1"/>
                        </a:solidFill>
                        <a:effectLst/>
                        <a:latin typeface="+mn-lt"/>
                      </a:endParaRPr>
                    </a:p>
                  </a:txBody>
                  <a:tcPr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 latinLnBrk="0" hangingPunct="0">
                        <a:lnSpc>
                          <a:spcPct val="100000"/>
                        </a:lnSpc>
                        <a:spcBef>
                          <a:spcPct val="0"/>
                        </a:spcBef>
                        <a:spcAft>
                          <a:spcPct val="0"/>
                        </a:spcAft>
                        <a:buClr>
                          <a:srgbClr val="660066"/>
                        </a:buClr>
                        <a:buSzTx/>
                        <a:buFont typeface="Wingdings" pitchFamily="2" charset="2"/>
                        <a:buNone/>
                        <a:tabLst/>
                      </a:pPr>
                      <a:r>
                        <a:rPr kumimoji="1" lang="cs-CZ" sz="1800" b="1" i="0" u="none" strike="noStrike" cap="none" normalizeH="0" baseline="0" dirty="0">
                          <a:ln>
                            <a:noFill/>
                          </a:ln>
                          <a:solidFill>
                            <a:schemeClr val="tx1"/>
                          </a:solidFill>
                          <a:effectLst/>
                          <a:latin typeface="+mn-lt"/>
                        </a:rPr>
                        <a:t>2023</a:t>
                      </a:r>
                    </a:p>
                  </a:txBody>
                  <a:tcPr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0"/>
                  </a:ext>
                </a:extLst>
              </a:tr>
              <a:tr h="40798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0" fontAlgn="b" latinLnBrk="0" hangingPunct="0">
                        <a:lnSpc>
                          <a:spcPct val="100000"/>
                        </a:lnSpc>
                        <a:spcBef>
                          <a:spcPct val="0"/>
                        </a:spcBef>
                        <a:spcAft>
                          <a:spcPct val="0"/>
                        </a:spcAft>
                        <a:buClr>
                          <a:srgbClr val="660066"/>
                        </a:buClr>
                        <a:buSzTx/>
                        <a:buFont typeface="Wingdings" pitchFamily="2" charset="2"/>
                        <a:buNone/>
                        <a:tabLst/>
                      </a:pPr>
                      <a:r>
                        <a:rPr kumimoji="1" lang="cs-CZ" sz="1400" b="1" i="0" u="none" strike="noStrike" cap="none" normalizeH="0" baseline="0">
                          <a:ln>
                            <a:noFill/>
                          </a:ln>
                          <a:solidFill>
                            <a:schemeClr val="tx1"/>
                          </a:solidFill>
                          <a:effectLst/>
                          <a:latin typeface="+mn-lt"/>
                          <a:cs typeface="Arial" charset="0"/>
                        </a:rPr>
                        <a:t>I</a:t>
                      </a:r>
                      <a:r>
                        <a:rPr kumimoji="1" lang="en-US" sz="1400" b="1" i="0" u="none" strike="noStrike" cap="none" normalizeH="0" baseline="0" err="1">
                          <a:ln>
                            <a:noFill/>
                          </a:ln>
                          <a:solidFill>
                            <a:schemeClr val="tx1"/>
                          </a:solidFill>
                          <a:effectLst/>
                          <a:latin typeface="+mn-lt"/>
                          <a:cs typeface="Arial" charset="0"/>
                        </a:rPr>
                        <a:t>nc</a:t>
                      </a:r>
                      <a:r>
                        <a:rPr kumimoji="1" lang="cs-CZ" sz="1400" b="1" i="0" u="none" strike="noStrike" cap="none" normalizeH="0" baseline="0">
                          <a:ln>
                            <a:noFill/>
                          </a:ln>
                          <a:solidFill>
                            <a:schemeClr val="tx1"/>
                          </a:solidFill>
                          <a:effectLst/>
                          <a:latin typeface="+mn-lt"/>
                          <a:cs typeface="Arial" charset="0"/>
                        </a:rPr>
                        <a:t>idence</a:t>
                      </a:r>
                      <a:r>
                        <a:rPr kumimoji="1" lang="cs-CZ" sz="1400" b="1" i="0" u="none" strike="noStrike" cap="none" normalizeH="0" baseline="30000">
                          <a:ln>
                            <a:noFill/>
                          </a:ln>
                          <a:solidFill>
                            <a:schemeClr val="tx1"/>
                          </a:solidFill>
                          <a:effectLst/>
                          <a:latin typeface="+mn-lt"/>
                          <a:cs typeface="Arial" charset="0"/>
                        </a:rPr>
                        <a:t>1</a:t>
                      </a:r>
                      <a:endParaRPr kumimoji="1" lang="en-US" sz="1400" b="1" i="0" u="none" strike="noStrike" cap="none" normalizeH="0" baseline="0">
                        <a:ln>
                          <a:noFill/>
                        </a:ln>
                        <a:solidFill>
                          <a:schemeClr val="tx1"/>
                        </a:solidFill>
                        <a:effectLst/>
                        <a:latin typeface="+mn-lt"/>
                      </a:endParaRPr>
                    </a:p>
                  </a:txBody>
                  <a:tcPr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EAEAEA"/>
                    </a:solidFill>
                  </a:tcPr>
                </a:tc>
                <a:tc>
                  <a:txBody>
                    <a:bodyPr/>
                    <a:lstStyle/>
                    <a:p>
                      <a:pPr algn="ctr" fontAlgn="b"/>
                      <a:r>
                        <a:rPr lang="cs-CZ" sz="1200" b="1" i="0" u="none" strike="noStrike" kern="1200">
                          <a:solidFill>
                            <a:srgbClr val="000000"/>
                          </a:solidFill>
                          <a:effectLst/>
                          <a:latin typeface="Calibri" panose="020F0502020204030204" pitchFamily="34" charset="0"/>
                          <a:ea typeface="+mn-ea"/>
                          <a:cs typeface="+mn-cs"/>
                        </a:rPr>
                        <a:t>1 707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tc>
                  <a:txBody>
                    <a:bodyPr/>
                    <a:lstStyle/>
                    <a:p>
                      <a:pPr algn="ctr" fontAlgn="b"/>
                      <a:r>
                        <a:rPr lang="cs-CZ" sz="1200" b="1" i="0" u="none" strike="noStrike" kern="1200">
                          <a:solidFill>
                            <a:srgbClr val="000000"/>
                          </a:solidFill>
                          <a:effectLst/>
                          <a:latin typeface="Calibri" panose="020F0502020204030204" pitchFamily="34" charset="0"/>
                          <a:ea typeface="+mn-ea"/>
                          <a:cs typeface="+mn-cs"/>
                        </a:rPr>
                        <a:t>1 733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tc>
                  <a:txBody>
                    <a:bodyPr/>
                    <a:lstStyle/>
                    <a:p>
                      <a:pPr algn="ctr" fontAlgn="b"/>
                      <a:r>
                        <a:rPr lang="cs-CZ" sz="1200" b="1" i="0" u="none" strike="noStrike" kern="1200">
                          <a:solidFill>
                            <a:srgbClr val="000000"/>
                          </a:solidFill>
                          <a:effectLst/>
                          <a:latin typeface="Calibri" panose="020F0502020204030204" pitchFamily="34" charset="0"/>
                          <a:ea typeface="+mn-ea"/>
                          <a:cs typeface="+mn-cs"/>
                        </a:rPr>
                        <a:t>1 793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cs-CZ" sz="1200" b="1" i="0" u="none" strike="noStrike">
                          <a:solidFill>
                            <a:srgbClr val="000000"/>
                          </a:solidFill>
                          <a:effectLst/>
                          <a:latin typeface="Calibri" panose="020F0502020204030204" pitchFamily="34" charset="0"/>
                        </a:rPr>
                        <a:t>1 785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cs-CZ" sz="1200" b="1" i="0" u="none" strike="noStrike">
                          <a:solidFill>
                            <a:srgbClr val="000000"/>
                          </a:solidFill>
                          <a:effectLst/>
                          <a:latin typeface="Calibri" panose="020F0502020204030204" pitchFamily="34" charset="0"/>
                        </a:rPr>
                        <a:t>1 819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cs-CZ" sz="1200" b="1" i="0" u="none" strike="noStrike">
                          <a:solidFill>
                            <a:srgbClr val="000000"/>
                          </a:solidFill>
                          <a:effectLst/>
                          <a:latin typeface="Calibri" panose="020F0502020204030204" pitchFamily="34" charset="0"/>
                        </a:rPr>
                        <a:t>1 934</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cs-CZ" sz="1200" b="1" i="0" u="none" strike="noStrike">
                          <a:solidFill>
                            <a:srgbClr val="000000"/>
                          </a:solidFill>
                          <a:effectLst/>
                          <a:latin typeface="Calibri" panose="020F0502020204030204" pitchFamily="34" charset="0"/>
                        </a:rPr>
                        <a:t>1 808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cs-CZ" sz="1200" b="1" i="0" u="none" strike="noStrike">
                          <a:solidFill>
                            <a:srgbClr val="000000"/>
                          </a:solidFill>
                          <a:effectLst/>
                          <a:latin typeface="Calibri" panose="020F0502020204030204" pitchFamily="34" charset="0"/>
                        </a:rPr>
                        <a:t>1 759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cs-CZ" sz="1200" b="1" i="0" u="none" strike="noStrike">
                          <a:solidFill>
                            <a:srgbClr val="000000"/>
                          </a:solidFill>
                          <a:effectLst/>
                          <a:latin typeface="Calibri" panose="020F0502020204030204" pitchFamily="34" charset="0"/>
                        </a:rPr>
                        <a:t>1 658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cs-CZ" sz="1200" b="1" i="0" u="none" strike="noStrike">
                          <a:solidFill>
                            <a:srgbClr val="000000"/>
                          </a:solidFill>
                          <a:effectLst/>
                          <a:latin typeface="Calibri" panose="020F0502020204030204" pitchFamily="34" charset="0"/>
                        </a:rPr>
                        <a:t>1 561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cs-CZ" sz="1200" b="1" i="0" u="none" strike="noStrike">
                          <a:solidFill>
                            <a:srgbClr val="000000"/>
                          </a:solidFill>
                          <a:effectLst/>
                          <a:latin typeface="Calibri" panose="020F0502020204030204" pitchFamily="34" charset="0"/>
                        </a:rPr>
                        <a:t>1 795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cs-CZ" sz="1800" b="1" i="0" u="none" strike="noStrike" dirty="0">
                          <a:solidFill>
                            <a:srgbClr val="000000"/>
                          </a:solidFill>
                          <a:effectLst/>
                          <a:latin typeface="Calibri" panose="020F0502020204030204" pitchFamily="34" charset="0"/>
                        </a:rPr>
                        <a:t>1 703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40798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0" fontAlgn="b" latinLnBrk="0" hangingPunct="0">
                        <a:lnSpc>
                          <a:spcPct val="100000"/>
                        </a:lnSpc>
                        <a:spcBef>
                          <a:spcPct val="0"/>
                        </a:spcBef>
                        <a:spcAft>
                          <a:spcPct val="0"/>
                        </a:spcAft>
                        <a:buClr>
                          <a:srgbClr val="660066"/>
                        </a:buClr>
                        <a:buSzTx/>
                        <a:buFont typeface="Wingdings" pitchFamily="2" charset="2"/>
                        <a:buNone/>
                        <a:tabLst/>
                      </a:pPr>
                      <a:r>
                        <a:rPr kumimoji="1" lang="cs-CZ" sz="1400" b="1" i="0" u="none" strike="noStrike" cap="none" normalizeH="0" baseline="0">
                          <a:ln>
                            <a:noFill/>
                          </a:ln>
                          <a:solidFill>
                            <a:schemeClr val="tx1"/>
                          </a:solidFill>
                          <a:effectLst/>
                          <a:latin typeface="+mn-lt"/>
                          <a:cs typeface="Arial" charset="0"/>
                        </a:rPr>
                        <a:t>M</a:t>
                      </a:r>
                      <a:r>
                        <a:rPr kumimoji="1" lang="en-US" sz="1400" b="1" i="0" u="none" strike="noStrike" cap="none" normalizeH="0" baseline="0">
                          <a:ln>
                            <a:noFill/>
                          </a:ln>
                          <a:solidFill>
                            <a:schemeClr val="tx1"/>
                          </a:solidFill>
                          <a:effectLst/>
                          <a:latin typeface="+mn-lt"/>
                          <a:cs typeface="Arial" charset="0"/>
                        </a:rPr>
                        <a:t>ort</a:t>
                      </a:r>
                      <a:r>
                        <a:rPr kumimoji="1" lang="cs-CZ" sz="1400" b="1" i="0" u="none" strike="noStrike" cap="none" normalizeH="0" baseline="0" err="1">
                          <a:ln>
                            <a:noFill/>
                          </a:ln>
                          <a:solidFill>
                            <a:schemeClr val="tx1"/>
                          </a:solidFill>
                          <a:effectLst/>
                          <a:latin typeface="+mn-lt"/>
                          <a:cs typeface="Arial" charset="0"/>
                        </a:rPr>
                        <a:t>alit</a:t>
                      </a:r>
                      <a:r>
                        <a:rPr kumimoji="1" lang="en-US" sz="1400" b="1" i="0" u="none" strike="noStrike" cap="none" normalizeH="0" baseline="0">
                          <a:ln>
                            <a:noFill/>
                          </a:ln>
                          <a:solidFill>
                            <a:schemeClr val="tx1"/>
                          </a:solidFill>
                          <a:effectLst/>
                          <a:latin typeface="+mn-lt"/>
                          <a:cs typeface="Arial" charset="0"/>
                        </a:rPr>
                        <a:t>a</a:t>
                      </a:r>
                      <a:r>
                        <a:rPr kumimoji="1" lang="cs-CZ" sz="1400" b="1" i="0" u="none" strike="noStrike" cap="none" normalizeH="0" baseline="30000">
                          <a:ln>
                            <a:noFill/>
                          </a:ln>
                          <a:solidFill>
                            <a:schemeClr val="tx1"/>
                          </a:solidFill>
                          <a:effectLst/>
                          <a:latin typeface="+mn-lt"/>
                          <a:cs typeface="Arial" charset="0"/>
                        </a:rPr>
                        <a:t>2</a:t>
                      </a:r>
                      <a:endParaRPr kumimoji="1" lang="en-US" sz="1400" b="1" i="0" u="none" strike="noStrike" cap="none" normalizeH="0" baseline="0">
                        <a:ln>
                          <a:noFill/>
                        </a:ln>
                        <a:solidFill>
                          <a:schemeClr val="tx1"/>
                        </a:solidFill>
                        <a:effectLst/>
                        <a:latin typeface="+mn-lt"/>
                      </a:endParaRPr>
                    </a:p>
                  </a:txBody>
                  <a:tcPr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EAEAEA"/>
                    </a:solidFill>
                  </a:tcPr>
                </a:tc>
                <a:tc>
                  <a:txBody>
                    <a:bodyPr/>
                    <a:lstStyle/>
                    <a:p>
                      <a:pPr algn="ctr" fontAlgn="b"/>
                      <a:r>
                        <a:rPr lang="cs-CZ" sz="1200" b="1" i="0" u="none" strike="noStrike" kern="1200">
                          <a:solidFill>
                            <a:srgbClr val="000000"/>
                          </a:solidFill>
                          <a:effectLst/>
                          <a:latin typeface="Calibri" panose="020F0502020204030204" pitchFamily="34" charset="0"/>
                          <a:ea typeface="+mn-ea"/>
                          <a:cs typeface="+mn-cs"/>
                        </a:rPr>
                        <a:t>856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tc>
                  <a:txBody>
                    <a:bodyPr/>
                    <a:lstStyle/>
                    <a:p>
                      <a:pPr algn="ctr" fontAlgn="b"/>
                      <a:r>
                        <a:rPr lang="cs-CZ" sz="1200" b="1" i="0" u="none" strike="noStrike" kern="1200">
                          <a:solidFill>
                            <a:srgbClr val="000000"/>
                          </a:solidFill>
                          <a:effectLst/>
                          <a:latin typeface="Calibri" panose="020F0502020204030204" pitchFamily="34" charset="0"/>
                          <a:ea typeface="+mn-ea"/>
                          <a:cs typeface="+mn-cs"/>
                        </a:rPr>
                        <a:t>818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tc>
                  <a:txBody>
                    <a:bodyPr/>
                    <a:lstStyle/>
                    <a:p>
                      <a:pPr algn="ctr" fontAlgn="b"/>
                      <a:r>
                        <a:rPr lang="cs-CZ" sz="1200" b="1" i="0" u="none" strike="noStrike" kern="1200">
                          <a:solidFill>
                            <a:srgbClr val="000000"/>
                          </a:solidFill>
                          <a:effectLst/>
                          <a:latin typeface="Calibri" panose="020F0502020204030204" pitchFamily="34" charset="0"/>
                          <a:ea typeface="+mn-ea"/>
                          <a:cs typeface="+mn-cs"/>
                        </a:rPr>
                        <a:t>805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cs-CZ" sz="1200" b="1" i="0" u="none" strike="noStrike">
                          <a:solidFill>
                            <a:srgbClr val="000000"/>
                          </a:solidFill>
                          <a:effectLst/>
                          <a:latin typeface="Calibri" panose="020F0502020204030204" pitchFamily="34" charset="0"/>
                        </a:rPr>
                        <a:t>816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cs-CZ" sz="1200" b="1" i="0" u="none" strike="noStrike">
                          <a:solidFill>
                            <a:srgbClr val="000000"/>
                          </a:solidFill>
                          <a:effectLst/>
                          <a:latin typeface="Calibri" panose="020F0502020204030204" pitchFamily="34" charset="0"/>
                        </a:rPr>
                        <a:t>857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cs-CZ" sz="1200" b="1" i="0" u="none" strike="noStrike">
                          <a:solidFill>
                            <a:srgbClr val="000000"/>
                          </a:solidFill>
                          <a:effectLst/>
                          <a:latin typeface="Calibri" panose="020F0502020204030204" pitchFamily="34" charset="0"/>
                        </a:rPr>
                        <a:t>847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cs-CZ" sz="1200" b="1" i="0" u="none" strike="noStrike">
                          <a:solidFill>
                            <a:srgbClr val="000000"/>
                          </a:solidFill>
                          <a:effectLst/>
                          <a:latin typeface="Calibri" panose="020F0502020204030204" pitchFamily="34" charset="0"/>
                        </a:rPr>
                        <a:t>888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cs-CZ" sz="1200" b="1" i="0" u="none" strike="noStrike">
                          <a:solidFill>
                            <a:srgbClr val="000000"/>
                          </a:solidFill>
                          <a:effectLst/>
                          <a:latin typeface="Calibri" panose="020F0502020204030204" pitchFamily="34" charset="0"/>
                        </a:rPr>
                        <a:t>869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cs-CZ" sz="1200" b="1" i="0" u="none" strike="noStrike">
                          <a:solidFill>
                            <a:srgbClr val="000000"/>
                          </a:solidFill>
                          <a:effectLst/>
                          <a:latin typeface="Calibri" panose="020F0502020204030204" pitchFamily="34" charset="0"/>
                        </a:rPr>
                        <a:t>869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cs-CZ" sz="1200" b="1" i="0" u="none" strike="noStrike">
                          <a:solidFill>
                            <a:srgbClr val="000000"/>
                          </a:solidFill>
                          <a:effectLst/>
                          <a:latin typeface="Calibri" panose="020F0502020204030204" pitchFamily="34" charset="0"/>
                        </a:rPr>
                        <a:t>751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cs-CZ" sz="1200" b="1" i="0" u="none" strike="noStrike">
                          <a:solidFill>
                            <a:srgbClr val="000000"/>
                          </a:solidFill>
                          <a:effectLst/>
                          <a:latin typeface="Calibri" panose="020F0502020204030204" pitchFamily="34" charset="0"/>
                        </a:rPr>
                        <a:t>843</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cs-CZ" sz="1800" b="1" i="0" u="none" strike="noStrike" dirty="0">
                          <a:solidFill>
                            <a:srgbClr val="000000"/>
                          </a:solidFill>
                          <a:effectLst/>
                          <a:latin typeface="Calibri" panose="020F0502020204030204" pitchFamily="34" charset="0"/>
                        </a:rPr>
                        <a:t>797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40798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0" fontAlgn="b" latinLnBrk="0" hangingPunct="0">
                        <a:lnSpc>
                          <a:spcPct val="100000"/>
                        </a:lnSpc>
                        <a:spcBef>
                          <a:spcPct val="0"/>
                        </a:spcBef>
                        <a:spcAft>
                          <a:spcPct val="0"/>
                        </a:spcAft>
                        <a:buClr>
                          <a:srgbClr val="660066"/>
                        </a:buClr>
                        <a:buSzTx/>
                        <a:buFont typeface="Wingdings" pitchFamily="2" charset="2"/>
                        <a:buNone/>
                        <a:tabLst/>
                      </a:pPr>
                      <a:r>
                        <a:rPr kumimoji="1" lang="cs-CZ" sz="1400" b="1" i="0" u="none" strike="noStrike" cap="none" normalizeH="0" baseline="0">
                          <a:ln>
                            <a:noFill/>
                          </a:ln>
                          <a:solidFill>
                            <a:schemeClr val="tx1"/>
                          </a:solidFill>
                          <a:effectLst/>
                          <a:latin typeface="+mn-lt"/>
                        </a:rPr>
                        <a:t>Prevalence</a:t>
                      </a:r>
                      <a:r>
                        <a:rPr kumimoji="1" lang="cs-CZ" sz="1400" b="1" i="0" u="none" strike="noStrike" cap="none" normalizeH="0" baseline="30000">
                          <a:ln>
                            <a:noFill/>
                          </a:ln>
                          <a:solidFill>
                            <a:schemeClr val="tx1"/>
                          </a:solidFill>
                          <a:effectLst/>
                          <a:latin typeface="+mn-lt"/>
                        </a:rPr>
                        <a:t>1</a:t>
                      </a:r>
                      <a:endParaRPr kumimoji="1" lang="en-US" sz="1400" b="1" i="0" u="none" strike="noStrike" cap="none" normalizeH="0" baseline="0">
                        <a:ln>
                          <a:noFill/>
                        </a:ln>
                        <a:solidFill>
                          <a:schemeClr val="tx1"/>
                        </a:solidFill>
                        <a:effectLst/>
                        <a:latin typeface="+mn-lt"/>
                      </a:endParaRPr>
                    </a:p>
                  </a:txBody>
                  <a:tcPr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EAEAEA"/>
                    </a:solidFill>
                  </a:tcPr>
                </a:tc>
                <a:tc>
                  <a:txBody>
                    <a:bodyPr/>
                    <a:lstStyle/>
                    <a:p>
                      <a:pPr algn="ctr" fontAlgn="b"/>
                      <a:r>
                        <a:rPr lang="cs-CZ" sz="1200" b="1" i="0" u="none" strike="noStrike" kern="1200">
                          <a:solidFill>
                            <a:srgbClr val="000000"/>
                          </a:solidFill>
                          <a:effectLst/>
                          <a:latin typeface="Calibri" panose="020F0502020204030204" pitchFamily="34" charset="0"/>
                          <a:ea typeface="+mn-ea"/>
                          <a:cs typeface="+mn-cs"/>
                        </a:rPr>
                        <a:t>9 818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tc>
                  <a:txBody>
                    <a:bodyPr/>
                    <a:lstStyle/>
                    <a:p>
                      <a:pPr algn="ctr" fontAlgn="b"/>
                      <a:r>
                        <a:rPr lang="cs-CZ" sz="1200" b="1" i="0" u="none" strike="noStrike" kern="1200">
                          <a:solidFill>
                            <a:srgbClr val="000000"/>
                          </a:solidFill>
                          <a:effectLst/>
                          <a:latin typeface="Calibri" panose="020F0502020204030204" pitchFamily="34" charset="0"/>
                          <a:ea typeface="+mn-ea"/>
                          <a:cs typeface="+mn-cs"/>
                        </a:rPr>
                        <a:t>10 180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tc>
                  <a:txBody>
                    <a:bodyPr/>
                    <a:lstStyle/>
                    <a:p>
                      <a:pPr algn="ctr" fontAlgn="b"/>
                      <a:r>
                        <a:rPr lang="cs-CZ" sz="1200" b="1" i="0" u="none" strike="noStrike" kern="1200">
                          <a:solidFill>
                            <a:srgbClr val="000000"/>
                          </a:solidFill>
                          <a:effectLst/>
                          <a:latin typeface="Calibri" panose="020F0502020204030204" pitchFamily="34" charset="0"/>
                          <a:ea typeface="+mn-ea"/>
                          <a:cs typeface="+mn-cs"/>
                        </a:rPr>
                        <a:t>10 567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cs-CZ" sz="1200" b="1" i="0" u="none" strike="noStrike">
                          <a:solidFill>
                            <a:srgbClr val="000000"/>
                          </a:solidFill>
                          <a:effectLst/>
                          <a:latin typeface="Calibri" panose="020F0502020204030204" pitchFamily="34" charset="0"/>
                        </a:rPr>
                        <a:t>10 919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cs-CZ" sz="1200" b="1" i="0" u="none" strike="noStrike">
                          <a:solidFill>
                            <a:srgbClr val="000000"/>
                          </a:solidFill>
                          <a:effectLst/>
                          <a:latin typeface="Calibri" panose="020F0502020204030204" pitchFamily="34" charset="0"/>
                        </a:rPr>
                        <a:t>11 291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cs-CZ" sz="1200" b="1" i="0" u="none" strike="noStrike">
                          <a:solidFill>
                            <a:srgbClr val="000000"/>
                          </a:solidFill>
                          <a:effectLst/>
                          <a:latin typeface="Calibri" panose="020F0502020204030204" pitchFamily="34" charset="0"/>
                        </a:rPr>
                        <a:t>11 651</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cs-CZ" sz="1200" b="1" i="0" u="none" strike="noStrike">
                          <a:solidFill>
                            <a:srgbClr val="000000"/>
                          </a:solidFill>
                          <a:effectLst/>
                          <a:latin typeface="Calibri" panose="020F0502020204030204" pitchFamily="34" charset="0"/>
                        </a:rPr>
                        <a:t>11 920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cs-CZ" sz="1200" b="1" i="0" u="none" strike="noStrike">
                          <a:solidFill>
                            <a:srgbClr val="000000"/>
                          </a:solidFill>
                          <a:effectLst/>
                          <a:latin typeface="Calibri" panose="020F0502020204030204" pitchFamily="34" charset="0"/>
                        </a:rPr>
                        <a:t>12 329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cs-CZ" sz="1200" b="1" i="0" u="none" strike="noStrike">
                          <a:solidFill>
                            <a:srgbClr val="000000"/>
                          </a:solidFill>
                          <a:effectLst/>
                          <a:latin typeface="Calibri" panose="020F0502020204030204" pitchFamily="34" charset="0"/>
                        </a:rPr>
                        <a:t>12 525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cs-CZ" sz="1200" b="1" i="0" u="none" strike="noStrike">
                          <a:solidFill>
                            <a:srgbClr val="000000"/>
                          </a:solidFill>
                          <a:effectLst/>
                          <a:latin typeface="Calibri" panose="020F0502020204030204" pitchFamily="34" charset="0"/>
                        </a:rPr>
                        <a:t>12 629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cs-CZ" sz="1200" b="1" i="0" u="none" strike="noStrike">
                          <a:solidFill>
                            <a:srgbClr val="000000"/>
                          </a:solidFill>
                          <a:effectLst/>
                          <a:latin typeface="Calibri" panose="020F0502020204030204" pitchFamily="34" charset="0"/>
                        </a:rPr>
                        <a:t>12 956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cs-CZ" sz="1800" b="1" i="0" u="none" strike="noStrike" dirty="0">
                          <a:solidFill>
                            <a:schemeClr val="bg1"/>
                          </a:solidFill>
                          <a:effectLst/>
                          <a:latin typeface="Calibri" panose="020F0502020204030204" pitchFamily="34" charset="0"/>
                        </a:rPr>
                        <a:t>13 345</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00000"/>
                    </a:solidFill>
                  </a:tcPr>
                </a:tc>
                <a:extLst>
                  <a:ext uri="{0D108BD9-81ED-4DB2-BD59-A6C34878D82A}">
                    <a16:rowId xmlns:a16="http://schemas.microsoft.com/office/drawing/2014/main" val="10003"/>
                  </a:ext>
                </a:extLst>
              </a:tr>
            </a:tbl>
          </a:graphicData>
        </a:graphic>
      </p:graphicFrame>
      <p:sp>
        <p:nvSpPr>
          <p:cNvPr id="16" name="Rectangle 85">
            <a:extLst>
              <a:ext uri="{FF2B5EF4-FFF2-40B4-BE49-F238E27FC236}">
                <a16:creationId xmlns:a16="http://schemas.microsoft.com/office/drawing/2014/main" id="{F377AC34-9F1F-A6E8-44F4-9A20A9F3763E}"/>
              </a:ext>
            </a:extLst>
          </p:cNvPr>
          <p:cNvSpPr>
            <a:spLocks noChangeArrowheads="1"/>
          </p:cNvSpPr>
          <p:nvPr>
            <p:custDataLst>
              <p:tags r:id="rId3"/>
            </p:custDataLst>
          </p:nvPr>
        </p:nvSpPr>
        <p:spPr bwMode="auto">
          <a:xfrm>
            <a:off x="487261" y="3076784"/>
            <a:ext cx="10250173" cy="27699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200" b="0" i="1"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rPr>
              <a:t>* </a:t>
            </a:r>
            <a:r>
              <a:rPr kumimoji="0" lang="cs-CZ" sz="1200" b="0" i="1"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mn-cs"/>
              </a:rPr>
              <a:t>Pokles v letech 2020 a 2021 lze přisuzovat epidemii COVID-19</a:t>
            </a:r>
            <a:r>
              <a:rPr kumimoji="0" lang="cs-CZ" sz="1200" b="0" i="1"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rPr>
              <a:t>.</a:t>
            </a:r>
            <a:endParaRPr kumimoji="0" lang="en-US" altLang="cs-CZ" sz="1200" b="0" i="1"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endParaRPr>
          </a:p>
        </p:txBody>
      </p:sp>
      <p:sp>
        <p:nvSpPr>
          <p:cNvPr id="20" name="TextBox 6">
            <a:extLst>
              <a:ext uri="{FF2B5EF4-FFF2-40B4-BE49-F238E27FC236}">
                <a16:creationId xmlns:a16="http://schemas.microsoft.com/office/drawing/2014/main" id="{F023D472-F97E-EFBD-0CBF-CC090D1EA889}"/>
              </a:ext>
            </a:extLst>
          </p:cNvPr>
          <p:cNvSpPr txBox="1"/>
          <p:nvPr>
            <p:custDataLst>
              <p:tags r:id="rId4"/>
            </p:custDataLst>
          </p:nvPr>
        </p:nvSpPr>
        <p:spPr>
          <a:xfrm>
            <a:off x="282381" y="910632"/>
            <a:ext cx="685393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400" b="0" i="0" u="none" strike="noStrike" kern="0" cap="none" spc="0" normalizeH="0" baseline="0" noProof="0">
                <a:ln>
                  <a:noFill/>
                </a:ln>
                <a:solidFill>
                  <a:prstClr val="black"/>
                </a:solidFill>
                <a:effectLst/>
                <a:uLnTx/>
                <a:uFillTx/>
                <a:latin typeface="Calibri" panose="020F0502020204030204"/>
                <a:ea typeface="+mn-ea"/>
                <a:cs typeface="+mn-cs"/>
              </a:rPr>
              <a:t>Zdroj: </a:t>
            </a:r>
            <a:r>
              <a:rPr kumimoji="0" lang="cs-CZ" sz="1400" b="0" i="0" u="none" strike="noStrike" kern="0" cap="none" spc="0" normalizeH="0" baseline="30000" noProof="0">
                <a:ln>
                  <a:noFill/>
                </a:ln>
                <a:solidFill>
                  <a:prstClr val="black"/>
                </a:solidFill>
                <a:effectLst/>
                <a:uLnTx/>
                <a:uFillTx/>
                <a:latin typeface="Calibri" panose="020F0502020204030204"/>
                <a:ea typeface="+mn-ea"/>
                <a:cs typeface="+mn-cs"/>
              </a:rPr>
              <a:t>1</a:t>
            </a:r>
            <a:r>
              <a:rPr kumimoji="0" lang="cs-CZ" sz="1400" b="0" i="0" u="none" strike="noStrike" kern="0" cap="none" spc="0" normalizeH="0" baseline="0" noProof="0">
                <a:ln>
                  <a:noFill/>
                </a:ln>
                <a:solidFill>
                  <a:prstClr val="black"/>
                </a:solidFill>
                <a:effectLst/>
                <a:uLnTx/>
                <a:uFillTx/>
                <a:latin typeface="Calibri" panose="020F0502020204030204"/>
                <a:ea typeface="+mn-ea"/>
                <a:cs typeface="+mn-cs"/>
              </a:rPr>
              <a:t>Národní onkologický registr, </a:t>
            </a:r>
            <a:r>
              <a:rPr kumimoji="0" lang="cs-CZ" sz="1400" b="0" i="0" u="none" strike="noStrike" kern="0" cap="none" spc="0" normalizeH="0" baseline="30000" noProof="0">
                <a:ln>
                  <a:noFill/>
                </a:ln>
                <a:solidFill>
                  <a:prstClr val="black"/>
                </a:solidFill>
                <a:effectLst/>
                <a:uLnTx/>
                <a:uFillTx/>
                <a:latin typeface="Calibri" panose="020F0502020204030204"/>
                <a:ea typeface="+mn-ea"/>
                <a:cs typeface="+mn-cs"/>
              </a:rPr>
              <a:t>2</a:t>
            </a:r>
            <a:r>
              <a:rPr kumimoji="0" lang="cs-CZ" sz="1400" b="0" i="0" u="none" strike="noStrike" kern="0" cap="none" spc="0" normalizeH="0" baseline="0" noProof="0">
                <a:ln>
                  <a:noFill/>
                </a:ln>
                <a:solidFill>
                  <a:prstClr val="black"/>
                </a:solidFill>
                <a:effectLst/>
                <a:uLnTx/>
                <a:uFillTx/>
                <a:latin typeface="Calibri" panose="020F0502020204030204"/>
                <a:ea typeface="+mn-ea"/>
                <a:cs typeface="+mn-cs"/>
              </a:rPr>
              <a:t>Český statistický úřad</a:t>
            </a:r>
            <a:endParaRPr kumimoji="0" lang="cs-CZ" sz="14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23" name="Object 194">
            <a:extLst>
              <a:ext uri="{FF2B5EF4-FFF2-40B4-BE49-F238E27FC236}">
                <a16:creationId xmlns:a16="http://schemas.microsoft.com/office/drawing/2014/main" id="{3B6E2C95-E627-BA43-C5F4-4F1E667F72CA}"/>
              </a:ext>
            </a:extLst>
          </p:cNvPr>
          <p:cNvGraphicFramePr>
            <a:graphicFrameLocks noChangeAspect="1"/>
          </p:cNvGraphicFramePr>
          <p:nvPr>
            <p:custDataLst>
              <p:tags r:id="rId5"/>
            </p:custDataLst>
          </p:nvPr>
        </p:nvGraphicFramePr>
        <p:xfrm>
          <a:off x="3032795" y="3837118"/>
          <a:ext cx="3981450" cy="2959100"/>
        </p:xfrm>
        <a:graphic>
          <a:graphicData uri="http://schemas.openxmlformats.org/drawingml/2006/chart">
            <c:chart xmlns:c="http://schemas.openxmlformats.org/drawingml/2006/chart" xmlns:r="http://schemas.openxmlformats.org/officeDocument/2006/relationships" r:id="rId21"/>
          </a:graphicData>
        </a:graphic>
      </p:graphicFrame>
      <p:sp>
        <p:nvSpPr>
          <p:cNvPr id="24" name="TextovéPole 7">
            <a:extLst>
              <a:ext uri="{FF2B5EF4-FFF2-40B4-BE49-F238E27FC236}">
                <a16:creationId xmlns:a16="http://schemas.microsoft.com/office/drawing/2014/main" id="{12462DB6-A45D-45E6-682E-911CAB429C59}"/>
              </a:ext>
            </a:extLst>
          </p:cNvPr>
          <p:cNvSpPr txBox="1">
            <a:spLocks noChangeArrowheads="1"/>
          </p:cNvSpPr>
          <p:nvPr>
            <p:custDataLst>
              <p:tags r:id="rId6"/>
            </p:custDataLst>
          </p:nvPr>
        </p:nvSpPr>
        <p:spPr bwMode="auto">
          <a:xfrm>
            <a:off x="6604008" y="4544599"/>
            <a:ext cx="57092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s-CZ" altLang="cs-CZ" sz="1200" b="1" i="0" u="none" strike="noStrike" kern="1200" cap="none" spc="0" normalizeH="0" baseline="0" noProof="0">
                <a:ln>
                  <a:noFill/>
                </a:ln>
                <a:solidFill>
                  <a:prstClr val="black"/>
                </a:solidFill>
                <a:effectLst/>
                <a:uLnTx/>
                <a:uFillTx/>
                <a:latin typeface="Calibri" panose="020F0502020204030204"/>
                <a:ea typeface="+mn-ea"/>
                <a:cs typeface="+mn-cs"/>
              </a:rPr>
              <a:t>*</a:t>
            </a:r>
          </a:p>
        </p:txBody>
      </p:sp>
      <p:sp>
        <p:nvSpPr>
          <p:cNvPr id="25" name="Text Box 196">
            <a:extLst>
              <a:ext uri="{FF2B5EF4-FFF2-40B4-BE49-F238E27FC236}">
                <a16:creationId xmlns:a16="http://schemas.microsoft.com/office/drawing/2014/main" id="{4E819544-AE30-0E75-C933-E431FEF340DC}"/>
              </a:ext>
            </a:extLst>
          </p:cNvPr>
          <p:cNvSpPr txBox="1">
            <a:spLocks noChangeArrowheads="1"/>
          </p:cNvSpPr>
          <p:nvPr>
            <p:custDataLst>
              <p:tags r:id="rId7"/>
            </p:custDataLst>
          </p:nvPr>
        </p:nvSpPr>
        <p:spPr bwMode="auto">
          <a:xfrm rot="16200000">
            <a:off x="1853563" y="5053904"/>
            <a:ext cx="2176462" cy="184666"/>
          </a:xfrm>
          <a:prstGeom prst="rect">
            <a:avLst/>
          </a:prstGeom>
          <a:noFill/>
          <a:ln w="9525" algn="ctr">
            <a:noFill/>
            <a:miter lim="800000"/>
            <a:headEnd/>
            <a:tailEnd/>
          </a:ln>
        </p:spPr>
        <p:txBody>
          <a:bodyPr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sz="1200" b="0" i="0" u="none" strike="noStrike" kern="0" cap="none" spc="0" normalizeH="0" baseline="0" noProof="0">
                <a:ln>
                  <a:noFill/>
                </a:ln>
                <a:solidFill>
                  <a:srgbClr val="000000"/>
                </a:solidFill>
                <a:effectLst/>
                <a:uLnTx/>
                <a:uFillTx/>
                <a:latin typeface="Calibri" panose="020F0502020204030204"/>
                <a:ea typeface="+mn-ea"/>
                <a:cs typeface="+mn-cs"/>
              </a:rPr>
              <a:t>Počet případů </a:t>
            </a:r>
            <a:r>
              <a:rPr kumimoji="0" lang="cs-CZ" sz="1200" b="1" i="0" u="none" strike="noStrike" kern="0" cap="none" spc="0" normalizeH="0" baseline="0" noProof="0">
                <a:ln>
                  <a:noFill/>
                </a:ln>
                <a:solidFill>
                  <a:srgbClr val="000000"/>
                </a:solidFill>
                <a:effectLst/>
                <a:uLnTx/>
                <a:uFillTx/>
                <a:latin typeface="Calibri" panose="020F0502020204030204"/>
                <a:ea typeface="+mn-ea"/>
                <a:cs typeface="+mn-cs"/>
              </a:rPr>
              <a:t>na</a:t>
            </a:r>
            <a:r>
              <a:rPr kumimoji="0" lang="cs-CZ" sz="1200" b="0" i="0" u="none" strike="noStrike" kern="0" cap="none" spc="0" normalizeH="0" baseline="0" noProof="0">
                <a:ln>
                  <a:noFill/>
                </a:ln>
                <a:solidFill>
                  <a:srgbClr val="000000"/>
                </a:solidFill>
                <a:effectLst/>
                <a:uLnTx/>
                <a:uFillTx/>
                <a:latin typeface="Calibri" panose="020F0502020204030204"/>
                <a:ea typeface="+mn-ea"/>
                <a:cs typeface="+mn-cs"/>
              </a:rPr>
              <a:t> </a:t>
            </a:r>
            <a:r>
              <a:rPr kumimoji="0" lang="cs-CZ" sz="1200" b="1" i="0" u="none" strike="noStrike" kern="0" cap="none" spc="0" normalizeH="0" baseline="0" noProof="0">
                <a:ln>
                  <a:noFill/>
                </a:ln>
                <a:solidFill>
                  <a:srgbClr val="000000"/>
                </a:solidFill>
                <a:effectLst/>
                <a:uLnTx/>
                <a:uFillTx/>
                <a:latin typeface="Calibri" panose="020F0502020204030204"/>
                <a:ea typeface="+mn-ea"/>
                <a:cs typeface="+mn-cs"/>
              </a:rPr>
              <a:t>100 000 osob</a:t>
            </a:r>
            <a:endParaRPr kumimoji="0" lang="en-US" sz="1200" b="1" i="0" u="none" strike="noStrike" kern="0" cap="none" spc="0" normalizeH="0" baseline="0" noProof="0">
              <a:ln>
                <a:noFill/>
              </a:ln>
              <a:solidFill>
                <a:srgbClr val="000000"/>
              </a:solidFill>
              <a:effectLst/>
              <a:uLnTx/>
              <a:uFillTx/>
              <a:latin typeface="Calibri" panose="020F0502020204030204"/>
              <a:ea typeface="+mn-ea"/>
              <a:cs typeface="+mn-cs"/>
            </a:endParaRPr>
          </a:p>
        </p:txBody>
      </p:sp>
      <p:grpSp>
        <p:nvGrpSpPr>
          <p:cNvPr id="26" name="Group 239">
            <a:extLst>
              <a:ext uri="{FF2B5EF4-FFF2-40B4-BE49-F238E27FC236}">
                <a16:creationId xmlns:a16="http://schemas.microsoft.com/office/drawing/2014/main" id="{3CA2D062-9F12-B8F3-5A46-DCC337FF6A78}"/>
              </a:ext>
            </a:extLst>
          </p:cNvPr>
          <p:cNvGrpSpPr>
            <a:grpSpLocks/>
          </p:cNvGrpSpPr>
          <p:nvPr>
            <p:custDataLst>
              <p:tags r:id="rId8"/>
            </p:custDataLst>
          </p:nvPr>
        </p:nvGrpSpPr>
        <p:grpSpPr bwMode="auto">
          <a:xfrm>
            <a:off x="3619656" y="4057130"/>
            <a:ext cx="2527300" cy="166689"/>
            <a:chOff x="3536" y="2341"/>
            <a:chExt cx="1592" cy="105"/>
          </a:xfrm>
        </p:grpSpPr>
        <p:sp>
          <p:nvSpPr>
            <p:cNvPr id="27" name="Text Box 212">
              <a:extLst>
                <a:ext uri="{FF2B5EF4-FFF2-40B4-BE49-F238E27FC236}">
                  <a16:creationId xmlns:a16="http://schemas.microsoft.com/office/drawing/2014/main" id="{227CBB69-4DF3-B2BE-4241-F1B1CE4DCFE7}"/>
                </a:ext>
              </a:extLst>
            </p:cNvPr>
            <p:cNvSpPr txBox="1">
              <a:spLocks noChangeArrowheads="1"/>
            </p:cNvSpPr>
            <p:nvPr/>
          </p:nvSpPr>
          <p:spPr bwMode="auto">
            <a:xfrm>
              <a:off x="3681" y="2341"/>
              <a:ext cx="660" cy="105"/>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90000"/>
                </a:lnSpc>
                <a:spcBef>
                  <a:spcPct val="25000"/>
                </a:spcBef>
                <a:spcAft>
                  <a:spcPct val="0"/>
                </a:spcAft>
                <a:buClrTx/>
                <a:buSzTx/>
                <a:buFontTx/>
                <a:buNone/>
                <a:tabLst/>
                <a:defRPr/>
              </a:pPr>
              <a:r>
                <a:rPr kumimoji="0" lang="en-US" sz="1200" b="1" i="0" u="none" strike="noStrike" kern="0" cap="none" spc="0" normalizeH="0" baseline="0" noProof="0">
                  <a:ln>
                    <a:noFill/>
                  </a:ln>
                  <a:solidFill>
                    <a:srgbClr val="000000"/>
                  </a:solidFill>
                  <a:effectLst/>
                  <a:uLnTx/>
                  <a:uFillTx/>
                  <a:latin typeface="Calibri" panose="020F0502020204030204"/>
                  <a:ea typeface="+mn-ea"/>
                  <a:cs typeface="+mn-cs"/>
                </a:rPr>
                <a:t>incidence </a:t>
              </a:r>
            </a:p>
          </p:txBody>
        </p:sp>
        <p:sp>
          <p:nvSpPr>
            <p:cNvPr id="28" name="Line 214">
              <a:extLst>
                <a:ext uri="{FF2B5EF4-FFF2-40B4-BE49-F238E27FC236}">
                  <a16:creationId xmlns:a16="http://schemas.microsoft.com/office/drawing/2014/main" id="{46ED0D06-0EAB-2F6A-9913-19FDA303179A}"/>
                </a:ext>
              </a:extLst>
            </p:cNvPr>
            <p:cNvSpPr>
              <a:spLocks noChangeShapeType="1"/>
            </p:cNvSpPr>
            <p:nvPr/>
          </p:nvSpPr>
          <p:spPr bwMode="auto">
            <a:xfrm>
              <a:off x="3536" y="2388"/>
              <a:ext cx="113" cy="0"/>
            </a:xfrm>
            <a:prstGeom prst="line">
              <a:avLst/>
            </a:prstGeom>
            <a:noFill/>
            <a:ln w="25400">
              <a:solidFill>
                <a:srgbClr val="CC99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a:ln>
                  <a:noFill/>
                </a:ln>
                <a:solidFill>
                  <a:srgbClr val="292929"/>
                </a:solidFill>
                <a:effectLst/>
                <a:uLnTx/>
                <a:uFillTx/>
                <a:latin typeface="Calibri" panose="020F0502020204030204"/>
                <a:ea typeface="+mn-ea"/>
                <a:cs typeface="+mn-cs"/>
              </a:endParaRPr>
            </a:p>
          </p:txBody>
        </p:sp>
        <p:sp>
          <p:nvSpPr>
            <p:cNvPr id="29" name="Text Box 226">
              <a:extLst>
                <a:ext uri="{FF2B5EF4-FFF2-40B4-BE49-F238E27FC236}">
                  <a16:creationId xmlns:a16="http://schemas.microsoft.com/office/drawing/2014/main" id="{4CD67961-EC9E-4C15-D5FF-9EB0E76D4D89}"/>
                </a:ext>
              </a:extLst>
            </p:cNvPr>
            <p:cNvSpPr txBox="1">
              <a:spLocks noChangeArrowheads="1"/>
            </p:cNvSpPr>
            <p:nvPr/>
          </p:nvSpPr>
          <p:spPr bwMode="auto">
            <a:xfrm>
              <a:off x="4468" y="2341"/>
              <a:ext cx="660" cy="105"/>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90000"/>
                </a:lnSpc>
                <a:spcBef>
                  <a:spcPct val="25000"/>
                </a:spcBef>
                <a:spcAft>
                  <a:spcPct val="0"/>
                </a:spcAft>
                <a:buClrTx/>
                <a:buSzTx/>
                <a:buFontTx/>
                <a:buNone/>
                <a:tabLst/>
                <a:defRPr/>
              </a:pPr>
              <a:r>
                <a:rPr kumimoji="0" lang="cs-CZ" sz="1200" b="1" i="0" u="none" strike="noStrike" kern="0" cap="none" spc="0" normalizeH="0" baseline="0" noProof="0">
                  <a:ln>
                    <a:noFill/>
                  </a:ln>
                  <a:solidFill>
                    <a:srgbClr val="000000"/>
                  </a:solidFill>
                  <a:effectLst/>
                  <a:uLnTx/>
                  <a:uFillTx/>
                  <a:latin typeface="Calibri" panose="020F0502020204030204"/>
                  <a:ea typeface="+mn-ea"/>
                  <a:cs typeface="+mn-cs"/>
                </a:rPr>
                <a:t>m</a:t>
              </a:r>
              <a:r>
                <a:rPr kumimoji="0" lang="en-US" sz="1200" b="1" i="0" u="none" strike="noStrike" kern="0" cap="none" spc="0" normalizeH="0" baseline="0" noProof="0" err="1">
                  <a:ln>
                    <a:noFill/>
                  </a:ln>
                  <a:solidFill>
                    <a:srgbClr val="000000"/>
                  </a:solidFill>
                  <a:effectLst/>
                  <a:uLnTx/>
                  <a:uFillTx/>
                  <a:latin typeface="Calibri" panose="020F0502020204030204"/>
                  <a:ea typeface="+mn-ea"/>
                  <a:cs typeface="+mn-cs"/>
                </a:rPr>
                <a:t>ortalit</a:t>
              </a:r>
              <a:r>
                <a:rPr kumimoji="0" lang="cs-CZ" sz="1200" b="1" i="0" u="none" strike="noStrike" kern="0" cap="none" spc="0" normalizeH="0" baseline="0" noProof="0">
                  <a:ln>
                    <a:noFill/>
                  </a:ln>
                  <a:solidFill>
                    <a:srgbClr val="000000"/>
                  </a:solidFill>
                  <a:effectLst/>
                  <a:uLnTx/>
                  <a:uFillTx/>
                  <a:latin typeface="Calibri" panose="020F0502020204030204"/>
                  <a:ea typeface="+mn-ea"/>
                  <a:cs typeface="+mn-cs"/>
                </a:rPr>
                <a:t>a</a:t>
              </a:r>
              <a:r>
                <a:rPr kumimoji="0" lang="cs-CZ" sz="1200" b="1" i="0" u="none" strike="noStrike" kern="0" cap="none" spc="0" normalizeH="0" baseline="30000" noProof="0">
                  <a:ln>
                    <a:noFill/>
                  </a:ln>
                  <a:solidFill>
                    <a:srgbClr val="000000"/>
                  </a:solidFill>
                  <a:effectLst/>
                  <a:uLnTx/>
                  <a:uFillTx/>
                  <a:latin typeface="Calibri" panose="020F0502020204030204"/>
                  <a:ea typeface="+mn-ea"/>
                  <a:cs typeface="+mn-cs"/>
                </a:rPr>
                <a:t>1,2</a:t>
              </a:r>
              <a:r>
                <a:rPr kumimoji="0" lang="cs-CZ" sz="1200" b="1" i="0" u="none" strike="noStrike" kern="0" cap="none" spc="0" normalizeH="0" baseline="0" noProof="0">
                  <a:ln>
                    <a:noFill/>
                  </a:ln>
                  <a:solidFill>
                    <a:srgbClr val="000000"/>
                  </a:solidFill>
                  <a:effectLst/>
                  <a:uLnTx/>
                  <a:uFillTx/>
                  <a:latin typeface="Calibri" panose="020F0502020204030204"/>
                  <a:ea typeface="+mn-ea"/>
                  <a:cs typeface="+mn-cs"/>
                </a:rPr>
                <a:t> </a:t>
              </a:r>
              <a:endParaRPr kumimoji="0" lang="en-US" sz="1200" b="1"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30" name="Line 231">
              <a:extLst>
                <a:ext uri="{FF2B5EF4-FFF2-40B4-BE49-F238E27FC236}">
                  <a16:creationId xmlns:a16="http://schemas.microsoft.com/office/drawing/2014/main" id="{553FCB06-9BF0-E356-CD8A-CA286D513968}"/>
                </a:ext>
              </a:extLst>
            </p:cNvPr>
            <p:cNvSpPr>
              <a:spLocks noChangeShapeType="1"/>
            </p:cNvSpPr>
            <p:nvPr/>
          </p:nvSpPr>
          <p:spPr bwMode="auto">
            <a:xfrm>
              <a:off x="4332" y="2388"/>
              <a:ext cx="113" cy="0"/>
            </a:xfrm>
            <a:prstGeom prst="line">
              <a:avLst/>
            </a:prstGeom>
            <a:noFill/>
            <a:ln w="25400">
              <a:solidFill>
                <a:srgbClr val="0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0" cap="none" spc="0" normalizeH="0" baseline="0" noProof="0">
                <a:ln>
                  <a:noFill/>
                </a:ln>
                <a:solidFill>
                  <a:srgbClr val="292929"/>
                </a:solidFill>
                <a:effectLst/>
                <a:uLnTx/>
                <a:uFillTx/>
                <a:latin typeface="Calibri" panose="020F0502020204030204"/>
                <a:ea typeface="+mn-ea"/>
                <a:cs typeface="+mn-cs"/>
              </a:endParaRPr>
            </a:p>
          </p:txBody>
        </p:sp>
      </p:grpSp>
      <p:sp>
        <p:nvSpPr>
          <p:cNvPr id="31" name="Text Box 242">
            <a:extLst>
              <a:ext uri="{FF2B5EF4-FFF2-40B4-BE49-F238E27FC236}">
                <a16:creationId xmlns:a16="http://schemas.microsoft.com/office/drawing/2014/main" id="{2C84029A-35E6-6ECB-EBD3-F6D1C97EC357}"/>
              </a:ext>
            </a:extLst>
          </p:cNvPr>
          <p:cNvSpPr txBox="1">
            <a:spLocks noChangeArrowheads="1"/>
          </p:cNvSpPr>
          <p:nvPr>
            <p:custDataLst>
              <p:tags r:id="rId9"/>
            </p:custDataLst>
          </p:nvPr>
        </p:nvSpPr>
        <p:spPr bwMode="auto">
          <a:xfrm rot="16200000">
            <a:off x="6389082" y="4967921"/>
            <a:ext cx="2176463" cy="369332"/>
          </a:xfrm>
          <a:prstGeom prst="rect">
            <a:avLst/>
          </a:prstGeom>
          <a:noFill/>
          <a:ln w="9525" algn="ctr">
            <a:noFill/>
            <a:miter lim="800000"/>
            <a:headEnd/>
            <a:tailEnd/>
          </a:ln>
        </p:spPr>
        <p:txBody>
          <a:bodyPr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altLang="cs-CZ" sz="1200" b="0" i="0" u="none" strike="noStrike" kern="0" cap="none" spc="0" normalizeH="0" baseline="0" noProof="0">
                <a:ln>
                  <a:noFill/>
                </a:ln>
                <a:solidFill>
                  <a:prstClr val="black"/>
                </a:solidFill>
                <a:effectLst/>
                <a:uLnTx/>
                <a:uFillTx/>
                <a:latin typeface="Calibri" panose="020F0502020204030204"/>
                <a:ea typeface="+mn-ea"/>
                <a:cs typeface="+mn-cs"/>
              </a:rPr>
              <a:t>Počet žijících osob s onemocněním nebo jeho historií </a:t>
            </a:r>
            <a:r>
              <a:rPr kumimoji="0" lang="cs-CZ" altLang="cs-CZ" sz="1200" b="1" i="0" u="none" strike="noStrike" kern="0" cap="none" spc="0" normalizeH="0" baseline="0" noProof="0">
                <a:ln>
                  <a:noFill/>
                </a:ln>
                <a:solidFill>
                  <a:prstClr val="black"/>
                </a:solidFill>
                <a:effectLst/>
                <a:uLnTx/>
                <a:uFillTx/>
                <a:latin typeface="Calibri" panose="020F0502020204030204"/>
                <a:ea typeface="+mn-ea"/>
                <a:cs typeface="+mn-cs"/>
              </a:rPr>
              <a:t>na 100 000 osob</a:t>
            </a:r>
            <a:endParaRPr kumimoji="0" lang="en-US" sz="1200" b="1"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4" name="Rectangle 251">
            <a:extLst>
              <a:ext uri="{FF2B5EF4-FFF2-40B4-BE49-F238E27FC236}">
                <a16:creationId xmlns:a16="http://schemas.microsoft.com/office/drawing/2014/main" id="{85141348-8409-B3F3-A5D5-752CF04987AC}"/>
              </a:ext>
            </a:extLst>
          </p:cNvPr>
          <p:cNvSpPr>
            <a:spLocks noChangeArrowheads="1"/>
          </p:cNvSpPr>
          <p:nvPr>
            <p:custDataLst>
              <p:tags r:id="rId10"/>
            </p:custDataLst>
          </p:nvPr>
        </p:nvSpPr>
        <p:spPr bwMode="auto">
          <a:xfrm>
            <a:off x="3513294" y="3531105"/>
            <a:ext cx="3313112" cy="369332"/>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1" i="0" u="none" strike="noStrike" kern="0" cap="none" spc="0" normalizeH="0" baseline="0" noProof="0" dirty="0">
                <a:ln>
                  <a:noFill/>
                </a:ln>
                <a:solidFill>
                  <a:srgbClr val="000000"/>
                </a:solidFill>
                <a:effectLst/>
                <a:uLnTx/>
                <a:uFillTx/>
                <a:latin typeface="Calibri" panose="020F0502020204030204"/>
                <a:ea typeface="+mn-ea"/>
                <a:cs typeface="+mn-cs"/>
              </a:rPr>
              <a:t>Incidence a</a:t>
            </a:r>
            <a:r>
              <a:rPr kumimoji="0" lang="cs-CZ" b="1" i="0" u="none" strike="noStrike" kern="0" cap="none" spc="0" normalizeH="0" baseline="0" noProof="0" dirty="0">
                <a:ln>
                  <a:noFill/>
                </a:ln>
                <a:solidFill>
                  <a:srgbClr val="000000"/>
                </a:solidFill>
                <a:effectLst/>
                <a:uLnTx/>
                <a:uFillTx/>
                <a:latin typeface="Calibri" panose="020F0502020204030204"/>
                <a:ea typeface="+mn-ea"/>
                <a:cs typeface="+mn-cs"/>
              </a:rPr>
              <a:t> mortalita</a:t>
            </a:r>
            <a:endParaRPr kumimoji="0" lang="en-US" b="1"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
        <p:nvSpPr>
          <p:cNvPr id="35" name="Rectangle 252">
            <a:extLst>
              <a:ext uri="{FF2B5EF4-FFF2-40B4-BE49-F238E27FC236}">
                <a16:creationId xmlns:a16="http://schemas.microsoft.com/office/drawing/2014/main" id="{7CE6A85B-FCFE-D552-1D22-F40AF67D1D5D}"/>
              </a:ext>
            </a:extLst>
          </p:cNvPr>
          <p:cNvSpPr>
            <a:spLocks noChangeArrowheads="1"/>
          </p:cNvSpPr>
          <p:nvPr>
            <p:custDataLst>
              <p:tags r:id="rId11"/>
            </p:custDataLst>
          </p:nvPr>
        </p:nvSpPr>
        <p:spPr bwMode="auto">
          <a:xfrm>
            <a:off x="7799747" y="3414560"/>
            <a:ext cx="3981449" cy="646331"/>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b="1" i="0" u="none" strike="noStrike" kern="0" cap="none" spc="0" normalizeH="0" baseline="0" noProof="0">
                <a:ln>
                  <a:noFill/>
                </a:ln>
                <a:solidFill>
                  <a:srgbClr val="000000"/>
                </a:solidFill>
                <a:effectLst/>
                <a:uLnTx/>
                <a:uFillTx/>
                <a:latin typeface="Calibri" panose="020F0502020204030204"/>
                <a:ea typeface="+mn-ea"/>
                <a:cs typeface="+mn-cs"/>
              </a:rPr>
              <a:t>Celkový počet žijících pacientů </a:t>
            </a:r>
            <a:br>
              <a:rPr kumimoji="0" lang="cs-CZ" b="1" i="0" u="none" strike="noStrike" kern="0" cap="none" spc="0" normalizeH="0" baseline="0" noProof="0">
                <a:ln>
                  <a:noFill/>
                </a:ln>
                <a:solidFill>
                  <a:srgbClr val="000000"/>
                </a:solidFill>
                <a:effectLst/>
                <a:uLnTx/>
                <a:uFillTx/>
                <a:latin typeface="Calibri" panose="020F0502020204030204"/>
                <a:ea typeface="+mn-ea"/>
                <a:cs typeface="+mn-cs"/>
              </a:rPr>
            </a:br>
            <a:r>
              <a:rPr kumimoji="0" lang="cs-CZ" b="1" i="0" u="none" strike="noStrike" kern="0" cap="none" spc="0" normalizeH="0" baseline="0" noProof="0">
                <a:ln>
                  <a:noFill/>
                </a:ln>
                <a:solidFill>
                  <a:srgbClr val="000000"/>
                </a:solidFill>
                <a:effectLst/>
                <a:uLnTx/>
                <a:uFillTx/>
                <a:latin typeface="Calibri" panose="020F0502020204030204"/>
                <a:ea typeface="+mn-ea"/>
                <a:cs typeface="+mn-cs"/>
              </a:rPr>
              <a:t>(na 100 000 osob)</a:t>
            </a:r>
            <a:endParaRPr kumimoji="0" lang="en-US" b="1"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36" name="TextovéPole 7">
            <a:extLst>
              <a:ext uri="{FF2B5EF4-FFF2-40B4-BE49-F238E27FC236}">
                <a16:creationId xmlns:a16="http://schemas.microsoft.com/office/drawing/2014/main" id="{34EBB998-529A-CEEE-815A-D1000D8D3413}"/>
              </a:ext>
            </a:extLst>
          </p:cNvPr>
          <p:cNvSpPr txBox="1">
            <a:spLocks noChangeArrowheads="1"/>
          </p:cNvSpPr>
          <p:nvPr>
            <p:custDataLst>
              <p:tags r:id="rId12"/>
            </p:custDataLst>
          </p:nvPr>
        </p:nvSpPr>
        <p:spPr bwMode="auto">
          <a:xfrm>
            <a:off x="6809971" y="4307128"/>
            <a:ext cx="57092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k-SK" altLang="cs-CZ" sz="1200" b="1" i="0" u="none" strike="noStrike" kern="1200" cap="none" spc="0" normalizeH="0" baseline="0" noProof="0">
                <a:ln>
                  <a:noFill/>
                </a:ln>
                <a:solidFill>
                  <a:srgbClr val="CC9900"/>
                </a:solidFill>
                <a:effectLst/>
                <a:uLnTx/>
                <a:uFillTx/>
                <a:latin typeface="Calibri" panose="020F0502020204030204"/>
                <a:ea typeface="+mn-ea"/>
                <a:cs typeface="+mn-cs"/>
              </a:rPr>
              <a:t>577,4</a:t>
            </a:r>
          </a:p>
        </p:txBody>
      </p:sp>
      <p:sp>
        <p:nvSpPr>
          <p:cNvPr id="37" name="TextovéPole 7">
            <a:extLst>
              <a:ext uri="{FF2B5EF4-FFF2-40B4-BE49-F238E27FC236}">
                <a16:creationId xmlns:a16="http://schemas.microsoft.com/office/drawing/2014/main" id="{3BDB2B29-8DDE-6736-DC03-6D86D8C67051}"/>
              </a:ext>
            </a:extLst>
          </p:cNvPr>
          <p:cNvSpPr txBox="1">
            <a:spLocks noChangeArrowheads="1"/>
          </p:cNvSpPr>
          <p:nvPr>
            <p:custDataLst>
              <p:tags r:id="rId13"/>
            </p:custDataLst>
          </p:nvPr>
        </p:nvSpPr>
        <p:spPr bwMode="auto">
          <a:xfrm>
            <a:off x="6809971" y="5307971"/>
            <a:ext cx="57092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k-SK" altLang="cs-CZ" sz="1200" b="1" i="0" u="none" strike="noStrike" kern="1200" cap="none" spc="0" normalizeH="0" baseline="0" noProof="0">
                <a:ln>
                  <a:noFill/>
                </a:ln>
                <a:solidFill>
                  <a:srgbClr val="5F5F5F">
                    <a:lumMod val="50000"/>
                  </a:srgbClr>
                </a:solidFill>
                <a:effectLst/>
                <a:uLnTx/>
                <a:uFillTx/>
                <a:latin typeface="Calibri" panose="020F0502020204030204"/>
                <a:ea typeface="+mn-ea"/>
                <a:cs typeface="+mn-cs"/>
              </a:rPr>
              <a:t>270,2</a:t>
            </a:r>
          </a:p>
        </p:txBody>
      </p:sp>
      <p:graphicFrame>
        <p:nvGraphicFramePr>
          <p:cNvPr id="38" name="Object 240">
            <a:extLst>
              <a:ext uri="{FF2B5EF4-FFF2-40B4-BE49-F238E27FC236}">
                <a16:creationId xmlns:a16="http://schemas.microsoft.com/office/drawing/2014/main" id="{BB37EDB1-0EEB-BB5F-2DBF-C5EFB97565EB}"/>
              </a:ext>
            </a:extLst>
          </p:cNvPr>
          <p:cNvGraphicFramePr>
            <a:graphicFrameLocks noChangeAspect="1"/>
          </p:cNvGraphicFramePr>
          <p:nvPr>
            <p:custDataLst>
              <p:tags r:id="rId14"/>
            </p:custDataLst>
          </p:nvPr>
        </p:nvGraphicFramePr>
        <p:xfrm>
          <a:off x="7645760" y="3864330"/>
          <a:ext cx="3508375" cy="2955925"/>
        </p:xfrm>
        <a:graphic>
          <a:graphicData uri="http://schemas.openxmlformats.org/drawingml/2006/chart">
            <c:chart xmlns:c="http://schemas.openxmlformats.org/drawingml/2006/chart" xmlns:r="http://schemas.openxmlformats.org/officeDocument/2006/relationships" r:id="rId22"/>
          </a:graphicData>
        </a:graphic>
      </p:graphicFrame>
      <p:sp>
        <p:nvSpPr>
          <p:cNvPr id="9" name="Text Box 243">
            <a:extLst>
              <a:ext uri="{FF2B5EF4-FFF2-40B4-BE49-F238E27FC236}">
                <a16:creationId xmlns:a16="http://schemas.microsoft.com/office/drawing/2014/main" id="{A52D575D-1CA8-5FB6-BA74-849990F77D23}"/>
              </a:ext>
            </a:extLst>
          </p:cNvPr>
          <p:cNvSpPr txBox="1">
            <a:spLocks noChangeArrowheads="1"/>
          </p:cNvSpPr>
          <p:nvPr>
            <p:custDataLst>
              <p:tags r:id="rId15"/>
            </p:custDataLst>
          </p:nvPr>
        </p:nvSpPr>
        <p:spPr bwMode="auto">
          <a:xfrm>
            <a:off x="8598260" y="4058004"/>
            <a:ext cx="919939" cy="343171"/>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90000"/>
              </a:lnSpc>
              <a:spcBef>
                <a:spcPct val="25000"/>
              </a:spcBef>
              <a:spcAft>
                <a:spcPct val="0"/>
              </a:spcAft>
              <a:buClrTx/>
              <a:buSzTx/>
              <a:buFontTx/>
              <a:buNone/>
              <a:tabLst/>
              <a:defRPr/>
            </a:pPr>
            <a:r>
              <a:rPr kumimoji="0" lang="cs-CZ" sz="1200" b="1" i="0" u="none" strike="noStrike" kern="0" cap="none" spc="0" normalizeH="0" baseline="0" noProof="0">
                <a:ln>
                  <a:noFill/>
                </a:ln>
                <a:solidFill>
                  <a:srgbClr val="000000"/>
                </a:solidFill>
                <a:effectLst/>
                <a:uLnTx/>
                <a:uFillTx/>
                <a:latin typeface="Calibri" panose="020F0502020204030204"/>
                <a:ea typeface="+mn-ea"/>
                <a:cs typeface="+mn-cs"/>
              </a:rPr>
              <a:t>prevalence</a:t>
            </a:r>
            <a:endParaRPr kumimoji="0" lang="en-US" sz="1200" b="1" i="0" u="none" strike="noStrike" kern="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1" fontAlgn="base" latinLnBrk="0" hangingPunct="1">
              <a:lnSpc>
                <a:spcPct val="90000"/>
              </a:lnSpc>
              <a:spcBef>
                <a:spcPct val="25000"/>
              </a:spcBef>
              <a:spcAft>
                <a:spcPct val="0"/>
              </a:spcAft>
              <a:buClrTx/>
              <a:buSzTx/>
              <a:buFontTx/>
              <a:buNone/>
              <a:tabLst/>
              <a:defRPr/>
            </a:pPr>
            <a:endParaRPr kumimoji="0" lang="en-US" sz="1000" b="1"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10" name="Line 248">
            <a:extLst>
              <a:ext uri="{FF2B5EF4-FFF2-40B4-BE49-F238E27FC236}">
                <a16:creationId xmlns:a16="http://schemas.microsoft.com/office/drawing/2014/main" id="{29BFBB30-0884-64BB-2BC9-CC947DADF118}"/>
              </a:ext>
            </a:extLst>
          </p:cNvPr>
          <p:cNvSpPr>
            <a:spLocks noChangeShapeType="1"/>
          </p:cNvSpPr>
          <p:nvPr>
            <p:custDataLst>
              <p:tags r:id="rId16"/>
            </p:custDataLst>
          </p:nvPr>
        </p:nvSpPr>
        <p:spPr bwMode="auto">
          <a:xfrm>
            <a:off x="8379185" y="4148664"/>
            <a:ext cx="179388" cy="0"/>
          </a:xfrm>
          <a:prstGeom prst="line">
            <a:avLst/>
          </a:prstGeom>
          <a:solidFill>
            <a:srgbClr val="339966"/>
          </a:solidFill>
          <a:ln w="25400">
            <a:solidFill>
              <a:srgbClr val="C00000"/>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292929"/>
              </a:solidFill>
              <a:effectLst/>
              <a:uLnTx/>
              <a:uFillTx/>
              <a:latin typeface="Arial" pitchFamily="34" charset="0"/>
              <a:ea typeface="+mn-ea"/>
              <a:cs typeface="+mn-cs"/>
            </a:endParaRPr>
          </a:p>
        </p:txBody>
      </p:sp>
      <p:sp>
        <p:nvSpPr>
          <p:cNvPr id="12" name="TextovéPole 7">
            <a:extLst>
              <a:ext uri="{FF2B5EF4-FFF2-40B4-BE49-F238E27FC236}">
                <a16:creationId xmlns:a16="http://schemas.microsoft.com/office/drawing/2014/main" id="{84861EBD-0E08-B92A-C104-11C70095FD63}"/>
              </a:ext>
            </a:extLst>
          </p:cNvPr>
          <p:cNvSpPr txBox="1">
            <a:spLocks noChangeArrowheads="1"/>
          </p:cNvSpPr>
          <p:nvPr>
            <p:custDataLst>
              <p:tags r:id="rId17"/>
            </p:custDataLst>
          </p:nvPr>
        </p:nvSpPr>
        <p:spPr bwMode="auto">
          <a:xfrm>
            <a:off x="10987710" y="4174563"/>
            <a:ext cx="43304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s-CZ" altLang="cs-CZ" sz="1200" b="1" i="0" u="none" strike="noStrike" kern="1200" cap="none" spc="0" normalizeH="0" baseline="0" noProof="0">
                <a:ln>
                  <a:noFill/>
                </a:ln>
                <a:solidFill>
                  <a:srgbClr val="C00000"/>
                </a:solidFill>
                <a:effectLst/>
                <a:uLnTx/>
                <a:uFillTx/>
                <a:latin typeface="Calibri" panose="020F0502020204030204"/>
                <a:ea typeface="+mn-ea"/>
                <a:cs typeface="+mn-cs"/>
              </a:rPr>
              <a:t>4 524</a:t>
            </a:r>
          </a:p>
        </p:txBody>
      </p:sp>
      <p:sp>
        <p:nvSpPr>
          <p:cNvPr id="3" name="Title 4">
            <a:extLst>
              <a:ext uri="{FF2B5EF4-FFF2-40B4-BE49-F238E27FC236}">
                <a16:creationId xmlns:a16="http://schemas.microsoft.com/office/drawing/2014/main" id="{C28F008F-8059-7048-8C2E-6566FE599C85}"/>
              </a:ext>
            </a:extLst>
          </p:cNvPr>
          <p:cNvSpPr txBox="1">
            <a:spLocks/>
          </p:cNvSpPr>
          <p:nvPr>
            <p:custDataLst>
              <p:tags r:id="rId18"/>
            </p:custDataLst>
          </p:nvPr>
        </p:nvSpPr>
        <p:spPr>
          <a:xfrm>
            <a:off x="473157" y="3562490"/>
            <a:ext cx="2284637" cy="3180193"/>
          </a:xfrm>
          <a:prstGeom prst="rect">
            <a:avLst/>
          </a:prstGeom>
        </p:spPr>
        <p:txBody>
          <a:bodyPr>
            <a:noAutofit/>
          </a:bodyPr>
          <a:lstStyle>
            <a:lvl1pPr algn="l" defTabSz="914400" rtl="0" eaLnBrk="1" latinLnBrk="0" hangingPunct="1">
              <a:lnSpc>
                <a:spcPct val="90000"/>
              </a:lnSpc>
              <a:spcBef>
                <a:spcPct val="0"/>
              </a:spcBef>
              <a:buNone/>
              <a:defRPr sz="3200" b="1" kern="1200">
                <a:solidFill>
                  <a:schemeClr val="accent3"/>
                </a:solidFill>
                <a:latin typeface="+mn-lt"/>
                <a:ea typeface="+mj-ea"/>
                <a:cs typeface="+mj-cs"/>
              </a:defRPr>
            </a:lvl1pPr>
          </a:lstStyle>
          <a:p>
            <a:pPr marL="0" marR="0" lvl="0" indent="0" algn="l" defTabSz="914400" rtl="0" eaLnBrk="1" fontAlgn="auto" latinLnBrk="0" hangingPunct="1">
              <a:lnSpc>
                <a:spcPct val="107000"/>
              </a:lnSpc>
              <a:spcBef>
                <a:spcPct val="0"/>
              </a:spcBef>
              <a:spcAft>
                <a:spcPts val="800"/>
              </a:spcAft>
              <a:buClrTx/>
              <a:buSzTx/>
              <a:buFontTx/>
              <a:buNone/>
              <a:tabLst/>
              <a:defRPr/>
            </a:pPr>
            <a:r>
              <a:rPr kumimoji="0" lang="cs-CZ" sz="2400" b="1" i="0" u="none" strike="noStrike" kern="1200" cap="none" spc="0" normalizeH="0" baseline="0" noProof="0" dirty="0">
                <a:ln>
                  <a:noFill/>
                </a:ln>
                <a:solidFill>
                  <a:srgbClr val="D71440"/>
                </a:solidFill>
                <a:effectLst/>
                <a:uLnTx/>
                <a:uFillTx/>
                <a:latin typeface="Calibri" panose="020F0502020204030204"/>
                <a:ea typeface="Calibri" panose="020F0502020204030204" pitchFamily="34" charset="0"/>
                <a:cs typeface="Times New Roman" panose="02020603050405020304" pitchFamily="18" charset="0"/>
              </a:rPr>
              <a:t>Celková onkologická zátěž zhoubnými novotvary</a:t>
            </a:r>
          </a:p>
          <a:p>
            <a:pPr marL="0" marR="0" lvl="0" indent="0" algn="l" defTabSz="914400" rtl="0" eaLnBrk="1" fontAlgn="auto" latinLnBrk="0" hangingPunct="1">
              <a:lnSpc>
                <a:spcPct val="107000"/>
              </a:lnSpc>
              <a:spcBef>
                <a:spcPct val="0"/>
              </a:spcBef>
              <a:spcAft>
                <a:spcPts val="800"/>
              </a:spcAft>
              <a:buClrTx/>
              <a:buSzTx/>
              <a:buFontTx/>
              <a:buNone/>
              <a:tabLst/>
              <a:defRPr/>
            </a:pPr>
            <a:r>
              <a:rPr kumimoji="0" lang="cs-CZ" sz="2400" b="1" i="0" u="none" strike="noStrike" kern="1200" cap="none" spc="0" normalizeH="0" baseline="0" noProof="0" dirty="0">
                <a:ln>
                  <a:noFill/>
                </a:ln>
                <a:solidFill>
                  <a:srgbClr val="D71440"/>
                </a:solidFill>
                <a:effectLst/>
                <a:uLnTx/>
                <a:uFillTx/>
                <a:latin typeface="Calibri" panose="020F0502020204030204"/>
                <a:ea typeface="Calibri" panose="020F0502020204030204" pitchFamily="34" charset="0"/>
                <a:cs typeface="Times New Roman" panose="02020603050405020304" pitchFamily="18" charset="0"/>
              </a:rPr>
              <a:t>(C00–C97 </a:t>
            </a:r>
            <a:br>
              <a:rPr kumimoji="0" lang="cs-CZ" sz="2400" b="1" i="0" u="none" strike="noStrike" kern="1200" cap="none" spc="0" normalizeH="0" baseline="0" noProof="0" dirty="0">
                <a:ln>
                  <a:noFill/>
                </a:ln>
                <a:solidFill>
                  <a:srgbClr val="D71440"/>
                </a:solidFill>
                <a:effectLst/>
                <a:uLnTx/>
                <a:uFillTx/>
                <a:latin typeface="Calibri" panose="020F0502020204030204"/>
                <a:ea typeface="Calibri" panose="020F0502020204030204" pitchFamily="34" charset="0"/>
                <a:cs typeface="Times New Roman" panose="02020603050405020304" pitchFamily="18" charset="0"/>
              </a:rPr>
            </a:br>
            <a:r>
              <a:rPr kumimoji="0" lang="cs-CZ" sz="2400" b="1" i="0" u="none" strike="noStrike" kern="1200" cap="none" spc="0" normalizeH="0" baseline="0" noProof="0" dirty="0">
                <a:ln>
                  <a:noFill/>
                </a:ln>
                <a:solidFill>
                  <a:srgbClr val="D71440"/>
                </a:solidFill>
                <a:effectLst/>
                <a:uLnTx/>
                <a:uFillTx/>
                <a:latin typeface="Calibri" panose="020F0502020204030204"/>
                <a:ea typeface="Calibri" panose="020F0502020204030204" pitchFamily="34" charset="0"/>
                <a:cs typeface="Times New Roman" panose="02020603050405020304" pitchFamily="18" charset="0"/>
              </a:rPr>
              <a:t>bez C44)</a:t>
            </a:r>
          </a:p>
        </p:txBody>
      </p:sp>
      <p:pic>
        <p:nvPicPr>
          <p:cNvPr id="18" name="Obrázek 17" descr="Obsah obrázku Grafika, Písmo, grafický design, logo&#10;&#10;Obsah vygenerovaný umělou inteligencí může být nesprávný.">
            <a:extLst>
              <a:ext uri="{FF2B5EF4-FFF2-40B4-BE49-F238E27FC236}">
                <a16:creationId xmlns:a16="http://schemas.microsoft.com/office/drawing/2014/main" id="{B9D12474-1A00-22CF-13C1-6E6BBD61056C}"/>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9276908" y="-5707"/>
            <a:ext cx="2504288" cy="1278229"/>
          </a:xfrm>
          <a:prstGeom prst="rect">
            <a:avLst/>
          </a:prstGeom>
        </p:spPr>
      </p:pic>
      <p:sp>
        <p:nvSpPr>
          <p:cNvPr id="5" name="TextovéPole 4">
            <a:extLst>
              <a:ext uri="{FF2B5EF4-FFF2-40B4-BE49-F238E27FC236}">
                <a16:creationId xmlns:a16="http://schemas.microsoft.com/office/drawing/2014/main" id="{BA907E18-4140-8368-FBEA-D96A76D4843C}"/>
              </a:ext>
            </a:extLst>
          </p:cNvPr>
          <p:cNvSpPr txBox="1"/>
          <p:nvPr/>
        </p:nvSpPr>
        <p:spPr>
          <a:xfrm rot="18805785">
            <a:off x="10634360" y="6419653"/>
            <a:ext cx="49885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panose="020F0502020204030204"/>
                <a:ea typeface="+mn-ea"/>
                <a:cs typeface="+mn-cs"/>
              </a:rPr>
              <a:t>2023</a:t>
            </a:r>
          </a:p>
        </p:txBody>
      </p:sp>
      <p:sp>
        <p:nvSpPr>
          <p:cNvPr id="7" name="TextovéPole 6">
            <a:extLst>
              <a:ext uri="{FF2B5EF4-FFF2-40B4-BE49-F238E27FC236}">
                <a16:creationId xmlns:a16="http://schemas.microsoft.com/office/drawing/2014/main" id="{E36F13F2-1E21-1C43-8306-F3A2ABDE7966}"/>
              </a:ext>
            </a:extLst>
          </p:cNvPr>
          <p:cNvSpPr txBox="1"/>
          <p:nvPr/>
        </p:nvSpPr>
        <p:spPr>
          <a:xfrm>
            <a:off x="9171964" y="5519988"/>
            <a:ext cx="2910875" cy="584775"/>
          </a:xfrm>
          <a:prstGeom prst="rect">
            <a:avLst/>
          </a:prstGeom>
          <a:solidFill>
            <a:srgbClr val="C00000"/>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3200" b="1" i="0" u="none" strike="noStrike" kern="1200" cap="none" spc="0" normalizeH="0" baseline="0" noProof="0" dirty="0">
                <a:ln>
                  <a:noFill/>
                </a:ln>
                <a:solidFill>
                  <a:prstClr val="white"/>
                </a:solidFill>
                <a:effectLst/>
                <a:uLnTx/>
                <a:uFillTx/>
                <a:latin typeface="Calibri" panose="020F0502020204030204"/>
                <a:ea typeface="+mn-ea"/>
                <a:cs typeface="+mn-cs"/>
              </a:rPr>
              <a:t>+ 27 % za 10 let</a:t>
            </a: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8931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24D83-F5F3-364A-AADE-825CCC7163B5}"/>
            </a:ext>
          </a:extLst>
        </p:cNvPr>
        <p:cNvGrpSpPr/>
        <p:nvPr/>
      </p:nvGrpSpPr>
      <p:grpSpPr>
        <a:xfrm>
          <a:off x="0" y="0"/>
          <a:ext cx="0" cy="0"/>
          <a:chOff x="0" y="0"/>
          <a:chExt cx="0" cy="0"/>
        </a:xfrm>
      </p:grpSpPr>
      <p:sp>
        <p:nvSpPr>
          <p:cNvPr id="8" name="Nadpis 7">
            <a:extLst>
              <a:ext uri="{FF2B5EF4-FFF2-40B4-BE49-F238E27FC236}">
                <a16:creationId xmlns:a16="http://schemas.microsoft.com/office/drawing/2014/main" id="{B0476BC7-DAC8-9441-7581-6EA78F5DF61D}"/>
              </a:ext>
            </a:extLst>
          </p:cNvPr>
          <p:cNvSpPr>
            <a:spLocks noGrp="1"/>
          </p:cNvSpPr>
          <p:nvPr>
            <p:ph type="title"/>
            <p:custDataLst>
              <p:tags r:id="rId1"/>
            </p:custDataLst>
          </p:nvPr>
        </p:nvSpPr>
        <p:spPr/>
        <p:txBody>
          <a:bodyPr/>
          <a:lstStyle/>
          <a:p>
            <a:r>
              <a:rPr lang="cs-CZ" sz="2800" dirty="0">
                <a:solidFill>
                  <a:srgbClr val="002060"/>
                </a:solidFill>
              </a:rPr>
              <a:t>Solidní zhoubné nádory dospělých jako příčina úmrtí: srovnání regionů</a:t>
            </a:r>
          </a:p>
        </p:txBody>
      </p:sp>
      <p:sp>
        <p:nvSpPr>
          <p:cNvPr id="3" name="TextovéPole 27">
            <a:extLst>
              <a:ext uri="{FF2B5EF4-FFF2-40B4-BE49-F238E27FC236}">
                <a16:creationId xmlns:a16="http://schemas.microsoft.com/office/drawing/2014/main" id="{B3C6DF68-BDE9-4548-2859-3828F9D3C4C1}"/>
              </a:ext>
            </a:extLst>
          </p:cNvPr>
          <p:cNvSpPr txBox="1"/>
          <p:nvPr>
            <p:custDataLst>
              <p:tags r:id="rId2"/>
            </p:custDataLst>
          </p:nvPr>
        </p:nvSpPr>
        <p:spPr>
          <a:xfrm>
            <a:off x="288000" y="540000"/>
            <a:ext cx="710949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prstClr val="black"/>
                </a:solidFill>
                <a:effectLst/>
                <a:uLnTx/>
                <a:uFillTx/>
                <a:latin typeface="Calibri" panose="020F0502020204030204"/>
                <a:ea typeface="+mn-ea"/>
                <a:cs typeface="+mn-cs"/>
              </a:rPr>
              <a:t>Zdroj: Databáze zemřelých 2024</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400" dirty="0">
                <a:solidFill>
                  <a:prstClr val="black"/>
                </a:solidFill>
                <a:latin typeface="Calibri" panose="020F0502020204030204"/>
              </a:rPr>
              <a:t>(Diagnózy C00 – C80, C97)</a:t>
            </a:r>
            <a:endParaRPr kumimoji="0" lang="cs-CZ"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Obdélník 4">
            <a:extLst>
              <a:ext uri="{FF2B5EF4-FFF2-40B4-BE49-F238E27FC236}">
                <a16:creationId xmlns:a16="http://schemas.microsoft.com/office/drawing/2014/main" id="{829E772C-6676-F877-60A4-70F4CF9F388B}"/>
              </a:ext>
            </a:extLst>
          </p:cNvPr>
          <p:cNvSpPr/>
          <p:nvPr/>
        </p:nvSpPr>
        <p:spPr>
          <a:xfrm rot="2592490">
            <a:off x="3388066" y="1722150"/>
            <a:ext cx="93113" cy="93113"/>
          </a:xfrm>
          <a:prstGeom prst="rect">
            <a:avLst/>
          </a:prstGeom>
          <a:solidFill>
            <a:srgbClr val="00B0F0"/>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Obdélník 5">
            <a:extLst>
              <a:ext uri="{FF2B5EF4-FFF2-40B4-BE49-F238E27FC236}">
                <a16:creationId xmlns:a16="http://schemas.microsoft.com/office/drawing/2014/main" id="{C16A3062-D169-01F4-EC99-B7479F0AE002}"/>
              </a:ext>
            </a:extLst>
          </p:cNvPr>
          <p:cNvSpPr/>
          <p:nvPr/>
        </p:nvSpPr>
        <p:spPr>
          <a:xfrm rot="2592490">
            <a:off x="3787715" y="1722150"/>
            <a:ext cx="93113" cy="93113"/>
          </a:xfrm>
          <a:prstGeom prst="rect">
            <a:avLst/>
          </a:prstGeom>
          <a:solidFill>
            <a:schemeClr val="accent1">
              <a:lumMod val="60000"/>
              <a:lumOff val="40000"/>
            </a:schemeClr>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bdélník 6">
            <a:extLst>
              <a:ext uri="{FF2B5EF4-FFF2-40B4-BE49-F238E27FC236}">
                <a16:creationId xmlns:a16="http://schemas.microsoft.com/office/drawing/2014/main" id="{F3645932-D942-2D9B-077B-3EB79E40E9DB}"/>
              </a:ext>
            </a:extLst>
          </p:cNvPr>
          <p:cNvSpPr/>
          <p:nvPr>
            <p:custDataLst>
              <p:tags r:id="rId3"/>
            </p:custDataLst>
          </p:nvPr>
        </p:nvSpPr>
        <p:spPr>
          <a:xfrm>
            <a:off x="3105923" y="1366679"/>
            <a:ext cx="826770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PHA</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STC</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JHC</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PLZ</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KVK</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ULK</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LIB</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HRA</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PAR</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VYS</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JMK</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OLO</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ZLI</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MSK</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ČR</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9" name="Obdélník 8">
            <a:extLst>
              <a:ext uri="{FF2B5EF4-FFF2-40B4-BE49-F238E27FC236}">
                <a16:creationId xmlns:a16="http://schemas.microsoft.com/office/drawing/2014/main" id="{89DB3315-0503-1822-7B64-911F5A187F77}"/>
              </a:ext>
            </a:extLst>
          </p:cNvPr>
          <p:cNvSpPr/>
          <p:nvPr/>
        </p:nvSpPr>
        <p:spPr>
          <a:xfrm rot="2592490">
            <a:off x="4187364" y="1722150"/>
            <a:ext cx="93113" cy="93113"/>
          </a:xfrm>
          <a:prstGeom prst="rect">
            <a:avLst/>
          </a:prstGeom>
          <a:solidFill>
            <a:schemeClr val="accent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bdélník 9">
            <a:extLst>
              <a:ext uri="{FF2B5EF4-FFF2-40B4-BE49-F238E27FC236}">
                <a16:creationId xmlns:a16="http://schemas.microsoft.com/office/drawing/2014/main" id="{9315A4DD-F203-0414-7FD4-DF3155433F21}"/>
              </a:ext>
            </a:extLst>
          </p:cNvPr>
          <p:cNvSpPr/>
          <p:nvPr/>
        </p:nvSpPr>
        <p:spPr>
          <a:xfrm rot="2592490">
            <a:off x="4587013" y="1722150"/>
            <a:ext cx="93113" cy="93113"/>
          </a:xfrm>
          <a:prstGeom prst="rect">
            <a:avLst/>
          </a:prstGeom>
          <a:solidFill>
            <a:srgbClr val="336600"/>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bdélník 10">
            <a:extLst>
              <a:ext uri="{FF2B5EF4-FFF2-40B4-BE49-F238E27FC236}">
                <a16:creationId xmlns:a16="http://schemas.microsoft.com/office/drawing/2014/main" id="{8855A1CE-22FC-944B-FC84-D47607A10A06}"/>
              </a:ext>
            </a:extLst>
          </p:cNvPr>
          <p:cNvSpPr/>
          <p:nvPr/>
        </p:nvSpPr>
        <p:spPr>
          <a:xfrm rot="2592490">
            <a:off x="4986662" y="1722150"/>
            <a:ext cx="93113" cy="93113"/>
          </a:xfrm>
          <a:prstGeom prst="rect">
            <a:avLst/>
          </a:prstGeom>
          <a:solidFill>
            <a:srgbClr val="CCFFCC"/>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bdélník 11">
            <a:extLst>
              <a:ext uri="{FF2B5EF4-FFF2-40B4-BE49-F238E27FC236}">
                <a16:creationId xmlns:a16="http://schemas.microsoft.com/office/drawing/2014/main" id="{47A0C13A-0A58-F53C-B238-FB9C8C689CAE}"/>
              </a:ext>
            </a:extLst>
          </p:cNvPr>
          <p:cNvSpPr/>
          <p:nvPr/>
        </p:nvSpPr>
        <p:spPr>
          <a:xfrm rot="2592490">
            <a:off x="5386311" y="1722150"/>
            <a:ext cx="93113" cy="93113"/>
          </a:xfrm>
          <a:prstGeom prst="rect">
            <a:avLst/>
          </a:prstGeom>
          <a:solidFill>
            <a:srgbClr val="FFC000"/>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bdélník 12">
            <a:extLst>
              <a:ext uri="{FF2B5EF4-FFF2-40B4-BE49-F238E27FC236}">
                <a16:creationId xmlns:a16="http://schemas.microsoft.com/office/drawing/2014/main" id="{6E657573-43CA-7144-2E32-6F8B4BBD4302}"/>
              </a:ext>
            </a:extLst>
          </p:cNvPr>
          <p:cNvSpPr/>
          <p:nvPr/>
        </p:nvSpPr>
        <p:spPr>
          <a:xfrm rot="2592490">
            <a:off x="5785960" y="1722150"/>
            <a:ext cx="93113" cy="93113"/>
          </a:xfrm>
          <a:prstGeom prst="rect">
            <a:avLst/>
          </a:prstGeom>
          <a:solidFill>
            <a:srgbClr val="FF0000"/>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bdélník 13">
            <a:extLst>
              <a:ext uri="{FF2B5EF4-FFF2-40B4-BE49-F238E27FC236}">
                <a16:creationId xmlns:a16="http://schemas.microsoft.com/office/drawing/2014/main" id="{9E7AB269-60BF-4947-FB8F-057017A66EF1}"/>
              </a:ext>
            </a:extLst>
          </p:cNvPr>
          <p:cNvSpPr/>
          <p:nvPr/>
        </p:nvSpPr>
        <p:spPr>
          <a:xfrm rot="2592490">
            <a:off x="6185609" y="1722150"/>
            <a:ext cx="93113" cy="93113"/>
          </a:xfrm>
          <a:prstGeom prst="rect">
            <a:avLst/>
          </a:prstGeom>
          <a:solidFill>
            <a:srgbClr val="800000"/>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bdélník 14">
            <a:extLst>
              <a:ext uri="{FF2B5EF4-FFF2-40B4-BE49-F238E27FC236}">
                <a16:creationId xmlns:a16="http://schemas.microsoft.com/office/drawing/2014/main" id="{F0AC7FFC-0795-046F-6B2F-F655E849A3FE}"/>
              </a:ext>
            </a:extLst>
          </p:cNvPr>
          <p:cNvSpPr/>
          <p:nvPr/>
        </p:nvSpPr>
        <p:spPr>
          <a:xfrm rot="2592490">
            <a:off x="6585258" y="1722150"/>
            <a:ext cx="93113" cy="93113"/>
          </a:xfrm>
          <a:prstGeom prst="rect">
            <a:avLst/>
          </a:prstGeom>
          <a:solidFill>
            <a:srgbClr val="800080"/>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bdélník 15">
            <a:extLst>
              <a:ext uri="{FF2B5EF4-FFF2-40B4-BE49-F238E27FC236}">
                <a16:creationId xmlns:a16="http://schemas.microsoft.com/office/drawing/2014/main" id="{1227654B-D7B6-DBDC-BBAD-1DC222616C9E}"/>
              </a:ext>
            </a:extLst>
          </p:cNvPr>
          <p:cNvSpPr/>
          <p:nvPr/>
        </p:nvSpPr>
        <p:spPr>
          <a:xfrm rot="2592490">
            <a:off x="6984907" y="1722150"/>
            <a:ext cx="93113" cy="93113"/>
          </a:xfrm>
          <a:prstGeom prst="rect">
            <a:avLst/>
          </a:prstGeom>
          <a:solidFill>
            <a:srgbClr val="00FF00"/>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bdélník 16">
            <a:extLst>
              <a:ext uri="{FF2B5EF4-FFF2-40B4-BE49-F238E27FC236}">
                <a16:creationId xmlns:a16="http://schemas.microsoft.com/office/drawing/2014/main" id="{AAFAD288-9BC0-0CB4-5F4E-B802ADB9AA75}"/>
              </a:ext>
            </a:extLst>
          </p:cNvPr>
          <p:cNvSpPr/>
          <p:nvPr/>
        </p:nvSpPr>
        <p:spPr>
          <a:xfrm rot="2592490">
            <a:off x="7384556" y="1722150"/>
            <a:ext cx="93113" cy="93113"/>
          </a:xfrm>
          <a:prstGeom prst="rect">
            <a:avLst/>
          </a:prstGeom>
          <a:solidFill>
            <a:srgbClr val="66FFFF"/>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bdélník 17">
            <a:extLst>
              <a:ext uri="{FF2B5EF4-FFF2-40B4-BE49-F238E27FC236}">
                <a16:creationId xmlns:a16="http://schemas.microsoft.com/office/drawing/2014/main" id="{693EBA26-0525-D67E-8F30-9B137FC3F01E}"/>
              </a:ext>
            </a:extLst>
          </p:cNvPr>
          <p:cNvSpPr/>
          <p:nvPr/>
        </p:nvSpPr>
        <p:spPr>
          <a:xfrm rot="2592490">
            <a:off x="7784205" y="1722150"/>
            <a:ext cx="93113" cy="93113"/>
          </a:xfrm>
          <a:prstGeom prst="rect">
            <a:avLst/>
          </a:prstGeom>
          <a:solidFill>
            <a:srgbClr val="FFFF00"/>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bdélník 18">
            <a:extLst>
              <a:ext uri="{FF2B5EF4-FFF2-40B4-BE49-F238E27FC236}">
                <a16:creationId xmlns:a16="http://schemas.microsoft.com/office/drawing/2014/main" id="{974AEF51-839D-362F-F4B1-F4075E051619}"/>
              </a:ext>
            </a:extLst>
          </p:cNvPr>
          <p:cNvSpPr/>
          <p:nvPr/>
        </p:nvSpPr>
        <p:spPr>
          <a:xfrm rot="2592490">
            <a:off x="8183854" y="1722150"/>
            <a:ext cx="93113" cy="93113"/>
          </a:xfrm>
          <a:prstGeom prst="rect">
            <a:avLst/>
          </a:prstGeom>
          <a:solidFill>
            <a:srgbClr val="FF33CC"/>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Obdélník 19">
            <a:extLst>
              <a:ext uri="{FF2B5EF4-FFF2-40B4-BE49-F238E27FC236}">
                <a16:creationId xmlns:a16="http://schemas.microsoft.com/office/drawing/2014/main" id="{9C8DD51C-DAED-7AFC-D3E9-26EF7889EC1B}"/>
              </a:ext>
            </a:extLst>
          </p:cNvPr>
          <p:cNvSpPr/>
          <p:nvPr/>
        </p:nvSpPr>
        <p:spPr>
          <a:xfrm rot="2592490">
            <a:off x="8583503" y="1722150"/>
            <a:ext cx="93113" cy="93113"/>
          </a:xfrm>
          <a:prstGeom prst="rect">
            <a:avLst/>
          </a:prstGeom>
          <a:solidFill>
            <a:srgbClr val="FF99CC"/>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bdélník 20">
            <a:extLst>
              <a:ext uri="{FF2B5EF4-FFF2-40B4-BE49-F238E27FC236}">
                <a16:creationId xmlns:a16="http://schemas.microsoft.com/office/drawing/2014/main" id="{CA17DC95-7BCC-89C5-04EC-2683E2355F04}"/>
              </a:ext>
            </a:extLst>
          </p:cNvPr>
          <p:cNvSpPr/>
          <p:nvPr/>
        </p:nvSpPr>
        <p:spPr>
          <a:xfrm rot="2592490">
            <a:off x="8983156" y="1722150"/>
            <a:ext cx="93113" cy="93113"/>
          </a:xfrm>
          <a:prstGeom prst="rect">
            <a:avLst/>
          </a:prstGeom>
          <a:solidFill>
            <a:schemeClr val="tx1">
              <a:lumMod val="50000"/>
              <a:lumOff val="50000"/>
            </a:schemeClr>
          </a:solidFill>
          <a:ln w="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ovéPole 21">
            <a:extLst>
              <a:ext uri="{FF2B5EF4-FFF2-40B4-BE49-F238E27FC236}">
                <a16:creationId xmlns:a16="http://schemas.microsoft.com/office/drawing/2014/main" id="{379EBAE3-F935-3814-0CDC-C7038C7C7317}"/>
              </a:ext>
            </a:extLst>
          </p:cNvPr>
          <p:cNvSpPr txBox="1"/>
          <p:nvPr>
            <p:custDataLst>
              <p:tags r:id="rId4"/>
            </p:custDataLst>
          </p:nvPr>
        </p:nvSpPr>
        <p:spPr>
          <a:xfrm>
            <a:off x="9360629" y="2282911"/>
            <a:ext cx="44178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panose="020F0502020204030204"/>
                <a:ea typeface="+mn-ea"/>
                <a:cs typeface="+mn-cs"/>
              </a:rPr>
              <a:t>300</a:t>
            </a:r>
          </a:p>
        </p:txBody>
      </p:sp>
      <p:sp>
        <p:nvSpPr>
          <p:cNvPr id="23" name="TextovéPole 22">
            <a:extLst>
              <a:ext uri="{FF2B5EF4-FFF2-40B4-BE49-F238E27FC236}">
                <a16:creationId xmlns:a16="http://schemas.microsoft.com/office/drawing/2014/main" id="{6307BA80-8668-7647-9EC2-4509E10ADAE5}"/>
              </a:ext>
            </a:extLst>
          </p:cNvPr>
          <p:cNvSpPr txBox="1"/>
          <p:nvPr>
            <p:custDataLst>
              <p:tags r:id="rId5"/>
            </p:custDataLst>
          </p:nvPr>
        </p:nvSpPr>
        <p:spPr>
          <a:xfrm>
            <a:off x="4967409" y="2301956"/>
            <a:ext cx="44178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panose="020F0502020204030204"/>
                <a:ea typeface="+mn-ea"/>
                <a:cs typeface="+mn-cs"/>
              </a:rPr>
              <a:t>100</a:t>
            </a:r>
          </a:p>
        </p:txBody>
      </p:sp>
      <p:sp>
        <p:nvSpPr>
          <p:cNvPr id="24" name="TextovéPole 23">
            <a:extLst>
              <a:ext uri="{FF2B5EF4-FFF2-40B4-BE49-F238E27FC236}">
                <a16:creationId xmlns:a16="http://schemas.microsoft.com/office/drawing/2014/main" id="{0B76EB35-E9A4-181C-1A4A-22AE4BEB2303}"/>
              </a:ext>
            </a:extLst>
          </p:cNvPr>
          <p:cNvSpPr txBox="1"/>
          <p:nvPr>
            <p:custDataLst>
              <p:tags r:id="rId6"/>
            </p:custDataLst>
          </p:nvPr>
        </p:nvSpPr>
        <p:spPr>
          <a:xfrm>
            <a:off x="7183699" y="2299355"/>
            <a:ext cx="44178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panose="020F0502020204030204"/>
                <a:ea typeface="+mn-ea"/>
                <a:cs typeface="+mn-cs"/>
              </a:rPr>
              <a:t>200</a:t>
            </a:r>
          </a:p>
        </p:txBody>
      </p:sp>
      <p:sp>
        <p:nvSpPr>
          <p:cNvPr id="25" name="TextovéPole 24">
            <a:extLst>
              <a:ext uri="{FF2B5EF4-FFF2-40B4-BE49-F238E27FC236}">
                <a16:creationId xmlns:a16="http://schemas.microsoft.com/office/drawing/2014/main" id="{E2C84170-1DB9-81BB-BF8F-C99FC0704765}"/>
              </a:ext>
            </a:extLst>
          </p:cNvPr>
          <p:cNvSpPr txBox="1"/>
          <p:nvPr>
            <p:custDataLst>
              <p:tags r:id="rId7"/>
            </p:custDataLst>
          </p:nvPr>
        </p:nvSpPr>
        <p:spPr>
          <a:xfrm>
            <a:off x="5783989" y="2104262"/>
            <a:ext cx="461084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400" b="0" i="1" u="none" strike="noStrike" kern="1200" cap="none" spc="0" normalizeH="0" baseline="0" noProof="0" dirty="0">
                <a:ln>
                  <a:noFill/>
                </a:ln>
                <a:solidFill>
                  <a:prstClr val="black"/>
                </a:solidFill>
                <a:effectLst/>
                <a:uLnTx/>
                <a:uFillTx/>
                <a:latin typeface="Calibri" panose="020F0502020204030204"/>
                <a:ea typeface="+mn-ea"/>
                <a:cs typeface="+mn-cs"/>
              </a:rPr>
              <a:t>Počet zemřelých na 100 000 obyvatel</a:t>
            </a:r>
          </a:p>
        </p:txBody>
      </p:sp>
      <p:sp>
        <p:nvSpPr>
          <p:cNvPr id="31" name="TextovéPole 30">
            <a:extLst>
              <a:ext uri="{FF2B5EF4-FFF2-40B4-BE49-F238E27FC236}">
                <a16:creationId xmlns:a16="http://schemas.microsoft.com/office/drawing/2014/main" id="{112E8EAF-163E-0B9F-AE61-DDA27915C041}"/>
              </a:ext>
            </a:extLst>
          </p:cNvPr>
          <p:cNvSpPr txBox="1"/>
          <p:nvPr>
            <p:custDataLst>
              <p:tags r:id="rId8"/>
            </p:custDataLst>
          </p:nvPr>
        </p:nvSpPr>
        <p:spPr>
          <a:xfrm>
            <a:off x="2862454" y="2384420"/>
            <a:ext cx="19431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panose="020F0502020204030204"/>
                <a:ea typeface="+mn-ea"/>
                <a:cs typeface="+mn-cs"/>
              </a:rPr>
              <a:t>0</a:t>
            </a:r>
          </a:p>
        </p:txBody>
      </p:sp>
      <p:sp>
        <p:nvSpPr>
          <p:cNvPr id="29" name="TextovéPole 28">
            <a:extLst>
              <a:ext uri="{FF2B5EF4-FFF2-40B4-BE49-F238E27FC236}">
                <a16:creationId xmlns:a16="http://schemas.microsoft.com/office/drawing/2014/main" id="{2E4F59D2-C42A-7B0D-0AFE-F2254D12A858}"/>
              </a:ext>
            </a:extLst>
          </p:cNvPr>
          <p:cNvSpPr txBox="1"/>
          <p:nvPr>
            <p:custDataLst>
              <p:tags r:id="rId9"/>
            </p:custDataLst>
          </p:nvPr>
        </p:nvSpPr>
        <p:spPr>
          <a:xfrm>
            <a:off x="11537560" y="2299355"/>
            <a:ext cx="44178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panose="020F0502020204030204"/>
                <a:ea typeface="+mn-ea"/>
                <a:cs typeface="+mn-cs"/>
              </a:rPr>
              <a:t>400</a:t>
            </a:r>
          </a:p>
        </p:txBody>
      </p:sp>
      <p:sp>
        <p:nvSpPr>
          <p:cNvPr id="2" name="TextovéPole 1">
            <a:extLst>
              <a:ext uri="{FF2B5EF4-FFF2-40B4-BE49-F238E27FC236}">
                <a16:creationId xmlns:a16="http://schemas.microsoft.com/office/drawing/2014/main" id="{2ABE1968-1374-B371-52D7-9B8EC6E94358}"/>
              </a:ext>
            </a:extLst>
          </p:cNvPr>
          <p:cNvSpPr txBox="1"/>
          <p:nvPr>
            <p:custDataLst>
              <p:tags r:id="rId10"/>
            </p:custDataLst>
          </p:nvPr>
        </p:nvSpPr>
        <p:spPr>
          <a:xfrm rot="16200000">
            <a:off x="2123631" y="1960521"/>
            <a:ext cx="1297384" cy="421064"/>
          </a:xfrm>
          <a:prstGeom prst="rect">
            <a:avLst/>
          </a:prstGeom>
          <a:solidFill>
            <a:srgbClr val="E9EBF5"/>
          </a:solidFill>
          <a:ln w="19050">
            <a:solidFill>
              <a:schemeClr val="bg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600" b="1" i="0" u="none" strike="noStrike" kern="1200" cap="none" spc="0" normalizeH="0" baseline="0" noProof="0" dirty="0">
                <a:ln>
                  <a:noFill/>
                </a:ln>
                <a:solidFill>
                  <a:srgbClr val="FF0000"/>
                </a:solidFill>
                <a:effectLst/>
                <a:uLnTx/>
                <a:uFillTx/>
                <a:latin typeface="Calibri" panose="020F0502020204030204"/>
                <a:ea typeface="+mn-ea"/>
                <a:cs typeface="+mn-cs"/>
              </a:rPr>
              <a:t>Pořadí KVK</a:t>
            </a:r>
          </a:p>
        </p:txBody>
      </p:sp>
      <p:graphicFrame>
        <p:nvGraphicFramePr>
          <p:cNvPr id="30" name="Tabulka 29">
            <a:extLst>
              <a:ext uri="{FF2B5EF4-FFF2-40B4-BE49-F238E27FC236}">
                <a16:creationId xmlns:a16="http://schemas.microsoft.com/office/drawing/2014/main" id="{60F67DEB-055E-A865-4F3D-BC8508D89509}"/>
              </a:ext>
            </a:extLst>
          </p:cNvPr>
          <p:cNvGraphicFramePr>
            <a:graphicFrameLocks noGrp="1"/>
          </p:cNvGraphicFramePr>
          <p:nvPr>
            <p:custDataLst>
              <p:tags r:id="rId11"/>
            </p:custDataLst>
            <p:extLst>
              <p:ext uri="{D42A27DB-BD31-4B8C-83A1-F6EECF244321}">
                <p14:modId xmlns:p14="http://schemas.microsoft.com/office/powerpoint/2010/main" val="2392698106"/>
              </p:ext>
            </p:extLst>
          </p:nvPr>
        </p:nvGraphicFramePr>
        <p:xfrm>
          <a:off x="2587694" y="2831179"/>
          <a:ext cx="351540" cy="312420"/>
        </p:xfrm>
        <a:graphic>
          <a:graphicData uri="http://schemas.openxmlformats.org/drawingml/2006/table">
            <a:tbl>
              <a:tblPr/>
              <a:tblGrid>
                <a:gridCol w="351540">
                  <a:extLst>
                    <a:ext uri="{9D8B030D-6E8A-4147-A177-3AD203B41FA5}">
                      <a16:colId xmlns:a16="http://schemas.microsoft.com/office/drawing/2014/main" val="1907952176"/>
                    </a:ext>
                  </a:extLst>
                </a:gridCol>
              </a:tblGrid>
              <a:tr h="234068">
                <a:tc>
                  <a:txBody>
                    <a:bodyPr/>
                    <a:lstStyle/>
                    <a:p>
                      <a:pPr algn="ctr" fontAlgn="b">
                        <a:buNone/>
                      </a:pPr>
                      <a:r>
                        <a:rPr lang="cs-CZ" sz="2000" b="1" i="0" u="none" strike="noStrike" dirty="0">
                          <a:solidFill>
                            <a:schemeClr val="bg1"/>
                          </a:solidFill>
                          <a:effectLst/>
                          <a:latin typeface="Aptos Narrow" panose="020B0004020202020204" pitchFamily="34" charset="0"/>
                        </a:rPr>
                        <a:t>2</a:t>
                      </a: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3260613863"/>
                  </a:ext>
                </a:extLst>
              </a:tr>
            </a:tbl>
          </a:graphicData>
        </a:graphic>
      </p:graphicFrame>
      <p:pic>
        <p:nvPicPr>
          <p:cNvPr id="27" name="Obrázek 26">
            <a:extLst>
              <a:ext uri="{FF2B5EF4-FFF2-40B4-BE49-F238E27FC236}">
                <a16:creationId xmlns:a16="http://schemas.microsoft.com/office/drawing/2014/main" id="{81EB84D9-DA3C-6F9D-B784-0AB174B9667B}"/>
              </a:ext>
            </a:extLst>
          </p:cNvPr>
          <p:cNvPicPr>
            <a:picLocks noChangeAspect="1"/>
          </p:cNvPicPr>
          <p:nvPr/>
        </p:nvPicPr>
        <p:blipFill>
          <a:blip r:embed="rId22"/>
          <a:srcRect b="89653"/>
          <a:stretch>
            <a:fillRect/>
          </a:stretch>
        </p:blipFill>
        <p:spPr>
          <a:xfrm>
            <a:off x="2996474" y="2733438"/>
            <a:ext cx="9028959" cy="538364"/>
          </a:xfrm>
          <a:prstGeom prst="rect">
            <a:avLst/>
          </a:prstGeom>
        </p:spPr>
      </p:pic>
      <p:sp>
        <p:nvSpPr>
          <p:cNvPr id="34" name="Obdélník 33">
            <a:extLst>
              <a:ext uri="{FF2B5EF4-FFF2-40B4-BE49-F238E27FC236}">
                <a16:creationId xmlns:a16="http://schemas.microsoft.com/office/drawing/2014/main" id="{95769525-290E-CFFE-B85C-F3F68784C327}"/>
              </a:ext>
            </a:extLst>
          </p:cNvPr>
          <p:cNvSpPr/>
          <p:nvPr/>
        </p:nvSpPr>
        <p:spPr>
          <a:xfrm rot="2592490">
            <a:off x="3292378" y="4838350"/>
            <a:ext cx="93113" cy="93113"/>
          </a:xfrm>
          <a:prstGeom prst="rect">
            <a:avLst/>
          </a:prstGeom>
          <a:solidFill>
            <a:srgbClr val="00B0F0"/>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Obdélník 34">
            <a:extLst>
              <a:ext uri="{FF2B5EF4-FFF2-40B4-BE49-F238E27FC236}">
                <a16:creationId xmlns:a16="http://schemas.microsoft.com/office/drawing/2014/main" id="{A19409BF-D662-28FA-83FD-F4AF6755D245}"/>
              </a:ext>
            </a:extLst>
          </p:cNvPr>
          <p:cNvSpPr/>
          <p:nvPr/>
        </p:nvSpPr>
        <p:spPr>
          <a:xfrm rot="2592490">
            <a:off x="3692027" y="4838350"/>
            <a:ext cx="93113" cy="93113"/>
          </a:xfrm>
          <a:prstGeom prst="rect">
            <a:avLst/>
          </a:prstGeom>
          <a:solidFill>
            <a:schemeClr val="accent1">
              <a:lumMod val="60000"/>
              <a:lumOff val="40000"/>
            </a:schemeClr>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Obdélník 35">
            <a:extLst>
              <a:ext uri="{FF2B5EF4-FFF2-40B4-BE49-F238E27FC236}">
                <a16:creationId xmlns:a16="http://schemas.microsoft.com/office/drawing/2014/main" id="{EB439434-17D0-BEC0-3E63-842B1284156C}"/>
              </a:ext>
            </a:extLst>
          </p:cNvPr>
          <p:cNvSpPr/>
          <p:nvPr>
            <p:custDataLst>
              <p:tags r:id="rId12"/>
            </p:custDataLst>
          </p:nvPr>
        </p:nvSpPr>
        <p:spPr>
          <a:xfrm>
            <a:off x="3010235" y="4482879"/>
            <a:ext cx="826770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PHA</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STC</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JHC</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PLZ</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KVK</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ULK</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LIB</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HRA</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PAR</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VYS</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JMK</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OLO</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ZLI</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MSK</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ČR</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37" name="Obdélník 36">
            <a:extLst>
              <a:ext uri="{FF2B5EF4-FFF2-40B4-BE49-F238E27FC236}">
                <a16:creationId xmlns:a16="http://schemas.microsoft.com/office/drawing/2014/main" id="{BF73C1D6-FE55-9C46-8515-2BD3AFCA05A1}"/>
              </a:ext>
            </a:extLst>
          </p:cNvPr>
          <p:cNvSpPr/>
          <p:nvPr/>
        </p:nvSpPr>
        <p:spPr>
          <a:xfrm rot="2592490">
            <a:off x="4091676" y="4838350"/>
            <a:ext cx="93113" cy="93113"/>
          </a:xfrm>
          <a:prstGeom prst="rect">
            <a:avLst/>
          </a:prstGeom>
          <a:solidFill>
            <a:schemeClr val="accent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Obdélník 37">
            <a:extLst>
              <a:ext uri="{FF2B5EF4-FFF2-40B4-BE49-F238E27FC236}">
                <a16:creationId xmlns:a16="http://schemas.microsoft.com/office/drawing/2014/main" id="{77061C07-5028-40F6-96EA-FF3D3C8C753F}"/>
              </a:ext>
            </a:extLst>
          </p:cNvPr>
          <p:cNvSpPr/>
          <p:nvPr/>
        </p:nvSpPr>
        <p:spPr>
          <a:xfrm rot="2592490">
            <a:off x="4491325" y="4838350"/>
            <a:ext cx="93113" cy="93113"/>
          </a:xfrm>
          <a:prstGeom prst="rect">
            <a:avLst/>
          </a:prstGeom>
          <a:solidFill>
            <a:srgbClr val="336600"/>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Obdélník 38">
            <a:extLst>
              <a:ext uri="{FF2B5EF4-FFF2-40B4-BE49-F238E27FC236}">
                <a16:creationId xmlns:a16="http://schemas.microsoft.com/office/drawing/2014/main" id="{64E876FE-D250-E61B-9479-383F2D82731C}"/>
              </a:ext>
            </a:extLst>
          </p:cNvPr>
          <p:cNvSpPr/>
          <p:nvPr/>
        </p:nvSpPr>
        <p:spPr>
          <a:xfrm rot="2592490">
            <a:off x="4890974" y="4838350"/>
            <a:ext cx="93113" cy="93113"/>
          </a:xfrm>
          <a:prstGeom prst="rect">
            <a:avLst/>
          </a:prstGeom>
          <a:solidFill>
            <a:srgbClr val="CCFFCC"/>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Obdélník 39">
            <a:extLst>
              <a:ext uri="{FF2B5EF4-FFF2-40B4-BE49-F238E27FC236}">
                <a16:creationId xmlns:a16="http://schemas.microsoft.com/office/drawing/2014/main" id="{A8A834AC-8D5E-CEAA-FE0F-21F1B26179FC}"/>
              </a:ext>
            </a:extLst>
          </p:cNvPr>
          <p:cNvSpPr/>
          <p:nvPr/>
        </p:nvSpPr>
        <p:spPr>
          <a:xfrm rot="2592490">
            <a:off x="5290623" y="4838350"/>
            <a:ext cx="93113" cy="93113"/>
          </a:xfrm>
          <a:prstGeom prst="rect">
            <a:avLst/>
          </a:prstGeom>
          <a:solidFill>
            <a:srgbClr val="FFC000"/>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Obdélník 40">
            <a:extLst>
              <a:ext uri="{FF2B5EF4-FFF2-40B4-BE49-F238E27FC236}">
                <a16:creationId xmlns:a16="http://schemas.microsoft.com/office/drawing/2014/main" id="{BAA5267D-F66E-4B72-9E5C-3879371E4364}"/>
              </a:ext>
            </a:extLst>
          </p:cNvPr>
          <p:cNvSpPr/>
          <p:nvPr/>
        </p:nvSpPr>
        <p:spPr>
          <a:xfrm rot="2592490">
            <a:off x="5690272" y="4838350"/>
            <a:ext cx="93113" cy="93113"/>
          </a:xfrm>
          <a:prstGeom prst="rect">
            <a:avLst/>
          </a:prstGeom>
          <a:solidFill>
            <a:srgbClr val="FF0000"/>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Obdélník 41">
            <a:extLst>
              <a:ext uri="{FF2B5EF4-FFF2-40B4-BE49-F238E27FC236}">
                <a16:creationId xmlns:a16="http://schemas.microsoft.com/office/drawing/2014/main" id="{DAC7C5FF-88AF-559B-B9C8-0F38853A1F3C}"/>
              </a:ext>
            </a:extLst>
          </p:cNvPr>
          <p:cNvSpPr/>
          <p:nvPr/>
        </p:nvSpPr>
        <p:spPr>
          <a:xfrm rot="2592490">
            <a:off x="6089921" y="4838350"/>
            <a:ext cx="93113" cy="93113"/>
          </a:xfrm>
          <a:prstGeom prst="rect">
            <a:avLst/>
          </a:prstGeom>
          <a:solidFill>
            <a:srgbClr val="800000"/>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Obdélník 42">
            <a:extLst>
              <a:ext uri="{FF2B5EF4-FFF2-40B4-BE49-F238E27FC236}">
                <a16:creationId xmlns:a16="http://schemas.microsoft.com/office/drawing/2014/main" id="{92AFD8AB-91B2-F338-7D7A-EB273DC01EB9}"/>
              </a:ext>
            </a:extLst>
          </p:cNvPr>
          <p:cNvSpPr/>
          <p:nvPr/>
        </p:nvSpPr>
        <p:spPr>
          <a:xfrm rot="2592490">
            <a:off x="6489570" y="4838350"/>
            <a:ext cx="93113" cy="93113"/>
          </a:xfrm>
          <a:prstGeom prst="rect">
            <a:avLst/>
          </a:prstGeom>
          <a:solidFill>
            <a:srgbClr val="800080"/>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Obdélník 43">
            <a:extLst>
              <a:ext uri="{FF2B5EF4-FFF2-40B4-BE49-F238E27FC236}">
                <a16:creationId xmlns:a16="http://schemas.microsoft.com/office/drawing/2014/main" id="{112B8A83-C832-01A8-A1D5-80089D10BF82}"/>
              </a:ext>
            </a:extLst>
          </p:cNvPr>
          <p:cNvSpPr/>
          <p:nvPr/>
        </p:nvSpPr>
        <p:spPr>
          <a:xfrm rot="2592490">
            <a:off x="6889219" y="4838350"/>
            <a:ext cx="93113" cy="93113"/>
          </a:xfrm>
          <a:prstGeom prst="rect">
            <a:avLst/>
          </a:prstGeom>
          <a:solidFill>
            <a:srgbClr val="00FF00"/>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Obdélník 44">
            <a:extLst>
              <a:ext uri="{FF2B5EF4-FFF2-40B4-BE49-F238E27FC236}">
                <a16:creationId xmlns:a16="http://schemas.microsoft.com/office/drawing/2014/main" id="{52122798-1A75-9D68-2AB9-D37AE87396AD}"/>
              </a:ext>
            </a:extLst>
          </p:cNvPr>
          <p:cNvSpPr/>
          <p:nvPr/>
        </p:nvSpPr>
        <p:spPr>
          <a:xfrm rot="2592490">
            <a:off x="7288868" y="4838350"/>
            <a:ext cx="93113" cy="93113"/>
          </a:xfrm>
          <a:prstGeom prst="rect">
            <a:avLst/>
          </a:prstGeom>
          <a:solidFill>
            <a:srgbClr val="66FFFF"/>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Obdélník 45">
            <a:extLst>
              <a:ext uri="{FF2B5EF4-FFF2-40B4-BE49-F238E27FC236}">
                <a16:creationId xmlns:a16="http://schemas.microsoft.com/office/drawing/2014/main" id="{3B36B4D0-CFA8-439F-F364-A0E579D2DE3F}"/>
              </a:ext>
            </a:extLst>
          </p:cNvPr>
          <p:cNvSpPr/>
          <p:nvPr/>
        </p:nvSpPr>
        <p:spPr>
          <a:xfrm rot="2592490">
            <a:off x="7688517" y="4838350"/>
            <a:ext cx="93113" cy="93113"/>
          </a:xfrm>
          <a:prstGeom prst="rect">
            <a:avLst/>
          </a:prstGeom>
          <a:solidFill>
            <a:srgbClr val="FFFF00"/>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Obdélník 46">
            <a:extLst>
              <a:ext uri="{FF2B5EF4-FFF2-40B4-BE49-F238E27FC236}">
                <a16:creationId xmlns:a16="http://schemas.microsoft.com/office/drawing/2014/main" id="{D431AD77-1BCB-39D4-9B1E-3073196A3CC6}"/>
              </a:ext>
            </a:extLst>
          </p:cNvPr>
          <p:cNvSpPr/>
          <p:nvPr/>
        </p:nvSpPr>
        <p:spPr>
          <a:xfrm rot="2592490">
            <a:off x="8088166" y="4838350"/>
            <a:ext cx="93113" cy="93113"/>
          </a:xfrm>
          <a:prstGeom prst="rect">
            <a:avLst/>
          </a:prstGeom>
          <a:solidFill>
            <a:srgbClr val="FF33CC"/>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Obdélník 47">
            <a:extLst>
              <a:ext uri="{FF2B5EF4-FFF2-40B4-BE49-F238E27FC236}">
                <a16:creationId xmlns:a16="http://schemas.microsoft.com/office/drawing/2014/main" id="{983327D3-CE8E-0E57-7E5E-AFF460CB3974}"/>
              </a:ext>
            </a:extLst>
          </p:cNvPr>
          <p:cNvSpPr/>
          <p:nvPr/>
        </p:nvSpPr>
        <p:spPr>
          <a:xfrm rot="2592490">
            <a:off x="8487815" y="4838350"/>
            <a:ext cx="93113" cy="93113"/>
          </a:xfrm>
          <a:prstGeom prst="rect">
            <a:avLst/>
          </a:prstGeom>
          <a:solidFill>
            <a:srgbClr val="FF99CC"/>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bdélník 48">
            <a:extLst>
              <a:ext uri="{FF2B5EF4-FFF2-40B4-BE49-F238E27FC236}">
                <a16:creationId xmlns:a16="http://schemas.microsoft.com/office/drawing/2014/main" id="{8A6395C0-DC3A-FEBB-DEA8-24919CC009BB}"/>
              </a:ext>
            </a:extLst>
          </p:cNvPr>
          <p:cNvSpPr/>
          <p:nvPr/>
        </p:nvSpPr>
        <p:spPr>
          <a:xfrm rot="2592490">
            <a:off x="8887468" y="4838350"/>
            <a:ext cx="93113" cy="93113"/>
          </a:xfrm>
          <a:prstGeom prst="rect">
            <a:avLst/>
          </a:prstGeom>
          <a:solidFill>
            <a:schemeClr val="tx1">
              <a:lumMod val="50000"/>
              <a:lumOff val="50000"/>
            </a:schemeClr>
          </a:solidFill>
          <a:ln w="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TextovéPole 49">
            <a:extLst>
              <a:ext uri="{FF2B5EF4-FFF2-40B4-BE49-F238E27FC236}">
                <a16:creationId xmlns:a16="http://schemas.microsoft.com/office/drawing/2014/main" id="{305A3F68-58BE-55F4-5C6A-621C2B95EAAF}"/>
              </a:ext>
            </a:extLst>
          </p:cNvPr>
          <p:cNvSpPr txBox="1"/>
          <p:nvPr>
            <p:custDataLst>
              <p:tags r:id="rId13"/>
            </p:custDataLst>
          </p:nvPr>
        </p:nvSpPr>
        <p:spPr>
          <a:xfrm>
            <a:off x="10258955" y="5145192"/>
            <a:ext cx="44178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panose="020F0502020204030204"/>
                <a:ea typeface="+mn-ea"/>
                <a:cs typeface="+mn-cs"/>
              </a:rPr>
              <a:t>300</a:t>
            </a:r>
          </a:p>
        </p:txBody>
      </p:sp>
      <p:sp>
        <p:nvSpPr>
          <p:cNvPr id="51" name="TextovéPole 50">
            <a:extLst>
              <a:ext uri="{FF2B5EF4-FFF2-40B4-BE49-F238E27FC236}">
                <a16:creationId xmlns:a16="http://schemas.microsoft.com/office/drawing/2014/main" id="{E5DC1F17-D356-51CA-39AD-2D0E506410BC}"/>
              </a:ext>
            </a:extLst>
          </p:cNvPr>
          <p:cNvSpPr txBox="1"/>
          <p:nvPr>
            <p:custDataLst>
              <p:tags r:id="rId14"/>
            </p:custDataLst>
          </p:nvPr>
        </p:nvSpPr>
        <p:spPr>
          <a:xfrm>
            <a:off x="5229235" y="5173733"/>
            <a:ext cx="44178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panose="020F0502020204030204"/>
                <a:ea typeface="+mn-ea"/>
                <a:cs typeface="+mn-cs"/>
              </a:rPr>
              <a:t>100</a:t>
            </a:r>
          </a:p>
        </p:txBody>
      </p:sp>
      <p:sp>
        <p:nvSpPr>
          <p:cNvPr id="52" name="TextovéPole 51">
            <a:extLst>
              <a:ext uri="{FF2B5EF4-FFF2-40B4-BE49-F238E27FC236}">
                <a16:creationId xmlns:a16="http://schemas.microsoft.com/office/drawing/2014/main" id="{07793292-75A3-AABF-AA0C-FFDDC53EDD07}"/>
              </a:ext>
            </a:extLst>
          </p:cNvPr>
          <p:cNvSpPr txBox="1"/>
          <p:nvPr>
            <p:custDataLst>
              <p:tags r:id="rId15"/>
            </p:custDataLst>
          </p:nvPr>
        </p:nvSpPr>
        <p:spPr>
          <a:xfrm>
            <a:off x="7700666" y="5168552"/>
            <a:ext cx="44178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panose="020F0502020204030204"/>
                <a:ea typeface="+mn-ea"/>
                <a:cs typeface="+mn-cs"/>
              </a:rPr>
              <a:t>200</a:t>
            </a:r>
          </a:p>
        </p:txBody>
      </p:sp>
      <p:sp>
        <p:nvSpPr>
          <p:cNvPr id="53" name="TextovéPole 52">
            <a:extLst>
              <a:ext uri="{FF2B5EF4-FFF2-40B4-BE49-F238E27FC236}">
                <a16:creationId xmlns:a16="http://schemas.microsoft.com/office/drawing/2014/main" id="{EEFBADD8-FA4B-99F1-084E-ABAEB291F3FE}"/>
              </a:ext>
            </a:extLst>
          </p:cNvPr>
          <p:cNvSpPr txBox="1"/>
          <p:nvPr>
            <p:custDataLst>
              <p:tags r:id="rId16"/>
            </p:custDataLst>
          </p:nvPr>
        </p:nvSpPr>
        <p:spPr>
          <a:xfrm>
            <a:off x="5688301" y="4975915"/>
            <a:ext cx="461084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400" b="0" i="1" u="none" strike="noStrike" kern="1200" cap="none" spc="0" normalizeH="0" baseline="0" noProof="0">
                <a:ln>
                  <a:noFill/>
                </a:ln>
                <a:solidFill>
                  <a:prstClr val="black"/>
                </a:solidFill>
                <a:effectLst/>
                <a:uLnTx/>
                <a:uFillTx/>
                <a:latin typeface="Calibri" panose="020F0502020204030204"/>
                <a:ea typeface="+mn-ea"/>
                <a:cs typeface="+mn-cs"/>
              </a:rPr>
              <a:t>Počet zemřelých na 100 000 obyvatel</a:t>
            </a:r>
          </a:p>
        </p:txBody>
      </p:sp>
      <p:sp>
        <p:nvSpPr>
          <p:cNvPr id="54" name="TextovéPole 53">
            <a:extLst>
              <a:ext uri="{FF2B5EF4-FFF2-40B4-BE49-F238E27FC236}">
                <a16:creationId xmlns:a16="http://schemas.microsoft.com/office/drawing/2014/main" id="{CDF194DA-674A-2B4B-4723-087519BE22E3}"/>
              </a:ext>
            </a:extLst>
          </p:cNvPr>
          <p:cNvSpPr txBox="1"/>
          <p:nvPr>
            <p:custDataLst>
              <p:tags r:id="rId17"/>
            </p:custDataLst>
          </p:nvPr>
        </p:nvSpPr>
        <p:spPr>
          <a:xfrm>
            <a:off x="2766766" y="5171009"/>
            <a:ext cx="19431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panose="020F0502020204030204"/>
                <a:ea typeface="+mn-ea"/>
                <a:cs typeface="+mn-cs"/>
              </a:rPr>
              <a:t>0</a:t>
            </a:r>
          </a:p>
        </p:txBody>
      </p:sp>
      <p:graphicFrame>
        <p:nvGraphicFramePr>
          <p:cNvPr id="55" name="Tabulka 54">
            <a:extLst>
              <a:ext uri="{FF2B5EF4-FFF2-40B4-BE49-F238E27FC236}">
                <a16:creationId xmlns:a16="http://schemas.microsoft.com/office/drawing/2014/main" id="{08219A74-A700-2E8F-6429-4B73754D22ED}"/>
              </a:ext>
            </a:extLst>
          </p:cNvPr>
          <p:cNvGraphicFramePr>
            <a:graphicFrameLocks noGrp="1"/>
          </p:cNvGraphicFramePr>
          <p:nvPr>
            <p:custDataLst>
              <p:tags r:id="rId18"/>
            </p:custDataLst>
            <p:extLst>
              <p:ext uri="{D42A27DB-BD31-4B8C-83A1-F6EECF244321}">
                <p14:modId xmlns:p14="http://schemas.microsoft.com/office/powerpoint/2010/main" val="4127205943"/>
              </p:ext>
            </p:extLst>
          </p:nvPr>
        </p:nvGraphicFramePr>
        <p:xfrm>
          <a:off x="2492006" y="5617768"/>
          <a:ext cx="351540" cy="312420"/>
        </p:xfrm>
        <a:graphic>
          <a:graphicData uri="http://schemas.openxmlformats.org/drawingml/2006/table">
            <a:tbl>
              <a:tblPr/>
              <a:tblGrid>
                <a:gridCol w="351540">
                  <a:extLst>
                    <a:ext uri="{9D8B030D-6E8A-4147-A177-3AD203B41FA5}">
                      <a16:colId xmlns:a16="http://schemas.microsoft.com/office/drawing/2014/main" val="1907952176"/>
                    </a:ext>
                  </a:extLst>
                </a:gridCol>
              </a:tblGrid>
              <a:tr h="231624">
                <a:tc>
                  <a:txBody>
                    <a:bodyPr/>
                    <a:lstStyle/>
                    <a:p>
                      <a:pPr algn="ctr" fontAlgn="b">
                        <a:buNone/>
                      </a:pPr>
                      <a:r>
                        <a:rPr lang="cs-CZ" sz="2000" b="1" i="0" u="none" strike="noStrike" dirty="0">
                          <a:solidFill>
                            <a:schemeClr val="bg1"/>
                          </a:solidFill>
                          <a:effectLst/>
                          <a:latin typeface="Aptos Narrow" panose="020B0004020202020204" pitchFamily="34" charset="0"/>
                        </a:rPr>
                        <a:t>1</a:t>
                      </a:r>
                    </a:p>
                  </a:txBody>
                  <a:tcPr marL="7620" marR="7620" marT="762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3260613863"/>
                  </a:ext>
                </a:extLst>
              </a:tr>
            </a:tbl>
          </a:graphicData>
        </a:graphic>
      </p:graphicFrame>
      <p:sp>
        <p:nvSpPr>
          <p:cNvPr id="56" name="TextovéPole 55">
            <a:extLst>
              <a:ext uri="{FF2B5EF4-FFF2-40B4-BE49-F238E27FC236}">
                <a16:creationId xmlns:a16="http://schemas.microsoft.com/office/drawing/2014/main" id="{FD66F4D5-A6D8-7A21-EA36-ADD85CB0FB7B}"/>
              </a:ext>
            </a:extLst>
          </p:cNvPr>
          <p:cNvSpPr txBox="1"/>
          <p:nvPr>
            <p:custDataLst>
              <p:tags r:id="rId19"/>
            </p:custDataLst>
          </p:nvPr>
        </p:nvSpPr>
        <p:spPr>
          <a:xfrm rot="16200000">
            <a:off x="2013430" y="4769495"/>
            <a:ext cx="1310778" cy="362899"/>
          </a:xfrm>
          <a:prstGeom prst="rect">
            <a:avLst/>
          </a:prstGeom>
          <a:solidFill>
            <a:srgbClr val="E9EBF5"/>
          </a:solidFill>
          <a:ln w="19050">
            <a:solidFill>
              <a:schemeClr val="bg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600" b="1" i="0" u="none" strike="noStrike" kern="1200" cap="none" spc="0" normalizeH="0" baseline="0" noProof="0">
                <a:ln>
                  <a:noFill/>
                </a:ln>
                <a:solidFill>
                  <a:srgbClr val="FF0000"/>
                </a:solidFill>
                <a:effectLst/>
                <a:uLnTx/>
                <a:uFillTx/>
                <a:latin typeface="Calibri" panose="020F0502020204030204"/>
                <a:ea typeface="+mn-ea"/>
                <a:cs typeface="+mn-cs"/>
              </a:rPr>
              <a:t>Pořadí KVK</a:t>
            </a:r>
          </a:p>
        </p:txBody>
      </p:sp>
      <p:pic>
        <p:nvPicPr>
          <p:cNvPr id="57" name="Obrázek 56">
            <a:extLst>
              <a:ext uri="{FF2B5EF4-FFF2-40B4-BE49-F238E27FC236}">
                <a16:creationId xmlns:a16="http://schemas.microsoft.com/office/drawing/2014/main" id="{5B15E5EF-CAFC-B6D2-E493-9B2C4E267B72}"/>
              </a:ext>
            </a:extLst>
          </p:cNvPr>
          <p:cNvPicPr>
            <a:picLocks noChangeAspect="1"/>
          </p:cNvPicPr>
          <p:nvPr/>
        </p:nvPicPr>
        <p:blipFill>
          <a:blip r:embed="rId23"/>
          <a:srcRect b="89791"/>
          <a:stretch>
            <a:fillRect/>
          </a:stretch>
        </p:blipFill>
        <p:spPr>
          <a:xfrm>
            <a:off x="2961076" y="5527914"/>
            <a:ext cx="9028959" cy="476752"/>
          </a:xfrm>
          <a:prstGeom prst="rect">
            <a:avLst/>
          </a:prstGeom>
        </p:spPr>
      </p:pic>
      <p:sp>
        <p:nvSpPr>
          <p:cNvPr id="26" name="TextovéPole 25">
            <a:extLst>
              <a:ext uri="{FF2B5EF4-FFF2-40B4-BE49-F238E27FC236}">
                <a16:creationId xmlns:a16="http://schemas.microsoft.com/office/drawing/2014/main" id="{32F57FB0-F0F3-E758-99EA-9674FC4C35E8}"/>
              </a:ext>
            </a:extLst>
          </p:cNvPr>
          <p:cNvSpPr txBox="1"/>
          <p:nvPr/>
        </p:nvSpPr>
        <p:spPr>
          <a:xfrm>
            <a:off x="667848" y="1847486"/>
            <a:ext cx="1717543" cy="1015663"/>
          </a:xfrm>
          <a:prstGeom prst="rect">
            <a:avLst/>
          </a:prstGeom>
          <a:noFill/>
        </p:spPr>
        <p:txBody>
          <a:bodyPr wrap="square" rtlCol="0">
            <a:spAutoFit/>
          </a:bodyPr>
          <a:lstStyle/>
          <a:p>
            <a:r>
              <a:rPr lang="cs-CZ" sz="3000" b="1" dirty="0">
                <a:solidFill>
                  <a:srgbClr val="002060"/>
                </a:solidFill>
              </a:rPr>
              <a:t>Muži (2024)</a:t>
            </a:r>
          </a:p>
        </p:txBody>
      </p:sp>
      <p:sp>
        <p:nvSpPr>
          <p:cNvPr id="58" name="TextovéPole 57">
            <a:extLst>
              <a:ext uri="{FF2B5EF4-FFF2-40B4-BE49-F238E27FC236}">
                <a16:creationId xmlns:a16="http://schemas.microsoft.com/office/drawing/2014/main" id="{22513283-26FA-B6D2-4433-B9C85677A728}"/>
              </a:ext>
            </a:extLst>
          </p:cNvPr>
          <p:cNvSpPr txBox="1"/>
          <p:nvPr/>
        </p:nvSpPr>
        <p:spPr>
          <a:xfrm>
            <a:off x="681846" y="4621971"/>
            <a:ext cx="1717543" cy="1015663"/>
          </a:xfrm>
          <a:prstGeom prst="rect">
            <a:avLst/>
          </a:prstGeom>
          <a:noFill/>
        </p:spPr>
        <p:txBody>
          <a:bodyPr wrap="square" rtlCol="0">
            <a:spAutoFit/>
          </a:bodyPr>
          <a:lstStyle/>
          <a:p>
            <a:r>
              <a:rPr lang="cs-CZ" sz="3000" b="1" dirty="0">
                <a:solidFill>
                  <a:srgbClr val="002060"/>
                </a:solidFill>
              </a:rPr>
              <a:t>Ženy</a:t>
            </a:r>
          </a:p>
          <a:p>
            <a:r>
              <a:rPr lang="cs-CZ" sz="3000" b="1" dirty="0">
                <a:solidFill>
                  <a:srgbClr val="002060"/>
                </a:solidFill>
              </a:rPr>
              <a:t>(2024)</a:t>
            </a:r>
          </a:p>
        </p:txBody>
      </p:sp>
      <p:sp>
        <p:nvSpPr>
          <p:cNvPr id="60" name="Šipka: nahoru 59">
            <a:extLst>
              <a:ext uri="{FF2B5EF4-FFF2-40B4-BE49-F238E27FC236}">
                <a16:creationId xmlns:a16="http://schemas.microsoft.com/office/drawing/2014/main" id="{71E6ACD3-6FAA-031C-2C5E-5C018B8A4B59}"/>
              </a:ext>
            </a:extLst>
          </p:cNvPr>
          <p:cNvSpPr/>
          <p:nvPr/>
        </p:nvSpPr>
        <p:spPr>
          <a:xfrm rot="19777813">
            <a:off x="9542633" y="3233231"/>
            <a:ext cx="324888" cy="506784"/>
          </a:xfrm>
          <a:prstGeom prst="upArrow">
            <a:avLst/>
          </a:prstGeom>
          <a:solidFill>
            <a:srgbClr val="CC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1" name="Šipka: nahoru 60">
            <a:extLst>
              <a:ext uri="{FF2B5EF4-FFF2-40B4-BE49-F238E27FC236}">
                <a16:creationId xmlns:a16="http://schemas.microsoft.com/office/drawing/2014/main" id="{19271B01-D34F-2AE1-C632-52FE1F4FC9B0}"/>
              </a:ext>
            </a:extLst>
          </p:cNvPr>
          <p:cNvSpPr/>
          <p:nvPr/>
        </p:nvSpPr>
        <p:spPr>
          <a:xfrm rot="19777813">
            <a:off x="9274369" y="5977545"/>
            <a:ext cx="324888" cy="506784"/>
          </a:xfrm>
          <a:prstGeom prst="upArrow">
            <a:avLst/>
          </a:prstGeom>
          <a:solidFill>
            <a:srgbClr val="CC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753987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8">
            <a:extLst>
              <a:ext uri="{FF2B5EF4-FFF2-40B4-BE49-F238E27FC236}">
                <a16:creationId xmlns:a16="http://schemas.microsoft.com/office/drawing/2014/main" id="{4EE7A0FD-8B79-84C4-6594-CCCE3F7F94F1}"/>
              </a:ext>
            </a:extLst>
          </p:cNvPr>
          <p:cNvGraphicFramePr>
            <a:graphicFrameLocks noGrp="1"/>
          </p:cNvGraphicFramePr>
          <p:nvPr>
            <p:custDataLst>
              <p:tags r:id="rId1"/>
            </p:custDataLst>
          </p:nvPr>
        </p:nvGraphicFramePr>
        <p:xfrm>
          <a:off x="3293917" y="1680566"/>
          <a:ext cx="8368932" cy="1410604"/>
        </p:xfrm>
        <a:graphic>
          <a:graphicData uri="http://schemas.openxmlformats.org/drawingml/2006/table">
            <a:tbl>
              <a:tblPr>
                <a:tableStyleId>{5C22544A-7EE6-4342-B048-85BDC9FD1C3A}</a:tableStyleId>
              </a:tblPr>
              <a:tblGrid>
                <a:gridCol w="3231574">
                  <a:extLst>
                    <a:ext uri="{9D8B030D-6E8A-4147-A177-3AD203B41FA5}">
                      <a16:colId xmlns:a16="http://schemas.microsoft.com/office/drawing/2014/main" val="1450522724"/>
                    </a:ext>
                  </a:extLst>
                </a:gridCol>
                <a:gridCol w="1535445">
                  <a:extLst>
                    <a:ext uri="{9D8B030D-6E8A-4147-A177-3AD203B41FA5}">
                      <a16:colId xmlns:a16="http://schemas.microsoft.com/office/drawing/2014/main" val="3948739247"/>
                    </a:ext>
                  </a:extLst>
                </a:gridCol>
                <a:gridCol w="1908362">
                  <a:extLst>
                    <a:ext uri="{9D8B030D-6E8A-4147-A177-3AD203B41FA5}">
                      <a16:colId xmlns:a16="http://schemas.microsoft.com/office/drawing/2014/main" val="3598116846"/>
                    </a:ext>
                  </a:extLst>
                </a:gridCol>
                <a:gridCol w="1693551">
                  <a:extLst>
                    <a:ext uri="{9D8B030D-6E8A-4147-A177-3AD203B41FA5}">
                      <a16:colId xmlns:a16="http://schemas.microsoft.com/office/drawing/2014/main" val="3739354688"/>
                    </a:ext>
                  </a:extLst>
                </a:gridCol>
              </a:tblGrid>
              <a:tr h="489854">
                <a:tc>
                  <a:txBody>
                    <a:bodyPr/>
                    <a:lstStyle/>
                    <a:p>
                      <a:pPr algn="r" fontAlgn="b"/>
                      <a:endParaRPr lang="en-US" sz="2600" b="0" i="0" u="none" strike="noStrike">
                        <a:solidFill>
                          <a:srgbClr val="000000"/>
                        </a:solidFill>
                        <a:effectLst/>
                        <a:latin typeface="+mn-lt"/>
                      </a:endParaRPr>
                    </a:p>
                  </a:txBody>
                  <a:tcPr marL="5805" marR="5805" marT="580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2600" b="1" u="none" strike="noStrike">
                          <a:effectLst/>
                          <a:latin typeface="+mn-lt"/>
                        </a:rPr>
                        <a:t>201</a:t>
                      </a:r>
                      <a:r>
                        <a:rPr lang="cs-CZ" sz="2600" b="1" u="none" strike="noStrike">
                          <a:effectLst/>
                          <a:latin typeface="+mn-lt"/>
                        </a:rPr>
                        <a:t>3</a:t>
                      </a:r>
                      <a:endParaRPr lang="en-US" sz="2600" b="1" i="0" u="none" strike="noStrike">
                        <a:solidFill>
                          <a:srgbClr val="000000"/>
                        </a:solidFill>
                        <a:effectLst/>
                        <a:latin typeface="+mn-lt"/>
                      </a:endParaRPr>
                    </a:p>
                  </a:txBody>
                  <a:tcPr marL="5805" marR="5805" marT="580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2600" b="1" i="0" u="none" strike="noStrike">
                          <a:solidFill>
                            <a:srgbClr val="000000"/>
                          </a:solidFill>
                          <a:effectLst/>
                          <a:latin typeface="+mn-lt"/>
                        </a:rPr>
                        <a:t>2023</a:t>
                      </a:r>
                      <a:endParaRPr lang="en-US" sz="2600" b="1" i="0" u="none" strike="noStrike">
                        <a:solidFill>
                          <a:srgbClr val="000000"/>
                        </a:solidFill>
                        <a:effectLst/>
                        <a:latin typeface="+mn-lt"/>
                      </a:endParaRPr>
                    </a:p>
                  </a:txBody>
                  <a:tcPr marL="5805" marR="5805" marT="580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2600" b="1" i="0" u="none" strike="noStrike">
                          <a:solidFill>
                            <a:srgbClr val="000000"/>
                          </a:solidFill>
                          <a:effectLst/>
                          <a:latin typeface="+mn-lt"/>
                        </a:rPr>
                        <a:t>% změna</a:t>
                      </a:r>
                      <a:endParaRPr lang="en-US" sz="2600" b="1" i="0" u="none" strike="noStrike">
                        <a:solidFill>
                          <a:srgbClr val="000000"/>
                        </a:solidFill>
                        <a:effectLst/>
                        <a:latin typeface="+mn-lt"/>
                      </a:endParaRPr>
                    </a:p>
                  </a:txBody>
                  <a:tcPr marL="5805" marR="5805" marT="580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5659930"/>
                  </a:ext>
                </a:extLst>
              </a:tr>
              <a:tr h="489854">
                <a:tc>
                  <a:txBody>
                    <a:bodyPr/>
                    <a:lstStyle/>
                    <a:p>
                      <a:pPr algn="l" fontAlgn="b"/>
                      <a:r>
                        <a:rPr lang="cs-CZ" sz="2000" b="0" i="0" u="none" strike="noStrike">
                          <a:solidFill>
                            <a:srgbClr val="000000"/>
                          </a:solidFill>
                          <a:effectLst/>
                          <a:latin typeface="Calibri" panose="020F0502020204030204" pitchFamily="34" charset="0"/>
                        </a:rPr>
                        <a:t>Nemoci oběhové soustavy (I00–I99; bez cévních nemocí mozku I60–I69)</a:t>
                      </a:r>
                    </a:p>
                  </a:txBody>
                  <a:tcPr marL="6350" marR="6350" marT="635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2600" b="0" i="0" u="none" strike="noStrike">
                          <a:solidFill>
                            <a:srgbClr val="000000"/>
                          </a:solidFill>
                          <a:effectLst/>
                          <a:latin typeface="Calibri" panose="020F0502020204030204" pitchFamily="34" charset="0"/>
                        </a:rPr>
                        <a:t>62 863</a:t>
                      </a:r>
                    </a:p>
                  </a:txBody>
                  <a:tcPr marL="6350" marR="6350" marT="635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2600" b="0" i="0" u="none" strike="noStrike">
                          <a:solidFill>
                            <a:srgbClr val="000000"/>
                          </a:solidFill>
                          <a:effectLst/>
                          <a:latin typeface="Calibri" panose="020F0502020204030204" pitchFamily="34" charset="0"/>
                        </a:rPr>
                        <a:t>73 799</a:t>
                      </a:r>
                    </a:p>
                  </a:txBody>
                  <a:tcPr marL="6350" marR="6350" marT="635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2600" b="1" i="0" u="none" strike="noStrike">
                          <a:solidFill>
                            <a:schemeClr val="bg1"/>
                          </a:solidFill>
                          <a:effectLst/>
                          <a:latin typeface="Calibri" panose="020F0502020204030204" pitchFamily="34" charset="0"/>
                        </a:rPr>
                        <a:t>+ 17 %</a:t>
                      </a:r>
                    </a:p>
                  </a:txBody>
                  <a:tcPr marL="6350" marR="6350" marT="635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906269519"/>
                  </a:ext>
                </a:extLst>
              </a:tr>
            </a:tbl>
          </a:graphicData>
        </a:graphic>
      </p:graphicFrame>
      <p:graphicFrame>
        <p:nvGraphicFramePr>
          <p:cNvPr id="4" name="Table 8">
            <a:extLst>
              <a:ext uri="{FF2B5EF4-FFF2-40B4-BE49-F238E27FC236}">
                <a16:creationId xmlns:a16="http://schemas.microsoft.com/office/drawing/2014/main" id="{3263C5BD-7446-9E1C-A393-14361663A845}"/>
              </a:ext>
            </a:extLst>
          </p:cNvPr>
          <p:cNvGraphicFramePr>
            <a:graphicFrameLocks noGrp="1"/>
          </p:cNvGraphicFramePr>
          <p:nvPr>
            <p:custDataLst>
              <p:tags r:id="rId2"/>
            </p:custDataLst>
          </p:nvPr>
        </p:nvGraphicFramePr>
        <p:xfrm>
          <a:off x="3293917" y="3278106"/>
          <a:ext cx="8368931" cy="2449270"/>
        </p:xfrm>
        <a:graphic>
          <a:graphicData uri="http://schemas.openxmlformats.org/drawingml/2006/table">
            <a:tbl>
              <a:tblPr>
                <a:tableStyleId>{5C22544A-7EE6-4342-B048-85BDC9FD1C3A}</a:tableStyleId>
              </a:tblPr>
              <a:tblGrid>
                <a:gridCol w="3262747">
                  <a:extLst>
                    <a:ext uri="{9D8B030D-6E8A-4147-A177-3AD203B41FA5}">
                      <a16:colId xmlns:a16="http://schemas.microsoft.com/office/drawing/2014/main" val="1450522724"/>
                    </a:ext>
                  </a:extLst>
                </a:gridCol>
                <a:gridCol w="1517663">
                  <a:extLst>
                    <a:ext uri="{9D8B030D-6E8A-4147-A177-3AD203B41FA5}">
                      <a16:colId xmlns:a16="http://schemas.microsoft.com/office/drawing/2014/main" val="3948739247"/>
                    </a:ext>
                  </a:extLst>
                </a:gridCol>
                <a:gridCol w="1894970">
                  <a:extLst>
                    <a:ext uri="{9D8B030D-6E8A-4147-A177-3AD203B41FA5}">
                      <a16:colId xmlns:a16="http://schemas.microsoft.com/office/drawing/2014/main" val="3598116846"/>
                    </a:ext>
                  </a:extLst>
                </a:gridCol>
                <a:gridCol w="1693551">
                  <a:extLst>
                    <a:ext uri="{9D8B030D-6E8A-4147-A177-3AD203B41FA5}">
                      <a16:colId xmlns:a16="http://schemas.microsoft.com/office/drawing/2014/main" val="3739354688"/>
                    </a:ext>
                  </a:extLst>
                </a:gridCol>
              </a:tblGrid>
              <a:tr h="489854">
                <a:tc>
                  <a:txBody>
                    <a:bodyPr/>
                    <a:lstStyle/>
                    <a:p>
                      <a:pPr algn="l" fontAlgn="b"/>
                      <a:r>
                        <a:rPr lang="cs-CZ" sz="2600" b="0" i="0" u="none" strike="noStrike" dirty="0">
                          <a:solidFill>
                            <a:srgbClr val="000000"/>
                          </a:solidFill>
                          <a:effectLst/>
                          <a:latin typeface="Calibri" panose="020F0502020204030204" pitchFamily="34" charset="0"/>
                        </a:rPr>
                        <a:t>   Hypertenze</a:t>
                      </a:r>
                    </a:p>
                  </a:txBody>
                  <a:tcPr marL="6350" marR="6350" marT="635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2600" b="0" i="0" u="none" strike="noStrike">
                          <a:solidFill>
                            <a:srgbClr val="000000"/>
                          </a:solidFill>
                          <a:effectLst/>
                          <a:latin typeface="Calibri" panose="020F0502020204030204" pitchFamily="34" charset="0"/>
                        </a:rPr>
                        <a:t>44 042</a:t>
                      </a:r>
                    </a:p>
                  </a:txBody>
                  <a:tcPr marL="6350" marR="6350" marT="635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2600" b="0" i="0" u="none" strike="noStrike">
                          <a:solidFill>
                            <a:srgbClr val="000000"/>
                          </a:solidFill>
                          <a:effectLst/>
                          <a:latin typeface="Calibri" panose="020F0502020204030204" pitchFamily="34" charset="0"/>
                        </a:rPr>
                        <a:t>55 790</a:t>
                      </a:r>
                    </a:p>
                  </a:txBody>
                  <a:tcPr marL="6350" marR="6350" marT="635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2600" b="1" i="0" u="none" strike="noStrike">
                          <a:solidFill>
                            <a:schemeClr val="bg1"/>
                          </a:solidFill>
                          <a:effectLst/>
                          <a:latin typeface="Calibri" panose="020F0502020204030204" pitchFamily="34" charset="0"/>
                        </a:rPr>
                        <a:t>+ 27 %</a:t>
                      </a:r>
                    </a:p>
                  </a:txBody>
                  <a:tcPr marL="6350" marR="6350" marT="635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869354853"/>
                  </a:ext>
                </a:extLst>
              </a:tr>
              <a:tr h="489854">
                <a:tc>
                  <a:txBody>
                    <a:bodyPr/>
                    <a:lstStyle/>
                    <a:p>
                      <a:pPr algn="l" fontAlgn="b"/>
                      <a:r>
                        <a:rPr lang="pl-PL" sz="2600" b="0" i="0" u="none" strike="noStrike" dirty="0">
                          <a:solidFill>
                            <a:srgbClr val="000000"/>
                          </a:solidFill>
                          <a:effectLst/>
                          <a:latin typeface="Calibri" panose="020F0502020204030204" pitchFamily="34" charset="0"/>
                        </a:rPr>
                        <a:t>   Arytmie </a:t>
                      </a:r>
                    </a:p>
                  </a:txBody>
                  <a:tcPr marL="6350" marR="6350" marT="635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2600" b="0" i="0" u="none" strike="noStrike">
                          <a:solidFill>
                            <a:srgbClr val="000000"/>
                          </a:solidFill>
                          <a:effectLst/>
                          <a:latin typeface="Calibri" panose="020F0502020204030204" pitchFamily="34" charset="0"/>
                        </a:rPr>
                        <a:t>8 281</a:t>
                      </a:r>
                    </a:p>
                  </a:txBody>
                  <a:tcPr marL="6350" marR="6350" marT="635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2600" b="0" i="0" u="none" strike="noStrike">
                          <a:solidFill>
                            <a:srgbClr val="000000"/>
                          </a:solidFill>
                          <a:effectLst/>
                          <a:latin typeface="Calibri" panose="020F0502020204030204" pitchFamily="34" charset="0"/>
                        </a:rPr>
                        <a:t>9 933</a:t>
                      </a:r>
                    </a:p>
                  </a:txBody>
                  <a:tcPr marL="6350" marR="6350" marT="635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cs-CZ" sz="2600" b="1" i="0" u="none" strike="noStrike">
                          <a:solidFill>
                            <a:schemeClr val="bg1"/>
                          </a:solidFill>
                          <a:effectLst/>
                          <a:latin typeface="Calibri" panose="020F0502020204030204" pitchFamily="34" charset="0"/>
                        </a:rPr>
                        <a:t>+ 20 %</a:t>
                      </a:r>
                    </a:p>
                  </a:txBody>
                  <a:tcPr marL="6350" marR="6350" marT="635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2728"/>
                    </a:solidFill>
                  </a:tcPr>
                </a:tc>
                <a:extLst>
                  <a:ext uri="{0D108BD9-81ED-4DB2-BD59-A6C34878D82A}">
                    <a16:rowId xmlns:a16="http://schemas.microsoft.com/office/drawing/2014/main" val="3567196661"/>
                  </a:ext>
                </a:extLst>
              </a:tr>
              <a:tr h="489854">
                <a:tc>
                  <a:txBody>
                    <a:bodyPr/>
                    <a:lstStyle/>
                    <a:p>
                      <a:pPr algn="l" fontAlgn="b"/>
                      <a:r>
                        <a:rPr lang="cs-CZ" sz="2600" b="0" i="0" u="none" strike="noStrike" dirty="0">
                          <a:solidFill>
                            <a:schemeClr val="tx1"/>
                          </a:solidFill>
                          <a:effectLst/>
                          <a:latin typeface="Calibri" panose="020F0502020204030204" pitchFamily="34" charset="0"/>
                        </a:rPr>
                        <a:t>   Srdeční selhání</a:t>
                      </a:r>
                    </a:p>
                  </a:txBody>
                  <a:tcPr marL="6350" marR="6350" marT="635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2600" b="0" i="0" u="none" strike="noStrike">
                          <a:solidFill>
                            <a:srgbClr val="000000"/>
                          </a:solidFill>
                          <a:effectLst/>
                          <a:latin typeface="Calibri" panose="020F0502020204030204" pitchFamily="34" charset="0"/>
                        </a:rPr>
                        <a:t>7 338</a:t>
                      </a:r>
                    </a:p>
                  </a:txBody>
                  <a:tcPr marL="6350" marR="6350" marT="635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2600" b="0" i="0" u="none" strike="noStrike">
                          <a:solidFill>
                            <a:srgbClr val="000000"/>
                          </a:solidFill>
                          <a:effectLst/>
                          <a:latin typeface="Calibri" panose="020F0502020204030204" pitchFamily="34" charset="0"/>
                        </a:rPr>
                        <a:t>10 568</a:t>
                      </a:r>
                    </a:p>
                  </a:txBody>
                  <a:tcPr marL="6350" marR="6350" marT="635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2600" b="1" i="0" u="none" strike="noStrike">
                          <a:solidFill>
                            <a:schemeClr val="bg1"/>
                          </a:solidFill>
                          <a:effectLst/>
                          <a:latin typeface="Calibri" panose="020F0502020204030204" pitchFamily="34" charset="0"/>
                        </a:rPr>
                        <a:t>+ 44 %</a:t>
                      </a:r>
                    </a:p>
                  </a:txBody>
                  <a:tcPr marL="6350" marR="6350" marT="635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128098871"/>
                  </a:ext>
                </a:extLst>
              </a:tr>
              <a:tr h="489854">
                <a:tc>
                  <a:txBody>
                    <a:bodyPr/>
                    <a:lstStyle/>
                    <a:p>
                      <a:pPr algn="l" fontAlgn="b"/>
                      <a:r>
                        <a:rPr lang="cs-CZ" sz="2600" b="0" i="0" u="none" strike="noStrike" dirty="0">
                          <a:solidFill>
                            <a:srgbClr val="000000"/>
                          </a:solidFill>
                          <a:effectLst/>
                          <a:latin typeface="Calibri" panose="020F0502020204030204" pitchFamily="34" charset="0"/>
                        </a:rPr>
                        <a:t>   Onemocnění chlopní </a:t>
                      </a:r>
                    </a:p>
                  </a:txBody>
                  <a:tcPr marL="6350" marR="6350" marT="635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2600" b="0" i="0" u="none" strike="noStrike" dirty="0">
                          <a:solidFill>
                            <a:srgbClr val="000000"/>
                          </a:solidFill>
                          <a:effectLst/>
                          <a:latin typeface="Calibri" panose="020F0502020204030204" pitchFamily="34" charset="0"/>
                        </a:rPr>
                        <a:t>1 524</a:t>
                      </a:r>
                    </a:p>
                  </a:txBody>
                  <a:tcPr marL="6350" marR="6350" marT="635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2600" b="0" i="0" u="none" strike="noStrike" dirty="0">
                          <a:solidFill>
                            <a:srgbClr val="000000"/>
                          </a:solidFill>
                          <a:effectLst/>
                          <a:latin typeface="Calibri" panose="020F0502020204030204" pitchFamily="34" charset="0"/>
                        </a:rPr>
                        <a:t>1 779</a:t>
                      </a:r>
                    </a:p>
                  </a:txBody>
                  <a:tcPr marL="6350" marR="6350" marT="635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2600" b="1" i="0" u="none" strike="noStrike">
                          <a:solidFill>
                            <a:schemeClr val="bg1"/>
                          </a:solidFill>
                          <a:effectLst/>
                          <a:latin typeface="Calibri" panose="020F0502020204030204" pitchFamily="34" charset="0"/>
                        </a:rPr>
                        <a:t>+ 17 %</a:t>
                      </a:r>
                    </a:p>
                  </a:txBody>
                  <a:tcPr marL="6350" marR="6350" marT="635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2728"/>
                    </a:solidFill>
                  </a:tcPr>
                </a:tc>
                <a:extLst>
                  <a:ext uri="{0D108BD9-81ED-4DB2-BD59-A6C34878D82A}">
                    <a16:rowId xmlns:a16="http://schemas.microsoft.com/office/drawing/2014/main" val="3388739388"/>
                  </a:ext>
                </a:extLst>
              </a:tr>
              <a:tr h="489854">
                <a:tc>
                  <a:txBody>
                    <a:bodyPr/>
                    <a:lstStyle/>
                    <a:p>
                      <a:pPr algn="l" fontAlgn="b"/>
                      <a:r>
                        <a:rPr lang="cs-CZ" sz="2600" b="0" i="0" u="none" strike="noStrike">
                          <a:solidFill>
                            <a:srgbClr val="000000"/>
                          </a:solidFill>
                          <a:effectLst/>
                          <a:latin typeface="Calibri" panose="020F0502020204030204" pitchFamily="34" charset="0"/>
                        </a:rPr>
                        <a:t>   Kardiomyopatie</a:t>
                      </a:r>
                    </a:p>
                  </a:txBody>
                  <a:tcPr marL="6350" marR="6350" marT="635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2600" b="0" i="0" u="none" strike="noStrike">
                          <a:solidFill>
                            <a:srgbClr val="000000"/>
                          </a:solidFill>
                          <a:effectLst/>
                          <a:latin typeface="Calibri" panose="020F0502020204030204" pitchFamily="34" charset="0"/>
                        </a:rPr>
                        <a:t>398</a:t>
                      </a:r>
                    </a:p>
                  </a:txBody>
                  <a:tcPr marL="6350" marR="6350" marT="635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2600" b="0" i="0" u="none" strike="noStrike" dirty="0">
                          <a:solidFill>
                            <a:srgbClr val="000000"/>
                          </a:solidFill>
                          <a:effectLst/>
                          <a:latin typeface="Calibri" panose="020F0502020204030204" pitchFamily="34" charset="0"/>
                        </a:rPr>
                        <a:t>474</a:t>
                      </a:r>
                    </a:p>
                  </a:txBody>
                  <a:tcPr marL="6350" marR="6350" marT="635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cs-CZ" sz="2600" b="1" i="0" u="none" strike="noStrike" dirty="0">
                          <a:solidFill>
                            <a:schemeClr val="bg1"/>
                          </a:solidFill>
                          <a:effectLst/>
                          <a:latin typeface="Calibri" panose="020F0502020204030204" pitchFamily="34" charset="0"/>
                        </a:rPr>
                        <a:t>+ 19 %</a:t>
                      </a:r>
                    </a:p>
                  </a:txBody>
                  <a:tcPr marL="6350" marR="6350" marT="635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2728"/>
                    </a:solidFill>
                  </a:tcPr>
                </a:tc>
                <a:extLst>
                  <a:ext uri="{0D108BD9-81ED-4DB2-BD59-A6C34878D82A}">
                    <a16:rowId xmlns:a16="http://schemas.microsoft.com/office/drawing/2014/main" val="4035494669"/>
                  </a:ext>
                </a:extLst>
              </a:tr>
            </a:tbl>
          </a:graphicData>
        </a:graphic>
      </p:graphicFrame>
      <p:sp>
        <p:nvSpPr>
          <p:cNvPr id="7" name="Title 4">
            <a:extLst>
              <a:ext uri="{FF2B5EF4-FFF2-40B4-BE49-F238E27FC236}">
                <a16:creationId xmlns:a16="http://schemas.microsoft.com/office/drawing/2014/main" id="{8AD0A8D2-260D-2E59-B00B-544911AE8136}"/>
              </a:ext>
            </a:extLst>
          </p:cNvPr>
          <p:cNvSpPr txBox="1">
            <a:spLocks/>
          </p:cNvSpPr>
          <p:nvPr>
            <p:custDataLst>
              <p:tags r:id="rId3"/>
            </p:custDataLst>
          </p:nvPr>
        </p:nvSpPr>
        <p:spPr>
          <a:xfrm>
            <a:off x="113716" y="1550008"/>
            <a:ext cx="2693946" cy="2363032"/>
          </a:xfrm>
          <a:prstGeom prst="rect">
            <a:avLst/>
          </a:prstGeom>
        </p:spPr>
        <p:txBody>
          <a:bodyPr>
            <a:noAutofit/>
          </a:bodyPr>
          <a:lstStyle>
            <a:lvl1pPr algn="l" defTabSz="914400" rtl="0" eaLnBrk="1" latinLnBrk="0" hangingPunct="1">
              <a:lnSpc>
                <a:spcPct val="90000"/>
              </a:lnSpc>
              <a:spcBef>
                <a:spcPct val="0"/>
              </a:spcBef>
              <a:buNone/>
              <a:defRPr sz="3200" b="1" kern="1200">
                <a:solidFill>
                  <a:schemeClr val="accent3"/>
                </a:solidFill>
                <a:latin typeface="+mn-lt"/>
                <a:ea typeface="+mj-ea"/>
                <a:cs typeface="+mj-cs"/>
              </a:defRPr>
            </a:lvl1pPr>
          </a:lstStyle>
          <a:p>
            <a:pPr marL="0" marR="0" lvl="0" indent="0" algn="l" defTabSz="914400" rtl="0" eaLnBrk="1" fontAlgn="auto" latinLnBrk="0" hangingPunct="1">
              <a:lnSpc>
                <a:spcPct val="107000"/>
              </a:lnSpc>
              <a:spcBef>
                <a:spcPct val="0"/>
              </a:spcBef>
              <a:spcAft>
                <a:spcPts val="800"/>
              </a:spcAft>
              <a:buClrTx/>
              <a:buSzTx/>
              <a:buFontTx/>
              <a:buNone/>
              <a:tabLst/>
              <a:defRPr/>
            </a:pPr>
            <a:r>
              <a:rPr kumimoji="0" lang="cs-CZ" sz="2800" b="1" i="0" u="none" strike="noStrike" kern="1200" cap="none" spc="0" normalizeH="0" baseline="0" noProof="0">
                <a:ln>
                  <a:noFill/>
                </a:ln>
                <a:solidFill>
                  <a:srgbClr val="D71440"/>
                </a:solidFill>
                <a:effectLst/>
                <a:uLnTx/>
                <a:uFillTx/>
                <a:latin typeface="Calibri" panose="020F0502020204030204"/>
                <a:ea typeface="Calibri" panose="020F0502020204030204" pitchFamily="34" charset="0"/>
                <a:cs typeface="Times New Roman" panose="02020603050405020304" pitchFamily="18" charset="0"/>
              </a:rPr>
              <a:t>Karlovarský kraj</a:t>
            </a:r>
            <a:endParaRPr kumimoji="0" lang="cs-CZ" sz="2000" b="1" i="0" u="none" strike="noStrike" kern="1200" cap="none" spc="0" normalizeH="0" baseline="0" noProof="0">
              <a:ln>
                <a:noFill/>
              </a:ln>
              <a:solidFill>
                <a:srgbClr val="D71440"/>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8" name="Title 4">
            <a:extLst>
              <a:ext uri="{FF2B5EF4-FFF2-40B4-BE49-F238E27FC236}">
                <a16:creationId xmlns:a16="http://schemas.microsoft.com/office/drawing/2014/main" id="{13B24F43-88E2-5223-F0D0-8F674D24FB9B}"/>
              </a:ext>
            </a:extLst>
          </p:cNvPr>
          <p:cNvSpPr txBox="1">
            <a:spLocks/>
          </p:cNvSpPr>
          <p:nvPr>
            <p:custDataLst>
              <p:tags r:id="rId4"/>
            </p:custDataLst>
          </p:nvPr>
        </p:nvSpPr>
        <p:spPr>
          <a:xfrm>
            <a:off x="398739" y="3530467"/>
            <a:ext cx="2408923" cy="2091016"/>
          </a:xfrm>
          <a:prstGeom prst="rect">
            <a:avLst/>
          </a:prstGeom>
        </p:spPr>
        <p:txBody>
          <a:bodyPr>
            <a:noAutofit/>
          </a:bodyPr>
          <a:lstStyle>
            <a:lvl1pPr algn="l" defTabSz="914400" rtl="0" eaLnBrk="1" latinLnBrk="0" hangingPunct="1">
              <a:lnSpc>
                <a:spcPct val="90000"/>
              </a:lnSpc>
              <a:spcBef>
                <a:spcPct val="0"/>
              </a:spcBef>
              <a:buNone/>
              <a:defRPr sz="3200" b="1" kern="1200">
                <a:solidFill>
                  <a:schemeClr val="accent3"/>
                </a:solidFill>
                <a:latin typeface="+mn-lt"/>
                <a:ea typeface="+mj-ea"/>
                <a:cs typeface="+mj-cs"/>
              </a:defRPr>
            </a:lvl1pPr>
          </a:lstStyle>
          <a:p>
            <a:pPr marL="0" marR="0" lvl="0" indent="0" algn="l" defTabSz="914400" rtl="0" eaLnBrk="1" fontAlgn="auto" latinLnBrk="0" hangingPunct="1">
              <a:lnSpc>
                <a:spcPct val="107000"/>
              </a:lnSpc>
              <a:spcBef>
                <a:spcPct val="0"/>
              </a:spcBef>
              <a:spcAft>
                <a:spcPts val="800"/>
              </a:spcAft>
              <a:buClrTx/>
              <a:buSzTx/>
              <a:buFontTx/>
              <a:buNone/>
              <a:tabLst/>
              <a:defRPr/>
            </a:pPr>
            <a:r>
              <a:rPr kumimoji="0" lang="cs-CZ" sz="2400" b="1" i="0" u="none" strike="noStrike" kern="1200" cap="none" spc="0" normalizeH="0" baseline="0" noProof="0">
                <a:ln>
                  <a:noFill/>
                </a:ln>
                <a:solidFill>
                  <a:srgbClr val="D71440"/>
                </a:solidFill>
                <a:effectLst/>
                <a:uLnTx/>
                <a:uFillTx/>
                <a:latin typeface="Calibri" panose="020F0502020204030204"/>
                <a:ea typeface="Calibri" panose="020F0502020204030204" pitchFamily="34" charset="0"/>
                <a:cs typeface="Times New Roman" panose="02020603050405020304" pitchFamily="18" charset="0"/>
              </a:rPr>
              <a:t>Kardiovaskulární onemocnění </a:t>
            </a:r>
          </a:p>
          <a:p>
            <a:pPr marL="0" marR="0" lvl="0" indent="0" algn="l" defTabSz="914400" rtl="0" eaLnBrk="1" fontAlgn="auto" latinLnBrk="0" hangingPunct="1">
              <a:lnSpc>
                <a:spcPct val="107000"/>
              </a:lnSpc>
              <a:spcBef>
                <a:spcPct val="0"/>
              </a:spcBef>
              <a:spcAft>
                <a:spcPts val="800"/>
              </a:spcAft>
              <a:buClrTx/>
              <a:buSzTx/>
              <a:buFontTx/>
              <a:buNone/>
              <a:tabLst/>
              <a:defRPr/>
            </a:pPr>
            <a:r>
              <a:rPr kumimoji="0" lang="cs-CZ" sz="2400" b="1" i="0" u="none" strike="noStrike" kern="1200" cap="none" spc="0" normalizeH="0" baseline="0" noProof="0">
                <a:ln>
                  <a:noFill/>
                </a:ln>
                <a:solidFill>
                  <a:srgbClr val="D71440"/>
                </a:solidFill>
                <a:effectLst/>
                <a:uLnTx/>
                <a:uFillTx/>
                <a:latin typeface="Calibri" panose="020F0502020204030204"/>
                <a:ea typeface="Calibri" panose="020F0502020204030204" pitchFamily="34" charset="0"/>
                <a:cs typeface="Times New Roman" panose="02020603050405020304" pitchFamily="18" charset="0"/>
              </a:rPr>
              <a:t>(I00 - I99)</a:t>
            </a:r>
          </a:p>
        </p:txBody>
      </p:sp>
      <p:pic>
        <p:nvPicPr>
          <p:cNvPr id="9" name="Obrázek 8" descr="Obsah obrázku Grafika, Písmo, grafický design, logo&#10;&#10;Obsah vygenerovaný umělou inteligencí může být nesprávný.">
            <a:extLst>
              <a:ext uri="{FF2B5EF4-FFF2-40B4-BE49-F238E27FC236}">
                <a16:creationId xmlns:a16="http://schemas.microsoft.com/office/drawing/2014/main" id="{D0BB5E14-FFDF-7B64-D266-C021A033EF4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9928" y="2156042"/>
            <a:ext cx="2059438" cy="1051171"/>
          </a:xfrm>
          <a:prstGeom prst="rect">
            <a:avLst/>
          </a:prstGeom>
        </p:spPr>
      </p:pic>
      <p:sp>
        <p:nvSpPr>
          <p:cNvPr id="5" name="Nadpis 4">
            <a:extLst>
              <a:ext uri="{FF2B5EF4-FFF2-40B4-BE49-F238E27FC236}">
                <a16:creationId xmlns:a16="http://schemas.microsoft.com/office/drawing/2014/main" id="{1CFFF829-466D-2CD5-1DFC-0ACA136C309A}"/>
              </a:ext>
            </a:extLst>
          </p:cNvPr>
          <p:cNvSpPr>
            <a:spLocks noGrp="1"/>
          </p:cNvSpPr>
          <p:nvPr>
            <p:ph type="title"/>
          </p:nvPr>
        </p:nvSpPr>
        <p:spPr>
          <a:xfrm>
            <a:off x="276676" y="290597"/>
            <a:ext cx="11386172" cy="538364"/>
          </a:xfrm>
        </p:spPr>
        <p:txBody>
          <a:bodyPr/>
          <a:lstStyle/>
          <a:p>
            <a:r>
              <a:rPr lang="cs-CZ" sz="2800" noProof="0" dirty="0">
                <a:solidFill>
                  <a:srgbClr val="002060"/>
                </a:solidFill>
              </a:rPr>
              <a:t>Počet léčených kardiovaskulárních pacientů nevyhnutelně poroste v důsledku demografického stárnutí populace </a:t>
            </a:r>
            <a:br>
              <a:rPr lang="cs-CZ" sz="2800" noProof="0" dirty="0"/>
            </a:br>
            <a:endParaRPr lang="cs-CZ" sz="2800" dirty="0"/>
          </a:p>
        </p:txBody>
      </p:sp>
    </p:spTree>
    <p:extLst>
      <p:ext uri="{BB962C8B-B14F-4D97-AF65-F5344CB8AC3E}">
        <p14:creationId xmlns:p14="http://schemas.microsoft.com/office/powerpoint/2010/main" val="131508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C9E5A-8559-352F-A6B7-C8639C9586CF}"/>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558ECB4A-2C4D-1995-941A-FF2A909D0FEB}"/>
              </a:ext>
            </a:extLst>
          </p:cNvPr>
          <p:cNvSpPr>
            <a:spLocks noGrp="1"/>
          </p:cNvSpPr>
          <p:nvPr>
            <p:ph type="title"/>
          </p:nvPr>
        </p:nvSpPr>
        <p:spPr>
          <a:xfrm>
            <a:off x="272591" y="118218"/>
            <a:ext cx="10515600" cy="538364"/>
          </a:xfrm>
        </p:spPr>
        <p:txBody>
          <a:bodyPr/>
          <a:lstStyle/>
          <a:p>
            <a:r>
              <a:rPr lang="cs-CZ" sz="2800" dirty="0">
                <a:solidFill>
                  <a:srgbClr val="002060"/>
                </a:solidFill>
              </a:rPr>
              <a:t>Výskyt vybraných onemocnění v závislosti na věku KVK</a:t>
            </a:r>
          </a:p>
        </p:txBody>
      </p:sp>
      <p:sp>
        <p:nvSpPr>
          <p:cNvPr id="2" name="TextovéPole 1">
            <a:extLst>
              <a:ext uri="{FF2B5EF4-FFF2-40B4-BE49-F238E27FC236}">
                <a16:creationId xmlns:a16="http://schemas.microsoft.com/office/drawing/2014/main" id="{C80FD6F8-62FD-5872-577D-B79E6C42DC14}"/>
              </a:ext>
            </a:extLst>
          </p:cNvPr>
          <p:cNvSpPr txBox="1"/>
          <p:nvPr/>
        </p:nvSpPr>
        <p:spPr>
          <a:xfrm>
            <a:off x="272591" y="597563"/>
            <a:ext cx="1012177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a:ln>
                  <a:noFill/>
                </a:ln>
                <a:solidFill>
                  <a:prstClr val="black"/>
                </a:solidFill>
                <a:effectLst/>
                <a:uLnTx/>
                <a:uFillTx/>
                <a:latin typeface="Calibri" panose="020F0502020204030204"/>
                <a:ea typeface="+mn-ea"/>
                <a:cs typeface="+mn-cs"/>
              </a:rPr>
              <a:t>Zdroj: Národní registr hrazených zdravotních služeb (NRHZS) 2010–2023, Národní onkologický registr (NOR) 1977–2022</a:t>
            </a:r>
          </a:p>
        </p:txBody>
      </p:sp>
      <p:graphicFrame>
        <p:nvGraphicFramePr>
          <p:cNvPr id="5" name="Tabulka 6">
            <a:extLst>
              <a:ext uri="{FF2B5EF4-FFF2-40B4-BE49-F238E27FC236}">
                <a16:creationId xmlns:a16="http://schemas.microsoft.com/office/drawing/2014/main" id="{2806D95C-07D1-FB88-7124-E634197B49C1}"/>
              </a:ext>
            </a:extLst>
          </p:cNvPr>
          <p:cNvGraphicFramePr>
            <a:graphicFrameLocks noGrp="1"/>
          </p:cNvGraphicFramePr>
          <p:nvPr/>
        </p:nvGraphicFramePr>
        <p:xfrm>
          <a:off x="291405" y="1018430"/>
          <a:ext cx="11628000" cy="1529080"/>
        </p:xfrm>
        <a:graphic>
          <a:graphicData uri="http://schemas.openxmlformats.org/drawingml/2006/table">
            <a:tbl>
              <a:tblPr firstRow="1" bandRow="1">
                <a:tableStyleId>{2D5ABB26-0587-4C30-8999-92F81FD0307C}</a:tableStyleId>
              </a:tblPr>
              <a:tblGrid>
                <a:gridCol w="2907000">
                  <a:extLst>
                    <a:ext uri="{9D8B030D-6E8A-4147-A177-3AD203B41FA5}">
                      <a16:colId xmlns:a16="http://schemas.microsoft.com/office/drawing/2014/main" val="2112475195"/>
                    </a:ext>
                  </a:extLst>
                </a:gridCol>
                <a:gridCol w="2907000">
                  <a:extLst>
                    <a:ext uri="{9D8B030D-6E8A-4147-A177-3AD203B41FA5}">
                      <a16:colId xmlns:a16="http://schemas.microsoft.com/office/drawing/2014/main" val="44811193"/>
                    </a:ext>
                  </a:extLst>
                </a:gridCol>
                <a:gridCol w="2907000">
                  <a:extLst>
                    <a:ext uri="{9D8B030D-6E8A-4147-A177-3AD203B41FA5}">
                      <a16:colId xmlns:a16="http://schemas.microsoft.com/office/drawing/2014/main" val="4121534097"/>
                    </a:ext>
                  </a:extLst>
                </a:gridCol>
                <a:gridCol w="2907000">
                  <a:extLst>
                    <a:ext uri="{9D8B030D-6E8A-4147-A177-3AD203B41FA5}">
                      <a16:colId xmlns:a16="http://schemas.microsoft.com/office/drawing/2014/main" val="341967719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600" b="1">
                          <a:solidFill>
                            <a:srgbClr val="C00000"/>
                          </a:solidFill>
                        </a:rPr>
                        <a:t>Diabetes </a:t>
                      </a:r>
                      <a:r>
                        <a:rPr lang="cs-CZ" sz="1600" b="1" err="1">
                          <a:solidFill>
                            <a:srgbClr val="C00000"/>
                          </a:solidFill>
                        </a:rPr>
                        <a:t>mellitus</a:t>
                      </a:r>
                      <a:endParaRPr lang="cs-CZ" sz="1600" b="1">
                        <a:solidFill>
                          <a:srgbClr val="C00000"/>
                        </a:solidFill>
                      </a:endParaRPr>
                    </a:p>
                  </a:txBody>
                  <a:tcPr/>
                </a:tc>
                <a:tc>
                  <a:txBody>
                    <a:bodyPr/>
                    <a:lstStyle/>
                    <a:p>
                      <a:r>
                        <a:rPr lang="cs-CZ" sz="1600" b="1">
                          <a:solidFill>
                            <a:srgbClr val="C00000"/>
                          </a:solidFill>
                        </a:rPr>
                        <a:t>Onkologické onemocnění</a:t>
                      </a:r>
                    </a:p>
                  </a:txBody>
                  <a:tcPr/>
                </a:tc>
                <a:tc>
                  <a:txBody>
                    <a:bodyPr/>
                    <a:lstStyle/>
                    <a:p>
                      <a:r>
                        <a:rPr lang="cs-CZ" sz="1600" b="1">
                          <a:solidFill>
                            <a:srgbClr val="C00000"/>
                          </a:solidFill>
                        </a:rPr>
                        <a:t>Závažná KV onemocnění</a:t>
                      </a:r>
                    </a:p>
                  </a:txBody>
                  <a:tcPr/>
                </a:tc>
                <a:tc>
                  <a:txBody>
                    <a:bodyPr/>
                    <a:lstStyle/>
                    <a:p>
                      <a:r>
                        <a:rPr lang="cs-CZ" sz="1600" b="1">
                          <a:solidFill>
                            <a:srgbClr val="C00000"/>
                          </a:solidFill>
                        </a:rPr>
                        <a:t>Cévní nemoci mozku</a:t>
                      </a:r>
                    </a:p>
                  </a:txBody>
                  <a:tcPr/>
                </a:tc>
                <a:extLst>
                  <a:ext uri="{0D108BD9-81ED-4DB2-BD59-A6C34878D82A}">
                    <a16:rowId xmlns:a16="http://schemas.microsoft.com/office/drawing/2014/main" val="4070521076"/>
                  </a:ext>
                </a:extLst>
              </a:tr>
              <a:tr h="370840">
                <a:tc>
                  <a:txBody>
                    <a:bodyPr/>
                    <a:lstStyle/>
                    <a:p>
                      <a:r>
                        <a:rPr lang="cs-CZ" sz="1400"/>
                        <a:t>Definice: Podíl osob léčených </a:t>
                      </a:r>
                      <a:r>
                        <a:rPr lang="cs-CZ" sz="1400" err="1"/>
                        <a:t>antidiabetiky</a:t>
                      </a:r>
                      <a:r>
                        <a:rPr lang="cs-CZ" sz="1400"/>
                        <a:t> (ATC skupina A10) v daném nebo předcházejícím roce (2021 + 2022)</a:t>
                      </a:r>
                    </a:p>
                    <a:p>
                      <a:endParaRPr lang="cs-CZ" sz="1400"/>
                    </a:p>
                  </a:txBody>
                  <a:tcPr/>
                </a:tc>
                <a:tc>
                  <a:txBody>
                    <a:bodyPr/>
                    <a:lstStyle/>
                    <a:p>
                      <a:r>
                        <a:rPr lang="cs-CZ" sz="1400"/>
                        <a:t>Definice: Podíl osob se zhoubným novotvarem (diagnóza C00–C97, bez C44) diagnostikovaným v posledních 10 letech (2013–2022)</a:t>
                      </a:r>
                    </a:p>
                  </a:txBody>
                  <a:tcPr/>
                </a:tc>
                <a:tc>
                  <a:txBody>
                    <a:bodyPr/>
                    <a:lstStyle/>
                    <a:p>
                      <a:r>
                        <a:rPr lang="cs-CZ" sz="1400"/>
                        <a:t>Definice: Podíl osob hospitalizovaných pro diagnózu I00–I99 (bez I60–I69) v posledních 10 letech (2013–2022)</a:t>
                      </a:r>
                    </a:p>
                  </a:txBody>
                  <a:tcPr/>
                </a:tc>
                <a:tc>
                  <a:txBody>
                    <a:bodyPr/>
                    <a:lstStyle/>
                    <a:p>
                      <a:r>
                        <a:rPr lang="cs-CZ" sz="1400"/>
                        <a:t>Definice: Podíl osob hospitalizovaných pro diagnózu I60–I69 v posledních 10 letech (2013–2022)</a:t>
                      </a:r>
                    </a:p>
                  </a:txBody>
                  <a:tcPr/>
                </a:tc>
                <a:extLst>
                  <a:ext uri="{0D108BD9-81ED-4DB2-BD59-A6C34878D82A}">
                    <a16:rowId xmlns:a16="http://schemas.microsoft.com/office/drawing/2014/main" val="1878019284"/>
                  </a:ext>
                </a:extLst>
              </a:tr>
            </a:tbl>
          </a:graphicData>
        </a:graphic>
      </p:graphicFrame>
      <p:graphicFrame>
        <p:nvGraphicFramePr>
          <p:cNvPr id="3" name="Graf 2">
            <a:extLst>
              <a:ext uri="{FF2B5EF4-FFF2-40B4-BE49-F238E27FC236}">
                <a16:creationId xmlns:a16="http://schemas.microsoft.com/office/drawing/2014/main" id="{14686768-25EF-5B08-064B-B5A08B915B0D}"/>
              </a:ext>
            </a:extLst>
          </p:cNvPr>
          <p:cNvGraphicFramePr/>
          <p:nvPr/>
        </p:nvGraphicFramePr>
        <p:xfrm>
          <a:off x="291405" y="2445849"/>
          <a:ext cx="8576148" cy="38130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Tabulka 16">
            <a:extLst>
              <a:ext uri="{FF2B5EF4-FFF2-40B4-BE49-F238E27FC236}">
                <a16:creationId xmlns:a16="http://schemas.microsoft.com/office/drawing/2014/main" id="{4371FEF1-5D75-EB24-7DF2-E0B957C67FCC}"/>
              </a:ext>
            </a:extLst>
          </p:cNvPr>
          <p:cNvGraphicFramePr>
            <a:graphicFrameLocks noGrp="1"/>
          </p:cNvGraphicFramePr>
          <p:nvPr/>
        </p:nvGraphicFramePr>
        <p:xfrm>
          <a:off x="9079419" y="2547538"/>
          <a:ext cx="2772000" cy="1337310"/>
        </p:xfrm>
        <a:graphic>
          <a:graphicData uri="http://schemas.openxmlformats.org/drawingml/2006/table">
            <a:tbl>
              <a:tblPr firstRow="1" bandRow="1">
                <a:tableStyleId>{2D5ABB26-0587-4C30-8999-92F81FD0307C}</a:tableStyleId>
              </a:tblPr>
              <a:tblGrid>
                <a:gridCol w="288000">
                  <a:extLst>
                    <a:ext uri="{9D8B030D-6E8A-4147-A177-3AD203B41FA5}">
                      <a16:colId xmlns:a16="http://schemas.microsoft.com/office/drawing/2014/main" val="3915417206"/>
                    </a:ext>
                  </a:extLst>
                </a:gridCol>
                <a:gridCol w="1188000">
                  <a:extLst>
                    <a:ext uri="{9D8B030D-6E8A-4147-A177-3AD203B41FA5}">
                      <a16:colId xmlns:a16="http://schemas.microsoft.com/office/drawing/2014/main" val="3171444363"/>
                    </a:ext>
                  </a:extLst>
                </a:gridCol>
                <a:gridCol w="648000">
                  <a:extLst>
                    <a:ext uri="{9D8B030D-6E8A-4147-A177-3AD203B41FA5}">
                      <a16:colId xmlns:a16="http://schemas.microsoft.com/office/drawing/2014/main" val="1259698003"/>
                    </a:ext>
                  </a:extLst>
                </a:gridCol>
                <a:gridCol w="648000">
                  <a:extLst>
                    <a:ext uri="{9D8B030D-6E8A-4147-A177-3AD203B41FA5}">
                      <a16:colId xmlns:a16="http://schemas.microsoft.com/office/drawing/2014/main" val="1142659224"/>
                    </a:ext>
                  </a:extLst>
                </a:gridCol>
              </a:tblGrid>
              <a:tr h="0">
                <a:tc>
                  <a:txBody>
                    <a:bodyPr/>
                    <a:lstStyle/>
                    <a:p>
                      <a:endParaRPr lang="cs-CZ" sz="1400"/>
                    </a:p>
                  </a:txBody>
                  <a:tcPr marL="0" marR="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fontAlgn="ctr"/>
                      <a:endParaRPr lang="cs-CZ" sz="1400" b="0" i="0" u="none" strike="noStrike">
                        <a:solidFill>
                          <a:srgbClr val="000000"/>
                        </a:solidFill>
                        <a:effectLst/>
                        <a:latin typeface="Calibri" panose="020F0502020204030204" pitchFamily="34"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noFill/>
                  </a:tcPr>
                </a:tc>
                <a:tc>
                  <a:txBody>
                    <a:bodyPr/>
                    <a:lstStyle/>
                    <a:p>
                      <a:pPr algn="ctr" fontAlgn="ctr"/>
                      <a:r>
                        <a:rPr lang="cs-CZ" sz="1400" b="1" i="0" u="none" strike="noStrike">
                          <a:solidFill>
                            <a:srgbClr val="000000"/>
                          </a:solidFill>
                          <a:effectLst/>
                          <a:latin typeface="Calibri" panose="020F0502020204030204" pitchFamily="34" charset="0"/>
                        </a:rPr>
                        <a:t>65 let</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noFill/>
                  </a:tcPr>
                </a:tc>
                <a:tc>
                  <a:txBody>
                    <a:bodyPr/>
                    <a:lstStyle/>
                    <a:p>
                      <a:pPr algn="ctr" fontAlgn="ctr"/>
                      <a:r>
                        <a:rPr lang="cs-CZ" sz="1400" b="1" i="0" u="none" strike="noStrike">
                          <a:solidFill>
                            <a:srgbClr val="000000"/>
                          </a:solidFill>
                          <a:effectLst/>
                          <a:latin typeface="Calibri" panose="020F0502020204030204" pitchFamily="34" charset="0"/>
                        </a:rPr>
                        <a:t>75 let</a:t>
                      </a:r>
                    </a:p>
                  </a:txBody>
                  <a:tcPr marL="9525" marR="9525" marT="9525" marB="0" anchor="ctr">
                    <a:lnL w="28575" cap="flat" cmpd="sng" algn="ctr">
                      <a:solidFill>
                        <a:schemeClr val="bg1"/>
                      </a:solidFill>
                      <a:prstDash val="solid"/>
                      <a:round/>
                      <a:headEnd type="none" w="med" len="med"/>
                      <a:tailEnd type="none" w="med" len="med"/>
                    </a:lnL>
                    <a:noFill/>
                  </a:tcPr>
                </a:tc>
                <a:extLst>
                  <a:ext uri="{0D108BD9-81ED-4DB2-BD59-A6C34878D82A}">
                    <a16:rowId xmlns:a16="http://schemas.microsoft.com/office/drawing/2014/main" val="3792009256"/>
                  </a:ext>
                </a:extLst>
              </a:tr>
              <a:tr h="0">
                <a:tc>
                  <a:txBody>
                    <a:bodyPr/>
                    <a:lstStyle/>
                    <a:p>
                      <a:endParaRPr lang="cs-CZ" sz="1400"/>
                    </a:p>
                  </a:txBody>
                  <a:tcPr marL="0" marR="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00000"/>
                    </a:solidFill>
                  </a:tcPr>
                </a:tc>
                <a:tc>
                  <a:txBody>
                    <a:bodyPr/>
                    <a:lstStyle/>
                    <a:p>
                      <a:pPr algn="ctr" rtl="0" fontAlgn="ctr"/>
                      <a:r>
                        <a:rPr lang="cs-CZ" sz="1400" b="0" i="0" u="none" strike="noStrike">
                          <a:solidFill>
                            <a:srgbClr val="000000"/>
                          </a:solidFill>
                          <a:effectLst/>
                          <a:latin typeface="Calibri" panose="020F0502020204030204" pitchFamily="34" charset="0"/>
                        </a:rPr>
                        <a:t>4 onemocnění</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fontAlgn="ctr"/>
                      <a:r>
                        <a:rPr lang="cs-CZ" sz="1400" b="0" i="0" u="none" strike="noStrike">
                          <a:solidFill>
                            <a:srgbClr val="000000"/>
                          </a:solidFill>
                          <a:effectLst/>
                          <a:latin typeface="Calibri" panose="020F0502020204030204" pitchFamily="34" charset="0"/>
                        </a:rPr>
                        <a:t>0,0 %</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fontAlgn="ctr"/>
                      <a:r>
                        <a:rPr lang="cs-CZ" sz="1400" b="0" i="0" u="none" strike="noStrike">
                          <a:solidFill>
                            <a:srgbClr val="000000"/>
                          </a:solidFill>
                          <a:effectLst/>
                          <a:latin typeface="Calibri" panose="020F0502020204030204" pitchFamily="34" charset="0"/>
                        </a:rPr>
                        <a:t>0,0 %</a:t>
                      </a:r>
                    </a:p>
                  </a:txBody>
                  <a:tcPr marL="9525" marR="9525" marT="9525" marB="0" anchor="ct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634654499"/>
                  </a:ext>
                </a:extLst>
              </a:tr>
              <a:tr h="0">
                <a:tc>
                  <a:txBody>
                    <a:bodyPr/>
                    <a:lstStyle/>
                    <a:p>
                      <a:endParaRPr lang="cs-CZ" sz="1400"/>
                    </a:p>
                  </a:txBody>
                  <a:tcPr marL="0" marR="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6A0B2"/>
                    </a:solidFill>
                  </a:tcPr>
                </a:tc>
                <a:tc>
                  <a:txBody>
                    <a:bodyPr/>
                    <a:lstStyle/>
                    <a:p>
                      <a:pPr algn="ctr" rtl="0" fontAlgn="ctr"/>
                      <a:r>
                        <a:rPr lang="cs-CZ" sz="1400" b="0" i="0" u="none" strike="noStrike">
                          <a:solidFill>
                            <a:srgbClr val="000000"/>
                          </a:solidFill>
                          <a:effectLst/>
                          <a:latin typeface="Calibri" panose="020F0502020204030204" pitchFamily="34" charset="0"/>
                        </a:rPr>
                        <a:t>3 onemocnění</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fontAlgn="ctr"/>
                      <a:r>
                        <a:rPr lang="cs-CZ" sz="1400" b="0" i="0" u="none" strike="noStrike">
                          <a:solidFill>
                            <a:srgbClr val="000000"/>
                          </a:solidFill>
                          <a:effectLst/>
                          <a:latin typeface="Calibri" panose="020F0502020204030204" pitchFamily="34" charset="0"/>
                        </a:rPr>
                        <a:t>0,6 %</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fontAlgn="ctr"/>
                      <a:r>
                        <a:rPr lang="cs-CZ" sz="1400" b="0" i="0" u="none" strike="noStrike">
                          <a:solidFill>
                            <a:srgbClr val="000000"/>
                          </a:solidFill>
                          <a:effectLst/>
                          <a:latin typeface="Calibri" panose="020F0502020204030204" pitchFamily="34" charset="0"/>
                        </a:rPr>
                        <a:t>1,6 %</a:t>
                      </a:r>
                    </a:p>
                  </a:txBody>
                  <a:tcPr marL="9525" marR="9525" marT="9525" marB="0" anchor="ct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801769211"/>
                  </a:ext>
                </a:extLst>
              </a:tr>
              <a:tr h="0">
                <a:tc>
                  <a:txBody>
                    <a:bodyPr/>
                    <a:lstStyle/>
                    <a:p>
                      <a:endParaRPr lang="cs-CZ" sz="1400"/>
                    </a:p>
                  </a:txBody>
                  <a:tcPr marL="0" marR="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8FAADC"/>
                    </a:solidFill>
                  </a:tcPr>
                </a:tc>
                <a:tc>
                  <a:txBody>
                    <a:bodyPr/>
                    <a:lstStyle/>
                    <a:p>
                      <a:pPr algn="ctr" rtl="0" fontAlgn="ctr"/>
                      <a:r>
                        <a:rPr lang="cs-CZ" sz="1400" b="0" i="0" u="none" strike="noStrike">
                          <a:solidFill>
                            <a:srgbClr val="000000"/>
                          </a:solidFill>
                          <a:effectLst/>
                          <a:latin typeface="Calibri" panose="020F0502020204030204" pitchFamily="34" charset="0"/>
                        </a:rPr>
                        <a:t>2 onemocnění</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fontAlgn="ctr"/>
                      <a:r>
                        <a:rPr lang="cs-CZ" sz="1400" b="0" i="0" u="none" strike="noStrike">
                          <a:solidFill>
                            <a:srgbClr val="000000"/>
                          </a:solidFill>
                          <a:effectLst/>
                          <a:latin typeface="Calibri" panose="020F0502020204030204" pitchFamily="34" charset="0"/>
                        </a:rPr>
                        <a:t>6,2 %</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fontAlgn="ctr"/>
                      <a:r>
                        <a:rPr lang="cs-CZ" sz="1400" b="0" i="0" u="none" strike="noStrike">
                          <a:solidFill>
                            <a:srgbClr val="000000"/>
                          </a:solidFill>
                          <a:effectLst/>
                          <a:latin typeface="Calibri" panose="020F0502020204030204" pitchFamily="34" charset="0"/>
                        </a:rPr>
                        <a:t>12,7 %</a:t>
                      </a:r>
                    </a:p>
                  </a:txBody>
                  <a:tcPr marL="9525" marR="9525" marT="9525" marB="0" anchor="ct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901287811"/>
                  </a:ext>
                </a:extLst>
              </a:tr>
              <a:tr h="0">
                <a:tc>
                  <a:txBody>
                    <a:bodyPr/>
                    <a:lstStyle/>
                    <a:p>
                      <a:endParaRPr lang="cs-CZ" sz="1400"/>
                    </a:p>
                  </a:txBody>
                  <a:tcPr marL="0" marR="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E5980"/>
                    </a:solidFill>
                  </a:tcPr>
                </a:tc>
                <a:tc>
                  <a:txBody>
                    <a:bodyPr/>
                    <a:lstStyle/>
                    <a:p>
                      <a:pPr algn="ctr" rtl="0" fontAlgn="ctr"/>
                      <a:r>
                        <a:rPr lang="cs-CZ" sz="1400" b="0" i="0" u="none" strike="noStrike">
                          <a:solidFill>
                            <a:srgbClr val="000000"/>
                          </a:solidFill>
                          <a:effectLst/>
                          <a:latin typeface="Calibri" panose="020F0502020204030204" pitchFamily="34" charset="0"/>
                        </a:rPr>
                        <a:t>1 onemocnění</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27,7 %</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37,3 %</a:t>
                      </a:r>
                    </a:p>
                  </a:txBody>
                  <a:tcPr marL="9525" marR="9525" marT="9525" marB="0" anchor="ctr">
                    <a:lnL w="28575"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5493010"/>
                  </a:ext>
                </a:extLst>
              </a:tr>
              <a:tr h="0">
                <a:tc>
                  <a:txBody>
                    <a:bodyPr/>
                    <a:lstStyle/>
                    <a:p>
                      <a:endParaRPr lang="cs-CZ" sz="1400"/>
                    </a:p>
                  </a:txBody>
                  <a:tcPr marL="0" marR="0"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rtl="0" fontAlgn="ctr"/>
                      <a:r>
                        <a:rPr lang="cs-CZ" sz="1400" b="0" i="0" u="none" strike="noStrike">
                          <a:solidFill>
                            <a:srgbClr val="000000"/>
                          </a:solidFill>
                          <a:effectLst/>
                          <a:latin typeface="Calibri" panose="020F0502020204030204" pitchFamily="34" charset="0"/>
                        </a:rPr>
                        <a:t>Alespoň 1</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fontAlgn="ctr"/>
                      <a:r>
                        <a:rPr lang="cs-CZ" sz="1400" b="0" i="0" u="none" strike="noStrike">
                          <a:solidFill>
                            <a:srgbClr val="000000"/>
                          </a:solidFill>
                          <a:effectLst/>
                          <a:latin typeface="Calibri" panose="020F0502020204030204" pitchFamily="34" charset="0"/>
                        </a:rPr>
                        <a:t>34,5 %</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fontAlgn="ctr"/>
                      <a:r>
                        <a:rPr lang="cs-CZ" sz="1400" b="0" i="0" u="none" strike="noStrike">
                          <a:solidFill>
                            <a:srgbClr val="000000"/>
                          </a:solidFill>
                          <a:effectLst/>
                          <a:latin typeface="Calibri" panose="020F0502020204030204" pitchFamily="34" charset="0"/>
                        </a:rPr>
                        <a:t>51,6 %</a:t>
                      </a:r>
                    </a:p>
                  </a:txBody>
                  <a:tcPr marL="9525" marR="9525" marT="9525" marB="0" anchor="ctr">
                    <a:lnL w="28575"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485397924"/>
                  </a:ext>
                </a:extLst>
              </a:tr>
            </a:tbl>
          </a:graphicData>
        </a:graphic>
      </p:graphicFrame>
      <p:cxnSp>
        <p:nvCxnSpPr>
          <p:cNvPr id="8" name="Přímá spojnice 7">
            <a:extLst>
              <a:ext uri="{FF2B5EF4-FFF2-40B4-BE49-F238E27FC236}">
                <a16:creationId xmlns:a16="http://schemas.microsoft.com/office/drawing/2014/main" id="{6ADA4424-B151-6656-EED8-EB0FECCB718D}"/>
              </a:ext>
            </a:extLst>
          </p:cNvPr>
          <p:cNvCxnSpPr/>
          <p:nvPr/>
        </p:nvCxnSpPr>
        <p:spPr>
          <a:xfrm flipV="1">
            <a:off x="5376684" y="2604977"/>
            <a:ext cx="0" cy="306217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Přímá spojnice 11">
            <a:extLst>
              <a:ext uri="{FF2B5EF4-FFF2-40B4-BE49-F238E27FC236}">
                <a16:creationId xmlns:a16="http://schemas.microsoft.com/office/drawing/2014/main" id="{A3DBDFE9-4D20-275F-D66F-D422270EE847}"/>
              </a:ext>
            </a:extLst>
          </p:cNvPr>
          <p:cNvCxnSpPr/>
          <p:nvPr/>
        </p:nvCxnSpPr>
        <p:spPr>
          <a:xfrm flipV="1">
            <a:off x="6990051" y="2604977"/>
            <a:ext cx="0" cy="306217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ovéPole 9">
            <a:extLst>
              <a:ext uri="{FF2B5EF4-FFF2-40B4-BE49-F238E27FC236}">
                <a16:creationId xmlns:a16="http://schemas.microsoft.com/office/drawing/2014/main" id="{32D204BC-BA73-197E-E304-CD11A757FA3F}"/>
              </a:ext>
            </a:extLst>
          </p:cNvPr>
          <p:cNvSpPr txBox="1"/>
          <p:nvPr/>
        </p:nvSpPr>
        <p:spPr>
          <a:xfrm>
            <a:off x="8714306" y="4218538"/>
            <a:ext cx="2183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a:ln>
                  <a:noFill/>
                </a:ln>
                <a:solidFill>
                  <a:srgbClr val="00B050"/>
                </a:solidFill>
                <a:effectLst/>
                <a:uLnTx/>
                <a:uFillTx/>
                <a:latin typeface="Calibri" panose="020F0502020204030204"/>
                <a:ea typeface="+mn-ea"/>
                <a:cs typeface="+mn-cs"/>
              </a:rPr>
              <a:t>% s diabetes </a:t>
            </a:r>
            <a:r>
              <a:rPr kumimoji="0" lang="cs-CZ" sz="1800" b="1" i="0" u="none" strike="noStrike" kern="1200" cap="none" spc="0" normalizeH="0" baseline="0" noProof="0" err="1">
                <a:ln>
                  <a:noFill/>
                </a:ln>
                <a:solidFill>
                  <a:srgbClr val="00B050"/>
                </a:solidFill>
                <a:effectLst/>
                <a:uLnTx/>
                <a:uFillTx/>
                <a:latin typeface="Calibri" panose="020F0502020204030204"/>
                <a:ea typeface="+mn-ea"/>
                <a:cs typeface="+mn-cs"/>
              </a:rPr>
              <a:t>mellitus</a:t>
            </a:r>
            <a:endParaRPr kumimoji="0" lang="cs-CZ" sz="1800" b="1" i="0" u="none" strike="noStrike" kern="1200" cap="none" spc="0" normalizeH="0" baseline="0" noProof="0">
              <a:ln>
                <a:noFill/>
              </a:ln>
              <a:solidFill>
                <a:srgbClr val="00B05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7702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379B1-6978-3EBD-2804-2E2F3BEFBD2C}"/>
            </a:ext>
          </a:extLst>
        </p:cNvPr>
        <p:cNvGrpSpPr/>
        <p:nvPr/>
      </p:nvGrpSpPr>
      <p:grpSpPr>
        <a:xfrm>
          <a:off x="0" y="0"/>
          <a:ext cx="0" cy="0"/>
          <a:chOff x="0" y="0"/>
          <a:chExt cx="0" cy="0"/>
        </a:xfrm>
      </p:grpSpPr>
      <p:sp>
        <p:nvSpPr>
          <p:cNvPr id="2" name="Šipka: dolů 1">
            <a:extLst>
              <a:ext uri="{FF2B5EF4-FFF2-40B4-BE49-F238E27FC236}">
                <a16:creationId xmlns:a16="http://schemas.microsoft.com/office/drawing/2014/main" id="{9612FCD2-D7FD-F6AC-67E2-835FB6117182}"/>
              </a:ext>
            </a:extLst>
          </p:cNvPr>
          <p:cNvSpPr/>
          <p:nvPr/>
        </p:nvSpPr>
        <p:spPr>
          <a:xfrm>
            <a:off x="5359929" y="5046486"/>
            <a:ext cx="1423555" cy="716973"/>
          </a:xfrm>
          <a:prstGeom prst="downArrow">
            <a:avLst/>
          </a:prstGeom>
          <a:solidFill>
            <a:srgbClr val="2E5980"/>
          </a:solidFill>
          <a:ln>
            <a:solidFill>
              <a:srgbClr val="2E59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Obrázek 5" descr="Obsah obrázku zbraň, kruh, šipka&#10;&#10;Popis byl vytvořen automaticky">
            <a:extLst>
              <a:ext uri="{FF2B5EF4-FFF2-40B4-BE49-F238E27FC236}">
                <a16:creationId xmlns:a16="http://schemas.microsoft.com/office/drawing/2014/main" id="{138740E3-8A99-AD4E-2D04-0FBBC9D33BBF}"/>
              </a:ext>
            </a:extLst>
          </p:cNvPr>
          <p:cNvPicPr>
            <a:picLocks noChangeAspect="1"/>
          </p:cNvPicPr>
          <p:nvPr/>
        </p:nvPicPr>
        <p:blipFill>
          <a:blip r:embed="rId2">
            <a:clrChange>
              <a:clrFrom>
                <a:srgbClr val="EFEEEE"/>
              </a:clrFrom>
              <a:clrTo>
                <a:srgbClr val="EFEEEE">
                  <a:alpha val="0"/>
                </a:srgbClr>
              </a:clrTo>
            </a:clrChange>
            <a:extLst>
              <a:ext uri="{28A0092B-C50C-407E-A947-70E740481C1C}">
                <a14:useLocalDpi xmlns:a14="http://schemas.microsoft.com/office/drawing/2010/main" val="0"/>
              </a:ext>
            </a:extLst>
          </a:blip>
          <a:stretch>
            <a:fillRect/>
          </a:stretch>
        </p:blipFill>
        <p:spPr>
          <a:xfrm flipH="1">
            <a:off x="5827849" y="490839"/>
            <a:ext cx="1811178" cy="1811178"/>
          </a:xfrm>
          <a:prstGeom prst="rect">
            <a:avLst/>
          </a:prstGeom>
        </p:spPr>
      </p:pic>
      <p:sp>
        <p:nvSpPr>
          <p:cNvPr id="8" name="TextovéPole 7">
            <a:extLst>
              <a:ext uri="{FF2B5EF4-FFF2-40B4-BE49-F238E27FC236}">
                <a16:creationId xmlns:a16="http://schemas.microsoft.com/office/drawing/2014/main" id="{D8AB629A-83DE-AE95-64C7-70BCD5504555}"/>
              </a:ext>
            </a:extLst>
          </p:cNvPr>
          <p:cNvSpPr txBox="1"/>
          <p:nvPr/>
        </p:nvSpPr>
        <p:spPr>
          <a:xfrm>
            <a:off x="1071465" y="2791666"/>
            <a:ext cx="10049068" cy="212365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4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Organizované (populační) preventivní programy -&gt; velká šance na zlepšení zdraví a úsporu financí </a:t>
            </a:r>
            <a:r>
              <a:rPr kumimoji="0" lang="cs-CZ" sz="4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v.z.p</a:t>
            </a:r>
            <a:r>
              <a:rPr kumimoji="0" lang="cs-CZ" sz="4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a:t>
            </a:r>
            <a:endParaRPr kumimoji="0" lang="cs-CZ" sz="4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3" name="TextovéPole 2">
            <a:extLst>
              <a:ext uri="{FF2B5EF4-FFF2-40B4-BE49-F238E27FC236}">
                <a16:creationId xmlns:a16="http://schemas.microsoft.com/office/drawing/2014/main" id="{DF42ECAC-A7F3-1EAB-EC02-C36D25664B41}"/>
              </a:ext>
            </a:extLst>
          </p:cNvPr>
          <p:cNvSpPr txBox="1"/>
          <p:nvPr/>
        </p:nvSpPr>
        <p:spPr>
          <a:xfrm rot="19784851">
            <a:off x="552426" y="1069513"/>
            <a:ext cx="318120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3600" b="1" i="1" u="none" strike="noStrike" kern="1200" cap="none" spc="0" normalizeH="0" baseline="0" noProof="0" dirty="0">
                <a:ln>
                  <a:noFill/>
                </a:ln>
                <a:solidFill>
                  <a:srgbClr val="D71440"/>
                </a:solidFill>
                <a:effectLst/>
                <a:uLnTx/>
                <a:uFillTx/>
                <a:latin typeface="Calibri" panose="020F0502020204030204"/>
                <a:ea typeface="+mn-ea"/>
                <a:cs typeface="+mn-cs"/>
              </a:rPr>
              <a:t>Priority a nutná opatření</a:t>
            </a:r>
          </a:p>
        </p:txBody>
      </p:sp>
    </p:spTree>
    <p:extLst>
      <p:ext uri="{BB962C8B-B14F-4D97-AF65-F5344CB8AC3E}">
        <p14:creationId xmlns:p14="http://schemas.microsoft.com/office/powerpoint/2010/main" val="1895366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EB2F0FFC-8D54-1C5F-4A0F-93459094AFC6}"/>
              </a:ext>
            </a:extLst>
          </p:cNvPr>
          <p:cNvSpPr>
            <a:spLocks noGrp="1"/>
          </p:cNvSpPr>
          <p:nvPr>
            <p:ph sz="quarter" idx="10"/>
          </p:nvPr>
        </p:nvSpPr>
        <p:spPr>
          <a:xfrm>
            <a:off x="731838" y="1325292"/>
            <a:ext cx="10728325" cy="5048270"/>
          </a:xfrm>
        </p:spPr>
        <p:txBody>
          <a:bodyPr>
            <a:normAutofit/>
          </a:bodyPr>
          <a:lstStyle/>
          <a:p>
            <a:pPr marL="0" indent="0">
              <a:buNone/>
            </a:pPr>
            <a:r>
              <a:rPr lang="cs-CZ" sz="1600" b="1" dirty="0"/>
              <a:t>Dlouhodobě běžící onkologické screeningové programy</a:t>
            </a:r>
          </a:p>
          <a:p>
            <a:pPr marL="0" indent="0">
              <a:buNone/>
            </a:pPr>
            <a:endParaRPr lang="cs-CZ" sz="1600" b="1" dirty="0"/>
          </a:p>
          <a:p>
            <a:pPr marL="0" indent="0">
              <a:buNone/>
            </a:pPr>
            <a:endParaRPr lang="cs-CZ" sz="1600" b="1" dirty="0"/>
          </a:p>
          <a:p>
            <a:pPr marL="0" indent="0">
              <a:buNone/>
            </a:pPr>
            <a:endParaRPr lang="cs-CZ" sz="1600" b="1" dirty="0"/>
          </a:p>
          <a:p>
            <a:pPr marL="0" indent="0">
              <a:buNone/>
            </a:pPr>
            <a:endParaRPr lang="cs-CZ" sz="1600" b="1" dirty="0"/>
          </a:p>
          <a:p>
            <a:pPr marL="0" indent="0">
              <a:buNone/>
            </a:pPr>
            <a:endParaRPr lang="cs-CZ" sz="1600" b="1" dirty="0"/>
          </a:p>
          <a:p>
            <a:pPr marL="0" indent="0">
              <a:buNone/>
            </a:pPr>
            <a:endParaRPr lang="cs-CZ" sz="1600" b="1" dirty="0"/>
          </a:p>
          <a:p>
            <a:pPr marL="0" indent="0">
              <a:buNone/>
            </a:pPr>
            <a:endParaRPr lang="cs-CZ" sz="1600" b="1" dirty="0"/>
          </a:p>
          <a:p>
            <a:pPr marL="0" indent="0">
              <a:buNone/>
            </a:pPr>
            <a:endParaRPr lang="cs-CZ" sz="1600" b="1" dirty="0"/>
          </a:p>
          <a:p>
            <a:pPr marL="0" indent="0">
              <a:buNone/>
            </a:pPr>
            <a:r>
              <a:rPr lang="cs-CZ" sz="1600" b="1" dirty="0"/>
              <a:t>Populační pilotní programy</a:t>
            </a:r>
          </a:p>
          <a:p>
            <a:pPr marL="0" indent="0">
              <a:buNone/>
            </a:pPr>
            <a:endParaRPr lang="cs-CZ" sz="1600" dirty="0"/>
          </a:p>
        </p:txBody>
      </p:sp>
      <p:sp>
        <p:nvSpPr>
          <p:cNvPr id="3" name="Nadpis 2">
            <a:extLst>
              <a:ext uri="{FF2B5EF4-FFF2-40B4-BE49-F238E27FC236}">
                <a16:creationId xmlns:a16="http://schemas.microsoft.com/office/drawing/2014/main" id="{06559F9A-1970-43DB-48C2-2E2A292737F0}"/>
              </a:ext>
            </a:extLst>
          </p:cNvPr>
          <p:cNvSpPr>
            <a:spLocks noGrp="1"/>
          </p:cNvSpPr>
          <p:nvPr>
            <p:ph type="title"/>
          </p:nvPr>
        </p:nvSpPr>
        <p:spPr>
          <a:xfrm>
            <a:off x="1204359" y="436872"/>
            <a:ext cx="10022370" cy="720000"/>
          </a:xfrm>
        </p:spPr>
        <p:txBody>
          <a:bodyPr>
            <a:normAutofit/>
          </a:bodyPr>
          <a:lstStyle/>
          <a:p>
            <a:r>
              <a:rPr lang="cs-CZ" sz="2800" cap="none" dirty="0">
                <a:solidFill>
                  <a:srgbClr val="002060"/>
                </a:solidFill>
                <a:latin typeface="Calibri" panose="020F0502020204030204"/>
              </a:rPr>
              <a:t>V KVK jsou dostupné všechny onkologické screeningové programy</a:t>
            </a:r>
            <a:endParaRPr lang="cs-CZ" sz="2800" dirty="0">
              <a:solidFill>
                <a:srgbClr val="002060"/>
              </a:solidFill>
            </a:endParaRPr>
          </a:p>
        </p:txBody>
      </p:sp>
      <p:sp>
        <p:nvSpPr>
          <p:cNvPr id="4" name="Zástupný obsah 1">
            <a:extLst>
              <a:ext uri="{FF2B5EF4-FFF2-40B4-BE49-F238E27FC236}">
                <a16:creationId xmlns:a16="http://schemas.microsoft.com/office/drawing/2014/main" id="{03236162-48F9-2F8B-6AF1-441B79B72F3D}"/>
              </a:ext>
            </a:extLst>
          </p:cNvPr>
          <p:cNvSpPr txBox="1">
            <a:spLocks/>
          </p:cNvSpPr>
          <p:nvPr/>
        </p:nvSpPr>
        <p:spPr>
          <a:xfrm>
            <a:off x="2107334" y="1586720"/>
            <a:ext cx="9314700" cy="10283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6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400" b="0" i="0" u="none" strike="noStrike" kern="1200" cap="none" spc="0" normalizeH="0" baseline="0" noProof="0" dirty="0">
                <a:ln>
                  <a:noFill/>
                </a:ln>
                <a:solidFill>
                  <a:srgbClr val="000000"/>
                </a:solidFill>
                <a:effectLst/>
                <a:uLnTx/>
                <a:uFillTx/>
                <a:latin typeface="Arial" panose="020B0604020202020204"/>
                <a:ea typeface="+mn-ea"/>
                <a:cs typeface="+mn-cs"/>
              </a:rPr>
              <a:t>PROGRAM SCREENINGU </a:t>
            </a:r>
            <a:r>
              <a:rPr kumimoji="0" lang="cs-CZ" sz="1400" b="1" i="0" u="none" strike="noStrike" kern="1200" cap="none" spc="0" normalizeH="0" baseline="0" noProof="0" dirty="0">
                <a:ln>
                  <a:noFill/>
                </a:ln>
                <a:solidFill>
                  <a:srgbClr val="FF0000"/>
                </a:solidFill>
                <a:effectLst/>
                <a:uLnTx/>
                <a:uFillTx/>
                <a:latin typeface="Arial" panose="020B0604020202020204"/>
                <a:ea typeface="+mn-ea"/>
                <a:cs typeface="+mn-cs"/>
              </a:rPr>
              <a:t>KOLOREKTÁLNÍHO KARCINOMU</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400" b="0" i="0" u="none" strike="noStrike" kern="1200" cap="none" spc="0" normalizeH="0" baseline="0" noProof="0" dirty="0">
                <a:ln>
                  <a:noFill/>
                </a:ln>
                <a:solidFill>
                  <a:srgbClr val="000000"/>
                </a:solidFill>
                <a:effectLst/>
                <a:uLnTx/>
                <a:uFillTx/>
                <a:latin typeface="Arial" panose="020B0604020202020204"/>
                <a:ea typeface="+mn-ea"/>
                <a:cs typeface="+mn-cs"/>
              </a:rPr>
              <a:t>Cílová skupina: muži a ženy od 50 let </a:t>
            </a:r>
            <a:r>
              <a:rPr kumimoji="0" lang="cs-CZ" sz="1400" b="0" i="0" u="sng" strike="noStrike" kern="1200" cap="none" spc="0" normalizeH="0" baseline="0" noProof="0" dirty="0">
                <a:ln>
                  <a:noFill/>
                </a:ln>
                <a:solidFill>
                  <a:srgbClr val="000000"/>
                </a:solidFill>
                <a:effectLst/>
                <a:uLnTx/>
                <a:uFillTx/>
                <a:latin typeface="Arial" panose="020B0604020202020204"/>
                <a:ea typeface="+mn-ea"/>
                <a:cs typeface="+mn-cs"/>
              </a:rPr>
              <a:t>(od roku 2026 dojde ke změně 45–74 let)</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400" b="0" i="0" u="none" strike="noStrike" kern="1200" cap="none" spc="0" normalizeH="0" baseline="0" noProof="0" dirty="0">
                <a:ln>
                  <a:noFill/>
                </a:ln>
                <a:solidFill>
                  <a:srgbClr val="000000"/>
                </a:solidFill>
                <a:effectLst/>
                <a:uLnTx/>
                <a:uFillTx/>
                <a:latin typeface="Arial" panose="020B0604020202020204"/>
                <a:ea typeface="+mn-ea"/>
                <a:cs typeface="+mn-cs"/>
              </a:rPr>
              <a:t>Vyšetření: koloskopie každých 10 let, nebo </a:t>
            </a:r>
            <a:r>
              <a:rPr kumimoji="0" lang="cs-CZ" sz="1400" b="0" i="0" u="sng" strike="noStrike" kern="1200" cap="none" spc="0" normalizeH="0" baseline="0" noProof="0" dirty="0">
                <a:ln>
                  <a:noFill/>
                </a:ln>
                <a:solidFill>
                  <a:srgbClr val="000000"/>
                </a:solidFill>
                <a:effectLst/>
                <a:uLnTx/>
                <a:uFillTx/>
                <a:latin typeface="Arial" panose="020B0604020202020204"/>
                <a:ea typeface="+mn-ea"/>
                <a:cs typeface="+mn-cs"/>
              </a:rPr>
              <a:t>TOKS každé 2 roky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400" b="0" i="0" u="none" strike="noStrike" kern="1200" cap="none" spc="0" normalizeH="0" baseline="0" noProof="0" dirty="0">
                <a:ln>
                  <a:noFill/>
                </a:ln>
                <a:solidFill>
                  <a:srgbClr val="000000"/>
                </a:solidFill>
                <a:effectLst/>
                <a:uLnTx/>
                <a:uFillTx/>
                <a:latin typeface="Arial" panose="020B0604020202020204"/>
                <a:ea typeface="+mn-ea"/>
                <a:cs typeface="+mn-cs"/>
              </a:rPr>
              <a:t>Zapojené odbornosti: </a:t>
            </a:r>
            <a:r>
              <a:rPr kumimoji="0" lang="cs-CZ" sz="1400" b="0" i="0" u="none" strike="noStrike" kern="1200" cap="none" spc="0" normalizeH="0" baseline="0" noProof="0" dirty="0">
                <a:ln>
                  <a:noFill/>
                </a:ln>
                <a:solidFill>
                  <a:srgbClr val="2C2F79"/>
                </a:solidFill>
                <a:effectLst/>
                <a:uLnTx/>
                <a:uFillTx/>
                <a:latin typeface="Arial" panose="020B0604020202020204"/>
                <a:ea typeface="+mn-ea"/>
                <a:cs typeface="+mn-cs"/>
              </a:rPr>
              <a:t>praktičtí lékaři, gynekologové</a:t>
            </a:r>
            <a:r>
              <a:rPr kumimoji="0" lang="cs-CZ" sz="1400" b="0" i="0" u="none" strike="noStrike" kern="1200" cap="none" spc="0" normalizeH="0" baseline="0" noProof="0" dirty="0">
                <a:ln>
                  <a:noFill/>
                </a:ln>
                <a:solidFill>
                  <a:srgbClr val="000000"/>
                </a:solidFill>
                <a:effectLst/>
                <a:uLnTx/>
                <a:uFillTx/>
                <a:latin typeface="Arial" panose="020B0604020202020204"/>
                <a:ea typeface="+mn-ea"/>
                <a:cs typeface="+mn-cs"/>
              </a:rPr>
              <a:t>, laboratoře biochemie, gastroenterologové</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cs-CZ" sz="14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cs-CZ" sz="1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8" name="Zástupný obsah 1">
            <a:extLst>
              <a:ext uri="{FF2B5EF4-FFF2-40B4-BE49-F238E27FC236}">
                <a16:creationId xmlns:a16="http://schemas.microsoft.com/office/drawing/2014/main" id="{A9E57819-7441-3837-589C-E8EB602EA1E3}"/>
              </a:ext>
            </a:extLst>
          </p:cNvPr>
          <p:cNvSpPr txBox="1">
            <a:spLocks/>
          </p:cNvSpPr>
          <p:nvPr/>
        </p:nvSpPr>
        <p:spPr>
          <a:xfrm>
            <a:off x="2107333" y="2487439"/>
            <a:ext cx="9314700" cy="10283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6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400" b="0" i="0" u="none" strike="noStrike" kern="1200" cap="none" spc="0" normalizeH="0" baseline="0" noProof="0" dirty="0">
                <a:ln>
                  <a:noFill/>
                </a:ln>
                <a:solidFill>
                  <a:srgbClr val="000000"/>
                </a:solidFill>
                <a:effectLst/>
                <a:uLnTx/>
                <a:uFillTx/>
                <a:latin typeface="Arial" panose="020B0604020202020204"/>
                <a:ea typeface="+mn-ea"/>
                <a:cs typeface="+mn-cs"/>
              </a:rPr>
              <a:t>PROGRAM SCREENINGU </a:t>
            </a:r>
            <a:r>
              <a:rPr kumimoji="0" lang="cs-CZ" sz="1400" b="1" i="0" u="none" strike="noStrike" kern="1200" cap="none" spc="0" normalizeH="0" baseline="0" noProof="0" dirty="0">
                <a:ln>
                  <a:noFill/>
                </a:ln>
                <a:solidFill>
                  <a:srgbClr val="FF0000"/>
                </a:solidFill>
                <a:effectLst/>
                <a:uLnTx/>
                <a:uFillTx/>
                <a:latin typeface="Arial" panose="020B0604020202020204"/>
                <a:ea typeface="+mn-ea"/>
                <a:cs typeface="+mn-cs"/>
              </a:rPr>
              <a:t>KARCINOMU PRSU</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400" b="0" i="0" u="none" strike="noStrike" kern="1200" cap="none" spc="0" normalizeH="0" baseline="0" noProof="0" dirty="0">
                <a:ln>
                  <a:noFill/>
                </a:ln>
                <a:solidFill>
                  <a:srgbClr val="000000"/>
                </a:solidFill>
                <a:effectLst/>
                <a:uLnTx/>
                <a:uFillTx/>
                <a:latin typeface="Arial" panose="020B0604020202020204"/>
                <a:ea typeface="+mn-ea"/>
                <a:cs typeface="+mn-cs"/>
              </a:rPr>
              <a:t>Cílová skupina: ženy od 45 let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400" b="0" i="0" u="none" strike="noStrike" kern="1200" cap="none" spc="0" normalizeH="0" baseline="0" noProof="0" dirty="0">
                <a:ln>
                  <a:noFill/>
                </a:ln>
                <a:solidFill>
                  <a:srgbClr val="000000"/>
                </a:solidFill>
                <a:effectLst/>
                <a:uLnTx/>
                <a:uFillTx/>
                <a:latin typeface="Arial" panose="020B0604020202020204"/>
                <a:ea typeface="+mn-ea"/>
                <a:cs typeface="+mn-cs"/>
              </a:rPr>
              <a:t>Vyšetření: mamografie každé 2 roky</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400" b="0" i="0" u="none" strike="noStrike" kern="1200" cap="none" spc="0" normalizeH="0" baseline="0" noProof="0" dirty="0">
                <a:ln>
                  <a:noFill/>
                </a:ln>
                <a:solidFill>
                  <a:srgbClr val="000000"/>
                </a:solidFill>
                <a:effectLst/>
                <a:uLnTx/>
                <a:uFillTx/>
                <a:latin typeface="Arial" panose="020B0604020202020204"/>
                <a:ea typeface="+mn-ea"/>
                <a:cs typeface="+mn-cs"/>
              </a:rPr>
              <a:t>Zapojené odbornosti: </a:t>
            </a:r>
            <a:r>
              <a:rPr kumimoji="0" lang="cs-CZ" sz="1400" b="0" i="0" u="none" strike="noStrike" kern="1200" cap="none" spc="0" normalizeH="0" baseline="0" noProof="0" dirty="0">
                <a:ln>
                  <a:noFill/>
                </a:ln>
                <a:solidFill>
                  <a:srgbClr val="2C2F79"/>
                </a:solidFill>
                <a:effectLst/>
                <a:uLnTx/>
                <a:uFillTx/>
                <a:latin typeface="Arial" panose="020B0604020202020204"/>
                <a:ea typeface="+mn-ea"/>
                <a:cs typeface="+mn-cs"/>
              </a:rPr>
              <a:t>praktičtí lékaři, gynekologové</a:t>
            </a:r>
            <a:r>
              <a:rPr kumimoji="0" lang="cs-CZ" sz="1400" b="0" i="0" u="none" strike="noStrike" kern="1200" cap="none" spc="0" normalizeH="0" baseline="0" noProof="0" dirty="0">
                <a:ln>
                  <a:noFill/>
                </a:ln>
                <a:solidFill>
                  <a:srgbClr val="000000"/>
                </a:solidFill>
                <a:effectLst/>
                <a:uLnTx/>
                <a:uFillTx/>
                <a:latin typeface="Arial" panose="020B0604020202020204"/>
                <a:ea typeface="+mn-ea"/>
                <a:cs typeface="+mn-cs"/>
              </a:rPr>
              <a:t>, radiologové</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cs-CZ" sz="14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cs-CZ" sz="1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9" name="Zástupný obsah 1">
            <a:extLst>
              <a:ext uri="{FF2B5EF4-FFF2-40B4-BE49-F238E27FC236}">
                <a16:creationId xmlns:a16="http://schemas.microsoft.com/office/drawing/2014/main" id="{B676C6BD-4981-1A1A-7981-B42D2D9A5FB0}"/>
              </a:ext>
            </a:extLst>
          </p:cNvPr>
          <p:cNvSpPr txBox="1">
            <a:spLocks/>
          </p:cNvSpPr>
          <p:nvPr/>
        </p:nvSpPr>
        <p:spPr>
          <a:xfrm>
            <a:off x="2107333" y="3432887"/>
            <a:ext cx="9314700" cy="10283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6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400" b="0" i="0" u="none" strike="noStrike" kern="1200" cap="none" spc="0" normalizeH="0" baseline="0" noProof="0" dirty="0">
                <a:ln>
                  <a:noFill/>
                </a:ln>
                <a:solidFill>
                  <a:srgbClr val="000000"/>
                </a:solidFill>
                <a:effectLst/>
                <a:uLnTx/>
                <a:uFillTx/>
                <a:latin typeface="Arial" panose="020B0604020202020204"/>
                <a:ea typeface="+mn-ea"/>
                <a:cs typeface="+mn-cs"/>
              </a:rPr>
              <a:t>PROGRAM SCREENINGU </a:t>
            </a:r>
            <a:r>
              <a:rPr kumimoji="0" lang="cs-CZ" sz="1400" b="1" i="0" u="none" strike="noStrike" kern="1200" cap="none" spc="0" normalizeH="0" baseline="0" noProof="0" dirty="0">
                <a:ln>
                  <a:noFill/>
                </a:ln>
                <a:solidFill>
                  <a:srgbClr val="FF0000"/>
                </a:solidFill>
                <a:effectLst/>
                <a:uLnTx/>
                <a:uFillTx/>
                <a:latin typeface="Arial" panose="020B0604020202020204"/>
                <a:ea typeface="+mn-ea"/>
                <a:cs typeface="+mn-cs"/>
              </a:rPr>
              <a:t>KARCINOMU DĚLOŽNÍHO HRDLA</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400" b="0" i="0" u="none" strike="noStrike" kern="1200" cap="none" spc="0" normalizeH="0" baseline="0" noProof="0" dirty="0">
                <a:ln>
                  <a:noFill/>
                </a:ln>
                <a:solidFill>
                  <a:srgbClr val="000000"/>
                </a:solidFill>
                <a:effectLst/>
                <a:uLnTx/>
                <a:uFillTx/>
                <a:latin typeface="Arial" panose="020B0604020202020204"/>
                <a:ea typeface="+mn-ea"/>
                <a:cs typeface="+mn-cs"/>
              </a:rPr>
              <a:t>Cílová skupina: ženy od 15 let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400" b="0" i="0" u="none" strike="noStrike" kern="1200" cap="none" spc="0" normalizeH="0" baseline="0" noProof="0" dirty="0">
                <a:ln>
                  <a:noFill/>
                </a:ln>
                <a:solidFill>
                  <a:srgbClr val="000000"/>
                </a:solidFill>
                <a:effectLst/>
                <a:uLnTx/>
                <a:uFillTx/>
                <a:latin typeface="Arial" panose="020B0604020202020204"/>
                <a:ea typeface="+mn-ea"/>
                <a:cs typeface="+mn-cs"/>
              </a:rPr>
              <a:t>Vyšetření: </a:t>
            </a:r>
            <a:r>
              <a:rPr kumimoji="0" lang="cs-CZ" sz="1400" b="0" i="0" u="none" strike="noStrike" kern="1200" cap="none" spc="0" normalizeH="0" baseline="0" noProof="0" dirty="0" err="1">
                <a:ln>
                  <a:noFill/>
                </a:ln>
                <a:solidFill>
                  <a:srgbClr val="000000"/>
                </a:solidFill>
                <a:effectLst/>
                <a:uLnTx/>
                <a:uFillTx/>
                <a:latin typeface="Arial" panose="020B0604020202020204"/>
                <a:ea typeface="+mn-ea"/>
                <a:cs typeface="+mn-cs"/>
              </a:rPr>
              <a:t>cervikovaginální</a:t>
            </a:r>
            <a:r>
              <a:rPr kumimoji="0" lang="cs-CZ" sz="1400" b="0" i="0" u="none" strike="noStrike" kern="1200" cap="none" spc="0" normalizeH="0" baseline="0" noProof="0" dirty="0">
                <a:ln>
                  <a:noFill/>
                </a:ln>
                <a:solidFill>
                  <a:srgbClr val="000000"/>
                </a:solidFill>
                <a:effectLst/>
                <a:uLnTx/>
                <a:uFillTx/>
                <a:latin typeface="Arial" panose="020B0604020202020204"/>
                <a:ea typeface="+mn-ea"/>
                <a:cs typeface="+mn-cs"/>
              </a:rPr>
              <a:t> cytologie, ve věku 35 let, 45 let </a:t>
            </a:r>
            <a:r>
              <a:rPr kumimoji="0" lang="cs-CZ" sz="1400" b="0" i="0" u="sng" strike="noStrike" kern="1200" cap="none" spc="0" normalizeH="0" baseline="0" noProof="0" dirty="0">
                <a:ln>
                  <a:noFill/>
                </a:ln>
                <a:solidFill>
                  <a:srgbClr val="000000"/>
                </a:solidFill>
                <a:effectLst/>
                <a:uLnTx/>
                <a:uFillTx/>
                <a:latin typeface="Arial" panose="020B0604020202020204"/>
                <a:ea typeface="+mn-ea"/>
                <a:cs typeface="+mn-cs"/>
              </a:rPr>
              <a:t>a 55 let HPV </a:t>
            </a:r>
            <a:r>
              <a:rPr kumimoji="0" lang="cs-CZ" sz="1400" b="0" i="0" u="sng" strike="noStrike" kern="1200" cap="none" spc="0" normalizeH="0" baseline="0" noProof="0" dirty="0" err="1">
                <a:ln>
                  <a:noFill/>
                </a:ln>
                <a:solidFill>
                  <a:srgbClr val="000000"/>
                </a:solidFill>
                <a:effectLst/>
                <a:uLnTx/>
                <a:uFillTx/>
                <a:latin typeface="Arial" panose="020B0604020202020204"/>
                <a:ea typeface="+mn-ea"/>
                <a:cs typeface="+mn-cs"/>
              </a:rPr>
              <a:t>kotest</a:t>
            </a:r>
            <a:endParaRPr kumimoji="0" lang="cs-CZ" sz="1400" b="0" i="0" u="sng" strike="noStrike" kern="1200" cap="none" spc="0" normalizeH="0" baseline="0" noProof="0" dirty="0">
              <a:ln>
                <a:noFill/>
              </a:ln>
              <a:solidFill>
                <a:srgbClr val="000000"/>
              </a:solidFill>
              <a:effectLst/>
              <a:uLnTx/>
              <a:uFillTx/>
              <a:latin typeface="Arial" panose="020B0604020202020204"/>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400" b="0" i="0" u="none" strike="noStrike" kern="1200" cap="none" spc="0" normalizeH="0" baseline="0" noProof="0" dirty="0">
                <a:ln>
                  <a:noFill/>
                </a:ln>
                <a:solidFill>
                  <a:srgbClr val="000000"/>
                </a:solidFill>
                <a:effectLst/>
                <a:uLnTx/>
                <a:uFillTx/>
                <a:latin typeface="Arial" panose="020B0604020202020204"/>
                <a:ea typeface="+mn-ea"/>
                <a:cs typeface="+mn-cs"/>
              </a:rPr>
              <a:t>Zapojené odbornosti: </a:t>
            </a:r>
            <a:r>
              <a:rPr kumimoji="0" lang="cs-CZ" sz="1400" b="0" i="0" u="none" strike="noStrike" kern="1200" cap="none" spc="0" normalizeH="0" baseline="0" noProof="0" dirty="0">
                <a:ln>
                  <a:noFill/>
                </a:ln>
                <a:solidFill>
                  <a:srgbClr val="2C2F79"/>
                </a:solidFill>
                <a:effectLst/>
                <a:uLnTx/>
                <a:uFillTx/>
                <a:latin typeface="Arial" panose="020B0604020202020204"/>
                <a:ea typeface="+mn-ea"/>
                <a:cs typeface="+mn-cs"/>
              </a:rPr>
              <a:t>gynekologové</a:t>
            </a:r>
            <a:r>
              <a:rPr kumimoji="0" lang="cs-CZ" sz="1400" b="0" i="0" u="none" strike="noStrike" kern="1200" cap="none" spc="0" normalizeH="0" baseline="0" noProof="0" dirty="0">
                <a:ln>
                  <a:noFill/>
                </a:ln>
                <a:solidFill>
                  <a:srgbClr val="000000"/>
                </a:solidFill>
                <a:effectLst/>
                <a:uLnTx/>
                <a:uFillTx/>
                <a:latin typeface="Arial" panose="020B0604020202020204"/>
                <a:ea typeface="+mn-ea"/>
                <a:cs typeface="+mn-cs"/>
              </a:rPr>
              <a:t>, cytologické laboratoře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cs-CZ" sz="14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cs-CZ" sz="14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cs-CZ" sz="1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0" name="Zástupný obsah 1">
            <a:extLst>
              <a:ext uri="{FF2B5EF4-FFF2-40B4-BE49-F238E27FC236}">
                <a16:creationId xmlns:a16="http://schemas.microsoft.com/office/drawing/2014/main" id="{C131B625-41AD-390B-EFD5-EADE1F4BB28B}"/>
              </a:ext>
            </a:extLst>
          </p:cNvPr>
          <p:cNvSpPr txBox="1">
            <a:spLocks/>
          </p:cNvSpPr>
          <p:nvPr/>
        </p:nvSpPr>
        <p:spPr>
          <a:xfrm>
            <a:off x="2107333" y="4727078"/>
            <a:ext cx="9579841" cy="12139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6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400" b="0" i="0" u="none" strike="noStrike" kern="1200" cap="none" spc="0" normalizeH="0" baseline="0" noProof="0" dirty="0">
                <a:ln>
                  <a:noFill/>
                </a:ln>
                <a:solidFill>
                  <a:srgbClr val="000000"/>
                </a:solidFill>
                <a:effectLst/>
                <a:uLnTx/>
                <a:uFillTx/>
                <a:latin typeface="Arial" panose="020B0604020202020204"/>
                <a:ea typeface="+mn-ea"/>
                <a:cs typeface="+mn-cs"/>
              </a:rPr>
              <a:t>POPULAČNÍ PILOTNÍ PROGRAM ČASNÉHO ZÁCHYTU </a:t>
            </a:r>
            <a:r>
              <a:rPr kumimoji="0" lang="cs-CZ" sz="1400" b="1" i="0" u="none" strike="noStrike" kern="1200" cap="none" spc="0" normalizeH="0" baseline="0" noProof="0" dirty="0">
                <a:ln>
                  <a:noFill/>
                </a:ln>
                <a:solidFill>
                  <a:srgbClr val="FF0000"/>
                </a:solidFill>
                <a:effectLst/>
                <a:uLnTx/>
                <a:uFillTx/>
                <a:latin typeface="Arial" panose="020B0604020202020204"/>
                <a:ea typeface="+mn-ea"/>
                <a:cs typeface="+mn-cs"/>
              </a:rPr>
              <a:t>KARCINOMU PLIC</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400" b="0" i="0" u="none" strike="noStrike" kern="1200" cap="none" spc="0" normalizeH="0" baseline="0" noProof="0" dirty="0">
                <a:ln>
                  <a:noFill/>
                </a:ln>
                <a:solidFill>
                  <a:srgbClr val="000000"/>
                </a:solidFill>
                <a:effectLst/>
                <a:uLnTx/>
                <a:uFillTx/>
                <a:latin typeface="Arial" panose="020B0604020202020204"/>
                <a:ea typeface="+mn-ea"/>
                <a:cs typeface="+mn-cs"/>
              </a:rPr>
              <a:t>Cílová skupina: aktivní či bývalí kuřáci ve věku 55–74 let s kuřáckou anamnézou 20 a více </a:t>
            </a:r>
            <a:r>
              <a:rPr kumimoji="0" lang="cs-CZ" sz="1400" b="0" i="0" u="none" strike="noStrike" kern="1200" cap="none" spc="0" normalizeH="0" baseline="0" noProof="0" dirty="0" err="1">
                <a:ln>
                  <a:noFill/>
                </a:ln>
                <a:solidFill>
                  <a:srgbClr val="000000"/>
                </a:solidFill>
                <a:effectLst/>
                <a:uLnTx/>
                <a:uFillTx/>
                <a:latin typeface="Arial" panose="020B0604020202020204"/>
                <a:ea typeface="+mn-ea"/>
                <a:cs typeface="+mn-cs"/>
              </a:rPr>
              <a:t>balíčkoroků</a:t>
            </a:r>
            <a:endParaRPr kumimoji="0" lang="cs-CZ" sz="14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400" b="0" i="0" u="none" strike="noStrike" kern="1200" cap="none" spc="0" normalizeH="0" baseline="0" noProof="0" dirty="0">
                <a:ln>
                  <a:noFill/>
                </a:ln>
                <a:solidFill>
                  <a:srgbClr val="000000"/>
                </a:solidFill>
                <a:effectLst/>
                <a:uLnTx/>
                <a:uFillTx/>
                <a:latin typeface="Arial" panose="020B0604020202020204"/>
                <a:ea typeface="+mn-ea"/>
                <a:cs typeface="+mn-cs"/>
              </a:rPr>
              <a:t>Vyšetření: pneumologické vyšetření a </a:t>
            </a:r>
            <a:r>
              <a:rPr kumimoji="0" lang="cs-CZ" sz="1400" b="0" i="0" u="none" strike="noStrike" kern="1200" cap="none" spc="0" normalizeH="0" baseline="0" noProof="0" dirty="0" err="1">
                <a:ln>
                  <a:noFill/>
                </a:ln>
                <a:solidFill>
                  <a:srgbClr val="000000"/>
                </a:solidFill>
                <a:effectLst/>
                <a:uLnTx/>
                <a:uFillTx/>
                <a:latin typeface="Arial" panose="020B0604020202020204"/>
                <a:ea typeface="+mn-ea"/>
                <a:cs typeface="+mn-cs"/>
              </a:rPr>
              <a:t>low</a:t>
            </a:r>
            <a:r>
              <a:rPr kumimoji="0" lang="cs-CZ" sz="1400" b="0" i="0" u="none" strike="noStrike" kern="1200" cap="none" spc="0" normalizeH="0" baseline="0" noProof="0" dirty="0">
                <a:ln>
                  <a:noFill/>
                </a:ln>
                <a:solidFill>
                  <a:srgbClr val="000000"/>
                </a:solidFill>
                <a:effectLst/>
                <a:uLnTx/>
                <a:uFillTx/>
                <a:latin typeface="Arial" panose="020B0604020202020204"/>
                <a:ea typeface="+mn-ea"/>
                <a:cs typeface="+mn-cs"/>
              </a:rPr>
              <a:t>-dose CT (LDCT) hrudníku každý jeden rok nebo každé dva roky</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400" b="0" i="0" u="none" strike="noStrike" kern="1200" cap="none" spc="0" normalizeH="0" baseline="0" noProof="0" dirty="0">
                <a:ln>
                  <a:noFill/>
                </a:ln>
                <a:solidFill>
                  <a:srgbClr val="000000"/>
                </a:solidFill>
                <a:effectLst/>
                <a:uLnTx/>
                <a:uFillTx/>
                <a:latin typeface="Arial" panose="020B0604020202020204"/>
                <a:ea typeface="+mn-ea"/>
                <a:cs typeface="+mn-cs"/>
              </a:rPr>
              <a:t>Zapojené odbornosti: </a:t>
            </a:r>
            <a:r>
              <a:rPr kumimoji="0" lang="cs-CZ" sz="1400" b="0" i="0" u="none" strike="noStrike" kern="1200" cap="none" spc="0" normalizeH="0" baseline="0" noProof="0" dirty="0">
                <a:ln>
                  <a:noFill/>
                </a:ln>
                <a:solidFill>
                  <a:srgbClr val="2C2F79"/>
                </a:solidFill>
                <a:effectLst/>
                <a:uLnTx/>
                <a:uFillTx/>
                <a:latin typeface="Arial" panose="020B0604020202020204"/>
                <a:ea typeface="+mn-ea"/>
                <a:cs typeface="+mn-cs"/>
              </a:rPr>
              <a:t>praktičtí lékaři</a:t>
            </a:r>
            <a:r>
              <a:rPr kumimoji="0" lang="cs-CZ" sz="1400" b="0" i="0" u="none" strike="noStrike" kern="1200" cap="none" spc="0" normalizeH="0" baseline="0" noProof="0" dirty="0">
                <a:ln>
                  <a:noFill/>
                </a:ln>
                <a:solidFill>
                  <a:srgbClr val="000000"/>
                </a:solidFill>
                <a:effectLst/>
                <a:uLnTx/>
                <a:uFillTx/>
                <a:latin typeface="Arial" panose="020B0604020202020204"/>
                <a:ea typeface="+mn-ea"/>
                <a:cs typeface="+mn-cs"/>
              </a:rPr>
              <a:t>, pneumologové, radiologové</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cs-CZ" sz="1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3" name="Zástupný obsah 1">
            <a:extLst>
              <a:ext uri="{FF2B5EF4-FFF2-40B4-BE49-F238E27FC236}">
                <a16:creationId xmlns:a16="http://schemas.microsoft.com/office/drawing/2014/main" id="{ED7B8BF2-3070-19D3-2698-B68562A7DD0A}"/>
              </a:ext>
            </a:extLst>
          </p:cNvPr>
          <p:cNvSpPr txBox="1">
            <a:spLocks/>
          </p:cNvSpPr>
          <p:nvPr/>
        </p:nvSpPr>
        <p:spPr>
          <a:xfrm>
            <a:off x="2107333" y="5618561"/>
            <a:ext cx="9314700" cy="9992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6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cs-CZ" sz="1400" b="0" i="0" u="sng" strike="noStrike" kern="1200" cap="none" spc="0" normalizeH="0" baseline="0" noProof="0" dirty="0">
                <a:ln>
                  <a:noFill/>
                </a:ln>
                <a:solidFill>
                  <a:srgbClr val="000000"/>
                </a:solidFill>
                <a:effectLst/>
                <a:uLnTx/>
                <a:uFillTx/>
                <a:latin typeface="Arial" panose="020B0604020202020204"/>
                <a:ea typeface="+mn-ea"/>
                <a:cs typeface="+mn-cs"/>
              </a:rPr>
              <a:t>POPULAČNÍ PILOTNÍ PROGRAM ČASNÉHO ZÁCHYTU </a:t>
            </a:r>
            <a:r>
              <a:rPr kumimoji="0" lang="cs-CZ" sz="1400" b="1" i="0" u="sng" strike="noStrike" kern="1200" cap="none" spc="0" normalizeH="0" baseline="0" noProof="0" dirty="0">
                <a:ln>
                  <a:noFill/>
                </a:ln>
                <a:solidFill>
                  <a:srgbClr val="FF0000"/>
                </a:solidFill>
                <a:effectLst/>
                <a:uLnTx/>
                <a:uFillTx/>
                <a:latin typeface="Arial" panose="020B0604020202020204"/>
                <a:ea typeface="+mn-ea"/>
                <a:cs typeface="+mn-cs"/>
              </a:rPr>
              <a:t>KARCINOMU PROSTATY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400" b="0" i="0" u="none" strike="noStrike" kern="1200" cap="none" spc="0" normalizeH="0" baseline="0" noProof="0" dirty="0">
                <a:ln>
                  <a:noFill/>
                </a:ln>
                <a:solidFill>
                  <a:srgbClr val="000000"/>
                </a:solidFill>
                <a:effectLst/>
                <a:uLnTx/>
                <a:uFillTx/>
                <a:latin typeface="Arial" panose="020B0604020202020204"/>
                <a:ea typeface="+mn-ea"/>
                <a:cs typeface="+mn-cs"/>
              </a:rPr>
              <a:t>Cílová skupina: </a:t>
            </a:r>
            <a:r>
              <a:rPr kumimoji="0" lang="pl-PL" sz="1400" b="0" i="0" u="none" strike="noStrike" kern="1200" cap="none" spc="0" normalizeH="0" baseline="0" noProof="0" dirty="0">
                <a:ln>
                  <a:noFill/>
                </a:ln>
                <a:solidFill>
                  <a:srgbClr val="000000"/>
                </a:solidFill>
                <a:effectLst/>
                <a:uLnTx/>
                <a:uFillTx/>
                <a:latin typeface="Arial" panose="020B0604020202020204"/>
                <a:ea typeface="+mn-ea"/>
                <a:cs typeface="+mn-cs"/>
              </a:rPr>
              <a:t>muži od 50 do 69 let</a:t>
            </a:r>
            <a:endParaRPr kumimoji="0" lang="cs-CZ" sz="14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400" b="0" i="0" u="none" strike="noStrike" kern="1200" cap="none" spc="0" normalizeH="0" baseline="0" noProof="0" dirty="0">
                <a:ln>
                  <a:noFill/>
                </a:ln>
                <a:solidFill>
                  <a:srgbClr val="000000"/>
                </a:solidFill>
                <a:effectLst/>
                <a:uLnTx/>
                <a:uFillTx/>
                <a:latin typeface="Arial" panose="020B0604020202020204"/>
                <a:ea typeface="+mn-ea"/>
                <a:cs typeface="+mn-cs"/>
              </a:rPr>
              <a:t>Vyšetření: odběr prostatického specifického antigenu (PSA), v případě zvýšeného rizika ultrazvukové vyšetření a MRI, dle výsledků odběr PSA každý rok až každé 4 roky</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s-CZ" sz="1400" b="0" i="0" u="none" strike="noStrike" kern="1200" cap="none" spc="0" normalizeH="0" baseline="0" noProof="0" dirty="0">
                <a:ln>
                  <a:noFill/>
                </a:ln>
                <a:solidFill>
                  <a:srgbClr val="000000"/>
                </a:solidFill>
                <a:effectLst/>
                <a:uLnTx/>
                <a:uFillTx/>
                <a:latin typeface="Arial" panose="020B0604020202020204"/>
                <a:ea typeface="+mn-ea"/>
                <a:cs typeface="+mn-cs"/>
              </a:rPr>
              <a:t>Zapojené odbornosti: </a:t>
            </a:r>
            <a:r>
              <a:rPr kumimoji="0" lang="cs-CZ" sz="1400" b="0" i="0" u="none" strike="noStrike" kern="1200" cap="none" spc="0" normalizeH="0" baseline="0" noProof="0" dirty="0">
                <a:ln>
                  <a:noFill/>
                </a:ln>
                <a:solidFill>
                  <a:srgbClr val="2C2F79"/>
                </a:solidFill>
                <a:effectLst/>
                <a:uLnTx/>
                <a:uFillTx/>
                <a:latin typeface="Arial" panose="020B0604020202020204"/>
                <a:ea typeface="+mn-ea"/>
                <a:cs typeface="+mn-cs"/>
              </a:rPr>
              <a:t>praktičtí lékaři</a:t>
            </a:r>
            <a:r>
              <a:rPr kumimoji="0" lang="cs-CZ" sz="1400" b="0" i="0" u="none" strike="noStrike" kern="1200" cap="none" spc="0" normalizeH="0" baseline="0" noProof="0" dirty="0">
                <a:ln>
                  <a:noFill/>
                </a:ln>
                <a:solidFill>
                  <a:srgbClr val="000000"/>
                </a:solidFill>
                <a:effectLst/>
                <a:uLnTx/>
                <a:uFillTx/>
                <a:latin typeface="Arial" panose="020B0604020202020204"/>
                <a:ea typeface="+mn-ea"/>
                <a:cs typeface="+mn-cs"/>
              </a:rPr>
              <a:t>, urologové, laboratoře biochemie, radiologové</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cs-CZ" sz="14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cs-CZ" sz="1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15" name="Grafický objekt 14">
            <a:extLst>
              <a:ext uri="{FF2B5EF4-FFF2-40B4-BE49-F238E27FC236}">
                <a16:creationId xmlns:a16="http://schemas.microsoft.com/office/drawing/2014/main" id="{BB4E3483-5A18-FD34-A48F-1E9186937E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5696" y="3557923"/>
            <a:ext cx="879886" cy="879886"/>
          </a:xfrm>
          <a:prstGeom prst="rect">
            <a:avLst/>
          </a:prstGeom>
        </p:spPr>
      </p:pic>
      <p:pic>
        <p:nvPicPr>
          <p:cNvPr id="16" name="Grafický objekt 15">
            <a:extLst>
              <a:ext uri="{FF2B5EF4-FFF2-40B4-BE49-F238E27FC236}">
                <a16:creationId xmlns:a16="http://schemas.microsoft.com/office/drawing/2014/main" id="{E730EC8F-B37E-65B4-7280-AA3EFA0B782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5696" y="2601536"/>
            <a:ext cx="879886" cy="879886"/>
          </a:xfrm>
          <a:prstGeom prst="rect">
            <a:avLst/>
          </a:prstGeom>
        </p:spPr>
      </p:pic>
      <p:pic>
        <p:nvPicPr>
          <p:cNvPr id="17" name="Grafický objekt 16">
            <a:extLst>
              <a:ext uri="{FF2B5EF4-FFF2-40B4-BE49-F238E27FC236}">
                <a16:creationId xmlns:a16="http://schemas.microsoft.com/office/drawing/2014/main" id="{9E604D28-21D3-3FE8-C8D1-BDA79705316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5696" y="1641309"/>
            <a:ext cx="879886" cy="879886"/>
          </a:xfrm>
          <a:prstGeom prst="rect">
            <a:avLst/>
          </a:prstGeom>
        </p:spPr>
      </p:pic>
      <p:pic>
        <p:nvPicPr>
          <p:cNvPr id="18" name="Obrázek 17">
            <a:extLst>
              <a:ext uri="{FF2B5EF4-FFF2-40B4-BE49-F238E27FC236}">
                <a16:creationId xmlns:a16="http://schemas.microsoft.com/office/drawing/2014/main" id="{5101FE8A-1AD1-8B6E-48F9-3DFB11805D40}"/>
              </a:ext>
            </a:extLst>
          </p:cNvPr>
          <p:cNvPicPr>
            <a:picLocks noChangeAspect="1"/>
          </p:cNvPicPr>
          <p:nvPr/>
        </p:nvPicPr>
        <p:blipFill>
          <a:blip r:embed="rId9"/>
          <a:srcRect/>
          <a:stretch/>
        </p:blipFill>
        <p:spPr>
          <a:xfrm>
            <a:off x="845697" y="4786145"/>
            <a:ext cx="879886" cy="876798"/>
          </a:xfrm>
          <a:prstGeom prst="rect">
            <a:avLst/>
          </a:prstGeom>
        </p:spPr>
      </p:pic>
      <p:pic>
        <p:nvPicPr>
          <p:cNvPr id="19" name="Obrázek 18">
            <a:extLst>
              <a:ext uri="{FF2B5EF4-FFF2-40B4-BE49-F238E27FC236}">
                <a16:creationId xmlns:a16="http://schemas.microsoft.com/office/drawing/2014/main" id="{F9D8F416-DB68-A16B-8DF2-690914768A32}"/>
              </a:ext>
            </a:extLst>
          </p:cNvPr>
          <p:cNvPicPr>
            <a:picLocks noChangeAspect="1"/>
          </p:cNvPicPr>
          <p:nvPr/>
        </p:nvPicPr>
        <p:blipFill>
          <a:blip r:embed="rId10"/>
          <a:srcRect/>
          <a:stretch/>
        </p:blipFill>
        <p:spPr>
          <a:xfrm>
            <a:off x="845697" y="5768376"/>
            <a:ext cx="879886" cy="876798"/>
          </a:xfrm>
          <a:prstGeom prst="rect">
            <a:avLst/>
          </a:prstGeom>
        </p:spPr>
      </p:pic>
    </p:spTree>
    <p:extLst>
      <p:ext uri="{BB962C8B-B14F-4D97-AF65-F5344CB8AC3E}">
        <p14:creationId xmlns:p14="http://schemas.microsoft.com/office/powerpoint/2010/main" val="37199997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0.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11.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12.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13.xml><?xml version="1.0" encoding="utf-8"?>
<p:tagLst xmlns:a="http://schemas.openxmlformats.org/drawingml/2006/main" xmlns:r="http://schemas.openxmlformats.org/officeDocument/2006/relationships" xmlns:p="http://schemas.openxmlformats.org/presentationml/2006/main">
  <p:tag name="SLIDEFAB_RESIZEMODE" val="2"/>
  <p:tag name="SLIDEFAB_EXPORTMODE" val="2"/>
</p:tagLst>
</file>

<file path=ppt/tags/tag14.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15.xml><?xml version="1.0" encoding="utf-8"?>
<p:tagLst xmlns:a="http://schemas.openxmlformats.org/drawingml/2006/main" xmlns:r="http://schemas.openxmlformats.org/officeDocument/2006/relationships" xmlns:p="http://schemas.openxmlformats.org/presentationml/2006/main">
  <p:tag name="SLIDEFAB_EXPORTMODE" val="4"/>
</p:tagLst>
</file>

<file path=ppt/tags/tag16.xml><?xml version="1.0" encoding="utf-8"?>
<p:tagLst xmlns:a="http://schemas.openxmlformats.org/drawingml/2006/main" xmlns:r="http://schemas.openxmlformats.org/officeDocument/2006/relationships" xmlns:p="http://schemas.openxmlformats.org/presentationml/2006/main">
  <p:tag name="SLIDEFAB_RESIZEMODE" val="1"/>
  <p:tag name="SLIDEFAB_EXPORTMODE" val="7"/>
</p:tagLst>
</file>

<file path=ppt/tags/tag17.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18.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19.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2.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20.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21.xml><?xml version="1.0" encoding="utf-8"?>
<p:tagLst xmlns:a="http://schemas.openxmlformats.org/drawingml/2006/main" xmlns:r="http://schemas.openxmlformats.org/officeDocument/2006/relationships" xmlns:p="http://schemas.openxmlformats.org/presentationml/2006/main">
  <p:tag name="SLIDEFAB_EXPORTMODE" val="4"/>
</p:tagLst>
</file>

<file path=ppt/tags/tag22.xml><?xml version="1.0" encoding="utf-8"?>
<p:tagLst xmlns:a="http://schemas.openxmlformats.org/drawingml/2006/main" xmlns:r="http://schemas.openxmlformats.org/officeDocument/2006/relationships" xmlns:p="http://schemas.openxmlformats.org/presentationml/2006/main">
  <p:tag name="SLIDEFAB_EXPORTMODE" val="4"/>
</p:tagLst>
</file>

<file path=ppt/tags/tag23.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24.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25.xml><?xml version="1.0" encoding="utf-8"?>
<p:tagLst xmlns:a="http://schemas.openxmlformats.org/drawingml/2006/main" xmlns:r="http://schemas.openxmlformats.org/officeDocument/2006/relationships" xmlns:p="http://schemas.openxmlformats.org/presentationml/2006/main">
  <p:tag name="SLIDEFAB_RESIZEMODE" val="1"/>
  <p:tag name="SLIDEFAB_EXPORTMODE" val="7"/>
</p:tagLst>
</file>

<file path=ppt/tags/tag26.xml><?xml version="1.0" encoding="utf-8"?>
<p:tagLst xmlns:a="http://schemas.openxmlformats.org/drawingml/2006/main" xmlns:r="http://schemas.openxmlformats.org/officeDocument/2006/relationships" xmlns:p="http://schemas.openxmlformats.org/presentationml/2006/main">
  <p:tag name="SLIDEFAB_EXPORTMODE" val="4"/>
</p:tagLst>
</file>

<file path=ppt/tags/tag27.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28.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29.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3.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30.xml><?xml version="1.0" encoding="utf-8"?>
<p:tagLst xmlns:a="http://schemas.openxmlformats.org/drawingml/2006/main" xmlns:r="http://schemas.openxmlformats.org/officeDocument/2006/relationships" xmlns:p="http://schemas.openxmlformats.org/presentationml/2006/main">
  <p:tag name="SLIDEFAB_SHAPECONDITIONMETACTIONDELETE" val="True"/>
  <p:tag name="SLIDEFAB_RESIZEMODE" val="1"/>
  <p:tag name="SLIDEFAB_EXPORTMODE" val="4"/>
</p:tagLst>
</file>

<file path=ppt/tags/tag31.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 name="SLIDEFAB_SHAPECONDITIONMETACTIONDELETE" val="False"/>
</p:tagLst>
</file>

<file path=ppt/tags/tag32.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33.xml><?xml version="1.0" encoding="utf-8"?>
<p:tagLst xmlns:a="http://schemas.openxmlformats.org/drawingml/2006/main" xmlns:r="http://schemas.openxmlformats.org/officeDocument/2006/relationships" xmlns:p="http://schemas.openxmlformats.org/presentationml/2006/main">
  <p:tag name="SLIDEFAB_EXPORTMODE" val="4"/>
</p:tagLst>
</file>

<file path=ppt/tags/tag34.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35.xml><?xml version="1.0" encoding="utf-8"?>
<p:tagLst xmlns:a="http://schemas.openxmlformats.org/drawingml/2006/main" xmlns:r="http://schemas.openxmlformats.org/officeDocument/2006/relationships" xmlns:p="http://schemas.openxmlformats.org/presentationml/2006/main">
  <p:tag name="SLIDEFAB_EXPORTMODE" val="4"/>
</p:tagLst>
</file>

<file path=ppt/tags/tag36.xml><?xml version="1.0" encoding="utf-8"?>
<p:tagLst xmlns:a="http://schemas.openxmlformats.org/drawingml/2006/main" xmlns:r="http://schemas.openxmlformats.org/officeDocument/2006/relationships" xmlns:p="http://schemas.openxmlformats.org/presentationml/2006/main">
  <p:tag name="SLIDEFAB_EXPORTMODE" val="4"/>
</p:tagLst>
</file>

<file path=ppt/tags/tag37.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38.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39.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4.xml><?xml version="1.0" encoding="utf-8"?>
<p:tagLst xmlns:a="http://schemas.openxmlformats.org/drawingml/2006/main" xmlns:r="http://schemas.openxmlformats.org/officeDocument/2006/relationships" xmlns:p="http://schemas.openxmlformats.org/presentationml/2006/main">
  <p:tag name="SLIDEFAB_RESIZEMODE" val="2"/>
  <p:tag name="SLIDEFAB_EXPORTMODE" val="2"/>
</p:tagLst>
</file>

<file path=ppt/tags/tag40.xml><?xml version="1.0" encoding="utf-8"?>
<p:tagLst xmlns:a="http://schemas.openxmlformats.org/drawingml/2006/main" xmlns:r="http://schemas.openxmlformats.org/officeDocument/2006/relationships" xmlns:p="http://schemas.openxmlformats.org/presentationml/2006/main">
  <p:tag name="SLIDEFAB_RESIZEMODE" val="2"/>
  <p:tag name="SLIDEFAB_EXPORTMODE" val="2"/>
</p:tagLst>
</file>

<file path=ppt/tags/tag41.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42.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43.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44.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45.xml><?xml version="1.0" encoding="utf-8"?>
<p:tagLst xmlns:a="http://schemas.openxmlformats.org/drawingml/2006/main" xmlns:r="http://schemas.openxmlformats.org/officeDocument/2006/relationships" xmlns:p="http://schemas.openxmlformats.org/presentationml/2006/main">
  <p:tag name="SLIDEFAB_EXPORTMODE" val="4"/>
</p:tagLst>
</file>

<file path=ppt/tags/tag46.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47.xml><?xml version="1.0" encoding="utf-8"?>
<p:tagLst xmlns:a="http://schemas.openxmlformats.org/drawingml/2006/main" xmlns:r="http://schemas.openxmlformats.org/officeDocument/2006/relationships" xmlns:p="http://schemas.openxmlformats.org/presentationml/2006/main">
  <p:tag name="SLIDEFAB_RESIZEMODE" val="2"/>
  <p:tag name="SLIDEFAB_EXPORTMODE" val="2"/>
</p:tagLst>
</file>

<file path=ppt/tags/tag48.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49.xml><?xml version="1.0" encoding="utf-8"?>
<p:tagLst xmlns:a="http://schemas.openxmlformats.org/drawingml/2006/main" xmlns:r="http://schemas.openxmlformats.org/officeDocument/2006/relationships" xmlns:p="http://schemas.openxmlformats.org/presentationml/2006/main">
  <p:tag name="SLIDEFAB_RESIZEMODE" val="2"/>
  <p:tag name="SLIDEFAB_EXPORTMODE" val="2"/>
</p:tagLst>
</file>

<file path=ppt/tags/tag5.xml><?xml version="1.0" encoding="utf-8"?>
<p:tagLst xmlns:a="http://schemas.openxmlformats.org/drawingml/2006/main" xmlns:r="http://schemas.openxmlformats.org/officeDocument/2006/relationships" xmlns:p="http://schemas.openxmlformats.org/presentationml/2006/main">
  <p:tag name="SLIDEFAB_EXPORTMODE" val="4"/>
</p:tagLst>
</file>

<file path=ppt/tags/tag50.xml><?xml version="1.0" encoding="utf-8"?>
<p:tagLst xmlns:a="http://schemas.openxmlformats.org/drawingml/2006/main" xmlns:r="http://schemas.openxmlformats.org/officeDocument/2006/relationships" xmlns:p="http://schemas.openxmlformats.org/presentationml/2006/main">
  <p:tag name="SLIDEFAB_RESIZEMODE" val="2"/>
  <p:tag name="SLIDEFAB_EXPORTMODE" val="2"/>
</p:tagLst>
</file>

<file path=ppt/tags/tag51.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52.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53.xml><?xml version="1.0" encoding="utf-8"?>
<p:tagLst xmlns:a="http://schemas.openxmlformats.org/drawingml/2006/main" xmlns:r="http://schemas.openxmlformats.org/officeDocument/2006/relationships" xmlns:p="http://schemas.openxmlformats.org/presentationml/2006/main">
  <p:tag name="SLIDEFAB_EXPORTMODE" val="4"/>
</p:tagLst>
</file>

<file path=ppt/tags/tag54.xml><?xml version="1.0" encoding="utf-8"?>
<p:tagLst xmlns:a="http://schemas.openxmlformats.org/drawingml/2006/main" xmlns:r="http://schemas.openxmlformats.org/officeDocument/2006/relationships" xmlns:p="http://schemas.openxmlformats.org/presentationml/2006/main">
  <p:tag name="SLIDEFAB_RESIZEMODE" val="1"/>
  <p:tag name="SLIDEFAB_EXPORTMODE" val="7"/>
</p:tagLst>
</file>

<file path=ppt/tags/tag55.xml><?xml version="1.0" encoding="utf-8"?>
<p:tagLst xmlns:a="http://schemas.openxmlformats.org/drawingml/2006/main" xmlns:r="http://schemas.openxmlformats.org/officeDocument/2006/relationships" xmlns:p="http://schemas.openxmlformats.org/presentationml/2006/main">
  <p:tag name="SLIDEFAB_RESIZEMODE" val="1"/>
  <p:tag name="SLIDEFAB_EXPORTMODE" val="7"/>
</p:tagLst>
</file>

<file path=ppt/tags/tag56.xml><?xml version="1.0" encoding="utf-8"?>
<p:tagLst xmlns:a="http://schemas.openxmlformats.org/drawingml/2006/main" xmlns:r="http://schemas.openxmlformats.org/officeDocument/2006/relationships" xmlns:p="http://schemas.openxmlformats.org/presentationml/2006/main">
  <p:tag name="SLIDEFAB_RESIZEMODE" val="1"/>
  <p:tag name="SLIDEFAB_EXPORTMODE" val="7"/>
</p:tagLst>
</file>

<file path=ppt/tags/tag57.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58.xml><?xml version="1.0" encoding="utf-8"?>
<p:tagLst xmlns:a="http://schemas.openxmlformats.org/drawingml/2006/main" xmlns:r="http://schemas.openxmlformats.org/officeDocument/2006/relationships" xmlns:p="http://schemas.openxmlformats.org/presentationml/2006/main">
  <p:tag name="SLIDEFAB_RESIZEMODE" val="1"/>
  <p:tag name="SLIDEFAB_EXPORTMODE" val="7"/>
</p:tagLst>
</file>

<file path=ppt/tags/tag59.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6.xml><?xml version="1.0" encoding="utf-8"?>
<p:tagLst xmlns:a="http://schemas.openxmlformats.org/drawingml/2006/main" xmlns:r="http://schemas.openxmlformats.org/officeDocument/2006/relationships" xmlns:p="http://schemas.openxmlformats.org/presentationml/2006/main">
  <p:tag name="SLIDEFAB_SHAPECONDITIONMETACTIONDELETE" val="True"/>
  <p:tag name="SLIDEFAB_RESIZEMODE" val="2"/>
  <p:tag name="SLIDEFAB_EXPORTMODE" val="2"/>
</p:tagLst>
</file>

<file path=ppt/tags/tag60.xml><?xml version="1.0" encoding="utf-8"?>
<p:tagLst xmlns:a="http://schemas.openxmlformats.org/drawingml/2006/main" xmlns:r="http://schemas.openxmlformats.org/officeDocument/2006/relationships" xmlns:p="http://schemas.openxmlformats.org/presentationml/2006/main">
  <p:tag name="SLIDEFAB_RESIZEMODE" val="1"/>
  <p:tag name="SLIDEFAB_EXPORTMODE" val="7"/>
</p:tagLst>
</file>

<file path=ppt/tags/tag61.xml><?xml version="1.0" encoding="utf-8"?>
<p:tagLst xmlns:a="http://schemas.openxmlformats.org/drawingml/2006/main" xmlns:r="http://schemas.openxmlformats.org/officeDocument/2006/relationships" xmlns:p="http://schemas.openxmlformats.org/presentationml/2006/main">
  <p:tag name="SLIDEFAB_RESIZEMODE" val="1"/>
  <p:tag name="SLIDEFAB_EXPORTMODE" val="7"/>
</p:tagLst>
</file>

<file path=ppt/tags/tag62.xml><?xml version="1.0" encoding="utf-8"?>
<p:tagLst xmlns:a="http://schemas.openxmlformats.org/drawingml/2006/main" xmlns:r="http://schemas.openxmlformats.org/officeDocument/2006/relationships" xmlns:p="http://schemas.openxmlformats.org/presentationml/2006/main">
  <p:tag name="SLIDEFAB_RESIZEMODE" val="1"/>
  <p:tag name="SLIDEFAB_EXPORTMODE" val="7"/>
</p:tagLst>
</file>

<file path=ppt/tags/tag63.xml><?xml version="1.0" encoding="utf-8"?>
<p:tagLst xmlns:a="http://schemas.openxmlformats.org/drawingml/2006/main" xmlns:r="http://schemas.openxmlformats.org/officeDocument/2006/relationships" xmlns:p="http://schemas.openxmlformats.org/presentationml/2006/main">
  <p:tag name="SLIDEFAB_RESIZEMODE" val="2"/>
  <p:tag name="SLIDEFAB_EXPORTMODE" val="2"/>
</p:tagLst>
</file>

<file path=ppt/tags/tag64.xml><?xml version="1.0" encoding="utf-8"?>
<p:tagLst xmlns:a="http://schemas.openxmlformats.org/drawingml/2006/main" xmlns:r="http://schemas.openxmlformats.org/officeDocument/2006/relationships" xmlns:p="http://schemas.openxmlformats.org/presentationml/2006/main">
  <p:tag name="SLIDEFAB_RESIZEMODE" val="1"/>
  <p:tag name="SLIDEFAB_EXPORTMODE" val="7"/>
</p:tagLst>
</file>

<file path=ppt/tags/tag65.xml><?xml version="1.0" encoding="utf-8"?>
<p:tagLst xmlns:a="http://schemas.openxmlformats.org/drawingml/2006/main" xmlns:r="http://schemas.openxmlformats.org/officeDocument/2006/relationships" xmlns:p="http://schemas.openxmlformats.org/presentationml/2006/main">
  <p:tag name="SLIDEFAB_EXPORTMODE" val="4"/>
</p:tagLst>
</file>

<file path=ppt/tags/tag66.xml><?xml version="1.0" encoding="utf-8"?>
<p:tagLst xmlns:a="http://schemas.openxmlformats.org/drawingml/2006/main" xmlns:r="http://schemas.openxmlformats.org/officeDocument/2006/relationships" xmlns:p="http://schemas.openxmlformats.org/presentationml/2006/main">
  <p:tag name="SLIDEFAB_EXPORTMODE" val="4"/>
</p:tagLst>
</file>

<file path=ppt/tags/tag67.xml><?xml version="1.0" encoding="utf-8"?>
<p:tagLst xmlns:a="http://schemas.openxmlformats.org/drawingml/2006/main" xmlns:r="http://schemas.openxmlformats.org/officeDocument/2006/relationships" xmlns:p="http://schemas.openxmlformats.org/presentationml/2006/main">
  <p:tag name="SLIDEFAB_RESIZEMODE" val="2"/>
  <p:tag name="SLIDEFAB_EXPORTMODE" val="2"/>
</p:tagLst>
</file>

<file path=ppt/tags/tag68.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69.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7.xml><?xml version="1.0" encoding="utf-8"?>
<p:tagLst xmlns:a="http://schemas.openxmlformats.org/drawingml/2006/main" xmlns:r="http://schemas.openxmlformats.org/officeDocument/2006/relationships" xmlns:p="http://schemas.openxmlformats.org/presentationml/2006/main">
  <p:tag name="SLIDEFAB_RESIZEMODE" val="1"/>
  <p:tag name="SLIDEFAB_EXPORTMODE" val="7"/>
  <p:tag name="SLIDEFAB_SHAPECONDITIONMETACTIONDELETE" val="False"/>
</p:tagLst>
</file>

<file path=ppt/tags/tag70.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71.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72.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73.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74.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75.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76.xml><?xml version="1.0" encoding="utf-8"?>
<p:tagLst xmlns:a="http://schemas.openxmlformats.org/drawingml/2006/main" xmlns:r="http://schemas.openxmlformats.org/officeDocument/2006/relationships" xmlns:p="http://schemas.openxmlformats.org/presentationml/2006/main">
  <p:tag name="SLIDEFAB_RESIZEMODE" val="1"/>
  <p:tag name="SLIDEFAB_EXPORTMODE" val="7"/>
</p:tagLst>
</file>

<file path=ppt/tags/tag77.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78.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79.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8.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80.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81.xml><?xml version="1.0" encoding="utf-8"?>
<p:tagLst xmlns:a="http://schemas.openxmlformats.org/drawingml/2006/main" xmlns:r="http://schemas.openxmlformats.org/officeDocument/2006/relationships" xmlns:p="http://schemas.openxmlformats.org/presentationml/2006/main">
  <p:tag name="SLIDEFAB_RESIZEMODE" val="1"/>
  <p:tag name="SLIDEFAB_EXPORTMODE" val="7"/>
</p:tagLst>
</file>

<file path=ppt/tags/tag82.xml><?xml version="1.0" encoding="utf-8"?>
<p:tagLst xmlns:a="http://schemas.openxmlformats.org/drawingml/2006/main" xmlns:r="http://schemas.openxmlformats.org/officeDocument/2006/relationships" xmlns:p="http://schemas.openxmlformats.org/presentationml/2006/main">
  <p:tag name="SLIDEFAB_SHAPECONDITIONMETACTIONDELETE" val="True"/>
  <p:tag name="SLIDEFAB_RESIZEMODE" val="1"/>
  <p:tag name="SLIDEFAB_EXPORTMODE" val="4"/>
</p:tagLst>
</file>

<file path=ppt/tags/tag9.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6_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9_Motiv Office">
  <a:themeElements>
    <a:clrScheme name="UZIS-2023">
      <a:dk1>
        <a:srgbClr val="000000"/>
      </a:dk1>
      <a:lt1>
        <a:srgbClr val="FFFFFF"/>
      </a:lt1>
      <a:dk2>
        <a:srgbClr val="44546A"/>
      </a:dk2>
      <a:lt2>
        <a:srgbClr val="E7E6E6"/>
      </a:lt2>
      <a:accent1>
        <a:srgbClr val="2C2F7A"/>
      </a:accent1>
      <a:accent2>
        <a:srgbClr val="93A8CD"/>
      </a:accent2>
      <a:accent3>
        <a:srgbClr val="DA2B47"/>
      </a:accent3>
      <a:accent4>
        <a:srgbClr val="BBC747"/>
      </a:accent4>
      <a:accent5>
        <a:srgbClr val="7B3C8E"/>
      </a:accent5>
      <a:accent6>
        <a:srgbClr val="E6B03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sc-prezentace-cz.pptx" id="{51392DF6-9C5D-41B7-A72A-2D016CF2D798}" vid="{11C299F8-A47A-4F49-BCCF-7C9A9D6BD188}"/>
    </a:ext>
  </a:extLst>
</a:theme>
</file>

<file path=ppt/theme/theme4.xml><?xml version="1.0" encoding="utf-8"?>
<a:theme xmlns:a="http://schemas.openxmlformats.org/drawingml/2006/main" name="11_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18_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9_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Motiv Office">
  <a:themeElements>
    <a:clrScheme name="ÚZIS">
      <a:dk1>
        <a:srgbClr val="000000"/>
      </a:dk1>
      <a:lt1>
        <a:srgbClr val="FFFFFF"/>
      </a:lt1>
      <a:dk2>
        <a:srgbClr val="44546A"/>
      </a:dk2>
      <a:lt2>
        <a:srgbClr val="E7E6E6"/>
      </a:lt2>
      <a:accent1>
        <a:srgbClr val="2C2F79"/>
      </a:accent1>
      <a:accent2>
        <a:srgbClr val="93A8CD"/>
      </a:accent2>
      <a:accent3>
        <a:srgbClr val="E32328"/>
      </a:accent3>
      <a:accent4>
        <a:srgbClr val="BBC747"/>
      </a:accent4>
      <a:accent5>
        <a:srgbClr val="7B3C8E"/>
      </a:accent5>
      <a:accent6>
        <a:srgbClr val="E6B03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3_Motiv Office">
  <a:themeElements>
    <a:clrScheme name="UZIS-2023">
      <a:dk1>
        <a:srgbClr val="000000"/>
      </a:dk1>
      <a:lt1>
        <a:srgbClr val="FFFFFF"/>
      </a:lt1>
      <a:dk2>
        <a:srgbClr val="44546A"/>
      </a:dk2>
      <a:lt2>
        <a:srgbClr val="E7E6E6"/>
      </a:lt2>
      <a:accent1>
        <a:srgbClr val="2C2F7A"/>
      </a:accent1>
      <a:accent2>
        <a:srgbClr val="93A8CD"/>
      </a:accent2>
      <a:accent3>
        <a:srgbClr val="DA2B47"/>
      </a:accent3>
      <a:accent4>
        <a:srgbClr val="BBC747"/>
      </a:accent4>
      <a:accent5>
        <a:srgbClr val="7B3C8E"/>
      </a:accent5>
      <a:accent6>
        <a:srgbClr val="E6B03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NKO">
    <a:dk1>
      <a:sysClr val="windowText" lastClr="000000"/>
    </a:dk1>
    <a:lt1>
      <a:sysClr val="window" lastClr="FFFFFF"/>
    </a:lt1>
    <a:dk2>
      <a:srgbClr val="44546A"/>
    </a:dk2>
    <a:lt2>
      <a:srgbClr val="E7E6E6"/>
    </a:lt2>
    <a:accent1>
      <a:srgbClr val="15A8CA"/>
    </a:accent1>
    <a:accent2>
      <a:srgbClr val="D7D6BA"/>
    </a:accent2>
    <a:accent3>
      <a:srgbClr val="BF7405"/>
    </a:accent3>
    <a:accent4>
      <a:srgbClr val="E4E2DD"/>
    </a:accent4>
    <a:accent5>
      <a:srgbClr val="5B9BD5"/>
    </a:accent5>
    <a:accent6>
      <a:srgbClr val="FDE5C2"/>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NKO">
    <a:dk1>
      <a:sysClr val="windowText" lastClr="000000"/>
    </a:dk1>
    <a:lt1>
      <a:sysClr val="window" lastClr="FFFFFF"/>
    </a:lt1>
    <a:dk2>
      <a:srgbClr val="44546A"/>
    </a:dk2>
    <a:lt2>
      <a:srgbClr val="E7E6E6"/>
    </a:lt2>
    <a:accent1>
      <a:srgbClr val="15A8CA"/>
    </a:accent1>
    <a:accent2>
      <a:srgbClr val="D7D6BA"/>
    </a:accent2>
    <a:accent3>
      <a:srgbClr val="BF7405"/>
    </a:accent3>
    <a:accent4>
      <a:srgbClr val="E4E2DD"/>
    </a:accent4>
    <a:accent5>
      <a:srgbClr val="5B9BD5"/>
    </a:accent5>
    <a:accent6>
      <a:srgbClr val="FDE5C2"/>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Vlastní 6">
    <a:dk1>
      <a:srgbClr val="000000"/>
    </a:dk1>
    <a:lt1>
      <a:sysClr val="window" lastClr="FFFFFF"/>
    </a:lt1>
    <a:dk2>
      <a:srgbClr val="000000"/>
    </a:dk2>
    <a:lt2>
      <a:srgbClr val="F2F2F2"/>
    </a:lt2>
    <a:accent1>
      <a:srgbClr val="E7B13D"/>
    </a:accent1>
    <a:accent2>
      <a:srgbClr val="3D67BC"/>
    </a:accent2>
    <a:accent3>
      <a:srgbClr val="274073"/>
    </a:accent3>
    <a:accent4>
      <a:srgbClr val="84848E"/>
    </a:accent4>
    <a:accent5>
      <a:srgbClr val="D8D8D8"/>
    </a:accent5>
    <a:accent6>
      <a:srgbClr val="DDDCE0"/>
    </a:accent6>
    <a:hlink>
      <a:srgbClr val="1919FF"/>
    </a:hlink>
    <a:folHlink>
      <a:srgbClr val="00005F"/>
    </a:folHlink>
  </a:clrScheme>
  <a:fontScheme name="Paliativní péče">
    <a:majorFont>
      <a:latin typeface="Calibri"/>
      <a:ea typeface=""/>
      <a:cs typeface=""/>
    </a:majorFont>
    <a:minorFont>
      <a:latin typeface="Calibri"/>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Vlastní 6">
    <a:dk1>
      <a:srgbClr val="000000"/>
    </a:dk1>
    <a:lt1>
      <a:sysClr val="window" lastClr="FFFFFF"/>
    </a:lt1>
    <a:dk2>
      <a:srgbClr val="000000"/>
    </a:dk2>
    <a:lt2>
      <a:srgbClr val="F2F2F2"/>
    </a:lt2>
    <a:accent1>
      <a:srgbClr val="E7B13D"/>
    </a:accent1>
    <a:accent2>
      <a:srgbClr val="3D67BC"/>
    </a:accent2>
    <a:accent3>
      <a:srgbClr val="274073"/>
    </a:accent3>
    <a:accent4>
      <a:srgbClr val="84848E"/>
    </a:accent4>
    <a:accent5>
      <a:srgbClr val="D8D8D8"/>
    </a:accent5>
    <a:accent6>
      <a:srgbClr val="DDDCE0"/>
    </a:accent6>
    <a:hlink>
      <a:srgbClr val="1919FF"/>
    </a:hlink>
    <a:folHlink>
      <a:srgbClr val="00005F"/>
    </a:folHlink>
  </a:clrScheme>
  <a:fontScheme name="Paliativní péče">
    <a:majorFont>
      <a:latin typeface="Calibri"/>
      <a:ea typeface=""/>
      <a:cs typeface=""/>
    </a:majorFont>
    <a:minorFont>
      <a:latin typeface="Calibri"/>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21C34B9531B52478C258926AB671CDB" ma:contentTypeVersion="15" ma:contentTypeDescription="Vytvoří nový dokument" ma:contentTypeScope="" ma:versionID="4679110b48113077a70e197a1c716b1b">
  <xsd:schema xmlns:xsd="http://www.w3.org/2001/XMLSchema" xmlns:xs="http://www.w3.org/2001/XMLSchema" xmlns:p="http://schemas.microsoft.com/office/2006/metadata/properties" xmlns:ns2="fd91d4e6-a9b1-4cd9-93e3-d008a5466f3b" xmlns:ns3="0ac979f0-7b52-447c-8bf0-a3303157c888" targetNamespace="http://schemas.microsoft.com/office/2006/metadata/properties" ma:root="true" ma:fieldsID="93fce31c3c7d4514a75e3d33fd84ac6c" ns2:_="" ns3:_="">
    <xsd:import namespace="fd91d4e6-a9b1-4cd9-93e3-d008a5466f3b"/>
    <xsd:import namespace="0ac979f0-7b52-447c-8bf0-a3303157c88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Kompletn_x00ed_"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DateTaken"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91d4e6-a9b1-4cd9-93e3-d008a5466f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Kompletn_x00ed_" ma:index="12" nillable="true" ma:displayName="Kompletní" ma:format="Dropdown" ma:internalName="Kompletn_x00ed_">
      <xsd:simpleType>
        <xsd:restriction base="dms:Choice">
          <xsd:enumeration value="Volba 1"/>
          <xsd:enumeration value="Volba 2"/>
          <xsd:enumeration value="Volba 3"/>
        </xsd:restriction>
      </xsd:simpleType>
    </xsd:element>
    <xsd:element name="lcf76f155ced4ddcb4097134ff3c332f" ma:index="14" nillable="true" ma:taxonomy="true" ma:internalName="lcf76f155ced4ddcb4097134ff3c332f" ma:taxonomyFieldName="MediaServiceImageTags" ma:displayName="Značky obrázků" ma:readOnly="false" ma:fieldId="{5cf76f15-5ced-4ddc-b409-7134ff3c332f}" ma:taxonomyMulti="true" ma:sspId="63d20a35-149b-4608-81b4-e7fcde63788c"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ac979f0-7b52-447c-8bf0-a3303157c888" elementFormDefault="qualified">
    <xsd:import namespace="http://schemas.microsoft.com/office/2006/documentManagement/types"/>
    <xsd:import namespace="http://schemas.microsoft.com/office/infopath/2007/PartnerControls"/>
    <xsd:element name="SharedWithUsers" ma:index="10"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dílené s podrobnostmi" ma:internalName="SharedWithDetails" ma:readOnly="true">
      <xsd:simpleType>
        <xsd:restriction base="dms:Note">
          <xsd:maxLength value="255"/>
        </xsd:restriction>
      </xsd:simpleType>
    </xsd:element>
    <xsd:element name="TaxCatchAll" ma:index="15" nillable="true" ma:displayName="Taxonomy Catch All Column" ma:hidden="true" ma:list="{36ade0e0-5ebb-40f5-9528-68a633c238a8}" ma:internalName="TaxCatchAll" ma:showField="CatchAllData" ma:web="0ac979f0-7b52-447c-8bf0-a3303157c88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d91d4e6-a9b1-4cd9-93e3-d008a5466f3b">
      <Terms xmlns="http://schemas.microsoft.com/office/infopath/2007/PartnerControls"/>
    </lcf76f155ced4ddcb4097134ff3c332f>
    <TaxCatchAll xmlns="0ac979f0-7b52-447c-8bf0-a3303157c888" xsi:nil="true"/>
    <Kompletn_x00ed_ xmlns="fd91d4e6-a9b1-4cd9-93e3-d008a5466f3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8F471F-E309-456E-AEBB-D78CCB39E50A}">
  <ds:schemaRefs>
    <ds:schemaRef ds:uri="0ac979f0-7b52-447c-8bf0-a3303157c888"/>
    <ds:schemaRef ds:uri="fd91d4e6-a9b1-4cd9-93e3-d008a5466f3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629A7FA-A291-4C0D-9C3D-69F7FB90A5E0}">
  <ds:schemaRefs>
    <ds:schemaRef ds:uri="0ac979f0-7b52-447c-8bf0-a3303157c888"/>
    <ds:schemaRef ds:uri="fd91d4e6-a9b1-4cd9-93e3-d008a5466f3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68699DB-09E5-4CF1-A4BE-CD30382FDE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222</TotalTime>
  <Words>3480</Words>
  <Application>Microsoft Office PowerPoint</Application>
  <PresentationFormat>Širokoúhlá obrazovka</PresentationFormat>
  <Paragraphs>534</Paragraphs>
  <Slides>30</Slides>
  <Notes>14</Notes>
  <HiddenSlides>0</HiddenSlides>
  <MMClips>0</MMClips>
  <ScaleCrop>false</ScaleCrop>
  <HeadingPairs>
    <vt:vector size="6" baseType="variant">
      <vt:variant>
        <vt:lpstr>Použitá písma</vt:lpstr>
      </vt:variant>
      <vt:variant>
        <vt:i4>8</vt:i4>
      </vt:variant>
      <vt:variant>
        <vt:lpstr>Motiv</vt:lpstr>
      </vt:variant>
      <vt:variant>
        <vt:i4>9</vt:i4>
      </vt:variant>
      <vt:variant>
        <vt:lpstr>Nadpisy snímků</vt:lpstr>
      </vt:variant>
      <vt:variant>
        <vt:i4>30</vt:i4>
      </vt:variant>
    </vt:vector>
  </HeadingPairs>
  <TitlesOfParts>
    <vt:vector size="47" baseType="lpstr">
      <vt:lpstr>Aptos</vt:lpstr>
      <vt:lpstr>Aptos Narrow</vt:lpstr>
      <vt:lpstr>Arial</vt:lpstr>
      <vt:lpstr>Arial Black</vt:lpstr>
      <vt:lpstr>Calibri</vt:lpstr>
      <vt:lpstr>Calibri Light</vt:lpstr>
      <vt:lpstr>Verdana</vt:lpstr>
      <vt:lpstr>Wingdings</vt:lpstr>
      <vt:lpstr>Motiv Office</vt:lpstr>
      <vt:lpstr>6_Motiv Office</vt:lpstr>
      <vt:lpstr>9_Motiv Office</vt:lpstr>
      <vt:lpstr>11_Motiv Office</vt:lpstr>
      <vt:lpstr>18_Motiv Office</vt:lpstr>
      <vt:lpstr>29_Motiv Office</vt:lpstr>
      <vt:lpstr>1_Motiv Office</vt:lpstr>
      <vt:lpstr>2_Motiv Office</vt:lpstr>
      <vt:lpstr>3_Motiv Office</vt:lpstr>
      <vt:lpstr>Prezentace aplikace PowerPoint</vt:lpstr>
      <vt:lpstr>Příklad: statistická predikce počtu žijících onkologických pacientů v KVK</vt:lpstr>
      <vt:lpstr>Prezentace aplikace PowerPoint</vt:lpstr>
      <vt:lpstr>Počet léčených onkologických pacientů nevyhnutelně poroste  v důsledku demografického stárnutí populace </vt:lpstr>
      <vt:lpstr>Solidní zhoubné nádory dospělých jako příčina úmrtí: srovnání regionů</vt:lpstr>
      <vt:lpstr>Počet léčených kardiovaskulárních pacientů nevyhnutelně poroste v důsledku demografického stárnutí populace  </vt:lpstr>
      <vt:lpstr>Výskyt vybraných onemocnění v závislosti na věku KVK</vt:lpstr>
      <vt:lpstr>Prezentace aplikace PowerPoint</vt:lpstr>
      <vt:lpstr>V KVK jsou dostupné všechny onkologické screeningové programy</vt:lpstr>
      <vt:lpstr>Inovované portály screeningových programů</vt:lpstr>
      <vt:lpstr>Prezentace aplikace PowerPoint</vt:lpstr>
      <vt:lpstr>Onkologické screeningy jsou účinné. Příkladem úspěchu je klesající mortalita tří hlavních preventabilních nádorů. </vt:lpstr>
      <vt:lpstr>Pokrytí cílové populace screeningem nádorů prsu (2024)</vt:lpstr>
      <vt:lpstr>Pokrytí cílové populace screeningem nádorů prsu (2024)</vt:lpstr>
      <vt:lpstr>Mapa akreditovaných screeningových center v čr  v roce 2024 a jejich Dojezdová vzdálenost </vt:lpstr>
      <vt:lpstr>Průměrná objednávací doba mamografických screeningových center dle kraje centra</vt:lpstr>
      <vt:lpstr>Prezentace aplikace PowerPoint</vt:lpstr>
      <vt:lpstr>Pokrytí cílové populace screeningem nádorů tlustého střeva a konečníku (2024) </vt:lpstr>
      <vt:lpstr>Pokrytí cílové populace screeningem nádorů tlustého střeva a konečníku (2024) </vt:lpstr>
      <vt:lpstr>V ČR je od 1.1 2024 zahájen plošný program časného záchytu karcinomu prostaty </vt:lpstr>
      <vt:lpstr>Počet zařazených mužů (50–69 let)  a vstupní odběr psa (v rámci celé čr)</vt:lpstr>
      <vt:lpstr>Podíl mužů s pozitivním výsledkem (psa ≥ 3 µg/l)  DLE KRAJE BYDLIŠTĚ</vt:lpstr>
      <vt:lpstr>Prezentace aplikace PowerPoint</vt:lpstr>
      <vt:lpstr>Pokrytí cílové populace preventivní prohlídkou  ve dvouletém intervalu v čase v rámci celé čr</vt:lpstr>
      <vt:lpstr>Preventivní prohlídky u praktického lékaře v roce 2024</vt:lpstr>
      <vt:lpstr>Pokrytí cílové populace preventivní prohlídkou  ve dvouletém intervalu v roce 2024 dle okresu bydliště</vt:lpstr>
      <vt:lpstr>Aktivní praktičtí lékaři pro dospělé v KVK podle věku a pohlaví</vt:lpstr>
      <vt:lpstr>Prezentace aplikace PowerPoint</vt:lpstr>
      <vt:lpstr>Příklad zlepšujících se výsledků péče v KVK: ZN kolorekta a ZN prsu </vt:lpstr>
      <vt:lpstr>Prezentace aplikace PowerPoint</vt:lpstr>
    </vt:vector>
  </TitlesOfParts>
  <Company>Office365 deploy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Koptíková Jana Mgr. Ph.D.</dc:creator>
  <cp:lastModifiedBy>Dušek Ladislav prof. RNDr. Ph.D.</cp:lastModifiedBy>
  <cp:revision>11</cp:revision>
  <dcterms:created xsi:type="dcterms:W3CDTF">2024-04-08T11:52:19Z</dcterms:created>
  <dcterms:modified xsi:type="dcterms:W3CDTF">2026-02-11T21:25:49Z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0x010100721C34B9531B52478C258926AB671CDB</vt:lpwstr>
  </property>
  <property fmtid="{D5CDD505-2E9C-101B-9397-08002B2CF9AE}" pid="3" name="MediaServiceImageTags">
    <vt:lpwstr/>
  </property>
</Properties>
</file>