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12"/>
  </p:notesMasterIdLst>
  <p:sldIdLst>
    <p:sldId id="379" r:id="rId5"/>
    <p:sldId id="435" r:id="rId6"/>
    <p:sldId id="437" r:id="rId7"/>
    <p:sldId id="440" r:id="rId8"/>
    <p:sldId id="438" r:id="rId9"/>
    <p:sldId id="436" r:id="rId10"/>
    <p:sldId id="439" r:id="rId11"/>
  </p:sldIdLst>
  <p:sldSz cx="24384000" cy="13716000"/>
  <p:notesSz cx="9296400" cy="7010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jdáčková Eliška Ing. Bc. (VZP ČR Ústředí)" initials="GEIB(ČÚ" lastIdx="1" clrIdx="0">
    <p:extLst>
      <p:ext uri="{19B8F6BF-5375-455C-9EA6-DF929625EA0E}">
        <p15:presenceInfo xmlns:p15="http://schemas.microsoft.com/office/powerpoint/2012/main" userId="S-1-5-21-1993962763-152049171-725345543-266685" providerId="AD"/>
      </p:ext>
    </p:extLst>
  </p:cmAuthor>
  <p:cmAuthor id="2" name="Švandrlík David Ing. (VZP ČR Ústředí)" initials="ŠDI(ČÚ" lastIdx="1" clrIdx="1">
    <p:extLst>
      <p:ext uri="{19B8F6BF-5375-455C-9EA6-DF929625EA0E}">
        <p15:presenceInfo xmlns:p15="http://schemas.microsoft.com/office/powerpoint/2012/main" userId="S::david.svandrlik@vzp.cz::1b1bd3cb-0b6f-489c-b51e-0f9c248e41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  <a:srgbClr val="EDD8DB"/>
    <a:srgbClr val="180395"/>
    <a:srgbClr val="D22D0F"/>
    <a:srgbClr val="4A4A4D"/>
    <a:srgbClr val="A88D92"/>
    <a:srgbClr val="E6CACF"/>
    <a:srgbClr val="5A7AA6"/>
    <a:srgbClr val="78A3DD"/>
    <a:srgbClr val="ADC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Tmavý sty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74377" autoAdjust="0"/>
  </p:normalViewPr>
  <p:slideViewPr>
    <p:cSldViewPr snapToGrid="0" snapToObjects="1">
      <p:cViewPr varScale="1">
        <p:scale>
          <a:sx n="56" d="100"/>
          <a:sy n="56" d="100"/>
        </p:scale>
        <p:origin x="1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5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B5965-2D25-4FA8-8A22-1700A7F19B12}" type="doc">
      <dgm:prSet loTypeId="urn:microsoft.com/office/officeart/2009/layout/CircleArrowProcess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2C01E9B-10EA-4410-A5B5-F2C65A794878}">
      <dgm:prSet phldrT="[Text]"/>
      <dgm:spPr/>
      <dgm:t>
        <a:bodyPr/>
        <a:lstStyle/>
        <a:p>
          <a:r>
            <a:rPr lang="cs-CZ" dirty="0"/>
            <a:t>Primární prevence</a:t>
          </a:r>
        </a:p>
      </dgm:t>
    </dgm:pt>
    <dgm:pt modelId="{3B8F01DC-DA92-46F7-B53D-D6CBBD0C4016}" type="parTrans" cxnId="{6956158E-B396-42F0-B9C5-447A694B58D5}">
      <dgm:prSet/>
      <dgm:spPr/>
      <dgm:t>
        <a:bodyPr/>
        <a:lstStyle/>
        <a:p>
          <a:endParaRPr lang="cs-CZ"/>
        </a:p>
      </dgm:t>
    </dgm:pt>
    <dgm:pt modelId="{7149833C-F483-429A-9BB1-0CAB80654E16}" type="sibTrans" cxnId="{6956158E-B396-42F0-B9C5-447A694B58D5}">
      <dgm:prSet/>
      <dgm:spPr/>
      <dgm:t>
        <a:bodyPr/>
        <a:lstStyle/>
        <a:p>
          <a:endParaRPr lang="cs-CZ"/>
        </a:p>
      </dgm:t>
    </dgm:pt>
    <dgm:pt modelId="{96EDBDB2-888D-46A7-94BB-8DBE0E703D4B}">
      <dgm:prSet phldrT="[Text]"/>
      <dgm:spPr/>
      <dgm:t>
        <a:bodyPr/>
        <a:lstStyle/>
        <a:p>
          <a:r>
            <a:rPr lang="cs-CZ" dirty="0"/>
            <a:t>Preventivní prohlídka</a:t>
          </a:r>
        </a:p>
      </dgm:t>
    </dgm:pt>
    <dgm:pt modelId="{1CAB9A36-7D0E-4CC1-9DA6-58240266D306}" type="parTrans" cxnId="{F7D1A972-43D0-419E-9F14-4AB4C14C6340}">
      <dgm:prSet/>
      <dgm:spPr/>
      <dgm:t>
        <a:bodyPr/>
        <a:lstStyle/>
        <a:p>
          <a:endParaRPr lang="cs-CZ"/>
        </a:p>
      </dgm:t>
    </dgm:pt>
    <dgm:pt modelId="{4ADD145E-67C3-4533-A9FD-9F3B2D6D91F8}" type="sibTrans" cxnId="{F7D1A972-43D0-419E-9F14-4AB4C14C6340}">
      <dgm:prSet/>
      <dgm:spPr/>
      <dgm:t>
        <a:bodyPr/>
        <a:lstStyle/>
        <a:p>
          <a:endParaRPr lang="cs-CZ"/>
        </a:p>
      </dgm:t>
    </dgm:pt>
    <dgm:pt modelId="{58F66A21-C604-4BD1-8EC0-C256DE83CB91}">
      <dgm:prSet phldrT="[Text]"/>
      <dgm:spPr/>
      <dgm:t>
        <a:bodyPr/>
        <a:lstStyle/>
        <a:p>
          <a:r>
            <a:rPr lang="cs-CZ" dirty="0"/>
            <a:t>Primární péče</a:t>
          </a:r>
        </a:p>
      </dgm:t>
    </dgm:pt>
    <dgm:pt modelId="{ED717B9B-6FEE-4275-9A76-ADCDE616136E}" type="parTrans" cxnId="{450BBBE5-FB93-409B-B3F5-C7CB41E8C348}">
      <dgm:prSet/>
      <dgm:spPr/>
      <dgm:t>
        <a:bodyPr/>
        <a:lstStyle/>
        <a:p>
          <a:endParaRPr lang="cs-CZ"/>
        </a:p>
      </dgm:t>
    </dgm:pt>
    <dgm:pt modelId="{AD9DA734-736D-49ED-B758-39D10D369196}" type="sibTrans" cxnId="{450BBBE5-FB93-409B-B3F5-C7CB41E8C348}">
      <dgm:prSet/>
      <dgm:spPr/>
      <dgm:t>
        <a:bodyPr/>
        <a:lstStyle/>
        <a:p>
          <a:endParaRPr lang="cs-CZ"/>
        </a:p>
      </dgm:t>
    </dgm:pt>
    <dgm:pt modelId="{42A9E2EA-9B50-4E5D-9CF5-494F587522EB}" type="pres">
      <dgm:prSet presAssocID="{815B5965-2D25-4FA8-8A22-1700A7F19B1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65CF50F-6935-4094-91FF-EBDD2D1D8347}" type="pres">
      <dgm:prSet presAssocID="{E2C01E9B-10EA-4410-A5B5-F2C65A794878}" presName="Accent1" presStyleCnt="0"/>
      <dgm:spPr/>
    </dgm:pt>
    <dgm:pt modelId="{757175BA-FB5B-4C22-8977-6F5D0A142002}" type="pres">
      <dgm:prSet presAssocID="{E2C01E9B-10EA-4410-A5B5-F2C65A794878}" presName="Accent" presStyleLbl="node1" presStyleIdx="0" presStyleCnt="3"/>
      <dgm:spPr>
        <a:solidFill>
          <a:schemeClr val="tx1">
            <a:lumMod val="40000"/>
            <a:lumOff val="60000"/>
          </a:schemeClr>
        </a:solidFill>
      </dgm:spPr>
    </dgm:pt>
    <dgm:pt modelId="{3C20227A-5996-442B-8EC0-D91DFBD4EFCE}" type="pres">
      <dgm:prSet presAssocID="{E2C01E9B-10EA-4410-A5B5-F2C65A79487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7BDEE8FA-959D-4C43-BFDF-CE9B537682B7}" type="pres">
      <dgm:prSet presAssocID="{96EDBDB2-888D-46A7-94BB-8DBE0E703D4B}" presName="Accent2" presStyleCnt="0"/>
      <dgm:spPr/>
    </dgm:pt>
    <dgm:pt modelId="{48AE312D-6FE0-4C51-914B-C05614F09E24}" type="pres">
      <dgm:prSet presAssocID="{96EDBDB2-888D-46A7-94BB-8DBE0E703D4B}" presName="Accent" presStyleLbl="node1" presStyleIdx="1" presStyleCnt="3"/>
      <dgm:spPr>
        <a:solidFill>
          <a:schemeClr val="tx1">
            <a:lumMod val="60000"/>
            <a:lumOff val="40000"/>
          </a:schemeClr>
        </a:solidFill>
      </dgm:spPr>
    </dgm:pt>
    <dgm:pt modelId="{54206B2D-25DC-4624-8910-053EE2034EFD}" type="pres">
      <dgm:prSet presAssocID="{96EDBDB2-888D-46A7-94BB-8DBE0E703D4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5D700CDD-76BF-4F06-98DD-A2E4EFFB34DF}" type="pres">
      <dgm:prSet presAssocID="{58F66A21-C604-4BD1-8EC0-C256DE83CB91}" presName="Accent3" presStyleCnt="0"/>
      <dgm:spPr/>
    </dgm:pt>
    <dgm:pt modelId="{ED8E83C1-4DD2-4669-A250-F93D38FAB644}" type="pres">
      <dgm:prSet presAssocID="{58F66A21-C604-4BD1-8EC0-C256DE83CB91}" presName="Accent" presStyleLbl="node1" presStyleIdx="2" presStyleCnt="3"/>
      <dgm:spPr>
        <a:solidFill>
          <a:schemeClr val="tx1">
            <a:lumMod val="75000"/>
          </a:schemeClr>
        </a:solidFill>
      </dgm:spPr>
    </dgm:pt>
    <dgm:pt modelId="{2D5DFA8D-28CC-4D67-8E5C-0925ACC9225A}" type="pres">
      <dgm:prSet presAssocID="{58F66A21-C604-4BD1-8EC0-C256DE83CB9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45F33232-6626-4D7F-BDB3-3626E61A3516}" type="presOf" srcId="{58F66A21-C604-4BD1-8EC0-C256DE83CB91}" destId="{2D5DFA8D-28CC-4D67-8E5C-0925ACC9225A}" srcOrd="0" destOrd="0" presId="urn:microsoft.com/office/officeart/2009/layout/CircleArrowProcess"/>
    <dgm:cxn modelId="{48A4DA33-C89F-4F4B-81AE-49FC9D3FE3B4}" type="presOf" srcId="{E2C01E9B-10EA-4410-A5B5-F2C65A794878}" destId="{3C20227A-5996-442B-8EC0-D91DFBD4EFCE}" srcOrd="0" destOrd="0" presId="urn:microsoft.com/office/officeart/2009/layout/CircleArrowProcess"/>
    <dgm:cxn modelId="{F7D1A972-43D0-419E-9F14-4AB4C14C6340}" srcId="{815B5965-2D25-4FA8-8A22-1700A7F19B12}" destId="{96EDBDB2-888D-46A7-94BB-8DBE0E703D4B}" srcOrd="1" destOrd="0" parTransId="{1CAB9A36-7D0E-4CC1-9DA6-58240266D306}" sibTransId="{4ADD145E-67C3-4533-A9FD-9F3B2D6D91F8}"/>
    <dgm:cxn modelId="{6956158E-B396-42F0-B9C5-447A694B58D5}" srcId="{815B5965-2D25-4FA8-8A22-1700A7F19B12}" destId="{E2C01E9B-10EA-4410-A5B5-F2C65A794878}" srcOrd="0" destOrd="0" parTransId="{3B8F01DC-DA92-46F7-B53D-D6CBBD0C4016}" sibTransId="{7149833C-F483-429A-9BB1-0CAB80654E16}"/>
    <dgm:cxn modelId="{516835D6-DA6F-4C3B-BCC5-082B956C01CB}" type="presOf" srcId="{96EDBDB2-888D-46A7-94BB-8DBE0E703D4B}" destId="{54206B2D-25DC-4624-8910-053EE2034EFD}" srcOrd="0" destOrd="0" presId="urn:microsoft.com/office/officeart/2009/layout/CircleArrowProcess"/>
    <dgm:cxn modelId="{450BBBE5-FB93-409B-B3F5-C7CB41E8C348}" srcId="{815B5965-2D25-4FA8-8A22-1700A7F19B12}" destId="{58F66A21-C604-4BD1-8EC0-C256DE83CB91}" srcOrd="2" destOrd="0" parTransId="{ED717B9B-6FEE-4275-9A76-ADCDE616136E}" sibTransId="{AD9DA734-736D-49ED-B758-39D10D369196}"/>
    <dgm:cxn modelId="{B08AF6FF-54CB-4C84-AD8D-149624050847}" type="presOf" srcId="{815B5965-2D25-4FA8-8A22-1700A7F19B12}" destId="{42A9E2EA-9B50-4E5D-9CF5-494F587522EB}" srcOrd="0" destOrd="0" presId="urn:microsoft.com/office/officeart/2009/layout/CircleArrowProcess"/>
    <dgm:cxn modelId="{B44F5F1F-EC90-4AF0-9BA0-5746BFBE1F8F}" type="presParOf" srcId="{42A9E2EA-9B50-4E5D-9CF5-494F587522EB}" destId="{365CF50F-6935-4094-91FF-EBDD2D1D8347}" srcOrd="0" destOrd="0" presId="urn:microsoft.com/office/officeart/2009/layout/CircleArrowProcess"/>
    <dgm:cxn modelId="{116BBBAE-782E-42DD-BA06-1F8699FD185A}" type="presParOf" srcId="{365CF50F-6935-4094-91FF-EBDD2D1D8347}" destId="{757175BA-FB5B-4C22-8977-6F5D0A142002}" srcOrd="0" destOrd="0" presId="urn:microsoft.com/office/officeart/2009/layout/CircleArrowProcess"/>
    <dgm:cxn modelId="{AD00A7BA-B807-40AA-8015-E1AE503508DB}" type="presParOf" srcId="{42A9E2EA-9B50-4E5D-9CF5-494F587522EB}" destId="{3C20227A-5996-442B-8EC0-D91DFBD4EFCE}" srcOrd="1" destOrd="0" presId="urn:microsoft.com/office/officeart/2009/layout/CircleArrowProcess"/>
    <dgm:cxn modelId="{7B629C79-2492-4F81-BF51-86FB4FA03C3C}" type="presParOf" srcId="{42A9E2EA-9B50-4E5D-9CF5-494F587522EB}" destId="{7BDEE8FA-959D-4C43-BFDF-CE9B537682B7}" srcOrd="2" destOrd="0" presId="urn:microsoft.com/office/officeart/2009/layout/CircleArrowProcess"/>
    <dgm:cxn modelId="{D8D84336-8D83-47DE-B410-3075663F2751}" type="presParOf" srcId="{7BDEE8FA-959D-4C43-BFDF-CE9B537682B7}" destId="{48AE312D-6FE0-4C51-914B-C05614F09E24}" srcOrd="0" destOrd="0" presId="urn:microsoft.com/office/officeart/2009/layout/CircleArrowProcess"/>
    <dgm:cxn modelId="{A363071F-BB19-43E9-8C87-5E47CBEBC287}" type="presParOf" srcId="{42A9E2EA-9B50-4E5D-9CF5-494F587522EB}" destId="{54206B2D-25DC-4624-8910-053EE2034EFD}" srcOrd="3" destOrd="0" presId="urn:microsoft.com/office/officeart/2009/layout/CircleArrowProcess"/>
    <dgm:cxn modelId="{2F3D6B33-CAC6-430A-A0F3-23C70CD149B5}" type="presParOf" srcId="{42A9E2EA-9B50-4E5D-9CF5-494F587522EB}" destId="{5D700CDD-76BF-4F06-98DD-A2E4EFFB34DF}" srcOrd="4" destOrd="0" presId="urn:microsoft.com/office/officeart/2009/layout/CircleArrowProcess"/>
    <dgm:cxn modelId="{8C1CBB5C-56C8-4DC1-A077-7B3BC21C8824}" type="presParOf" srcId="{5D700CDD-76BF-4F06-98DD-A2E4EFFB34DF}" destId="{ED8E83C1-4DD2-4669-A250-F93D38FAB644}" srcOrd="0" destOrd="0" presId="urn:microsoft.com/office/officeart/2009/layout/CircleArrowProcess"/>
    <dgm:cxn modelId="{92504943-2261-4260-8800-4F80716B5084}" type="presParOf" srcId="{42A9E2EA-9B50-4E5D-9CF5-494F587522EB}" destId="{2D5DFA8D-28CC-4D67-8E5C-0925ACC9225A}" srcOrd="5" destOrd="0" presId="urn:microsoft.com/office/officeart/2009/layout/CircleArrowProcess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175BA-FB5B-4C22-8977-6F5D0A142002}">
      <dsp:nvSpPr>
        <dsp:cNvPr id="0" name=""/>
        <dsp:cNvSpPr/>
      </dsp:nvSpPr>
      <dsp:spPr>
        <a:xfrm>
          <a:off x="6244255" y="0"/>
          <a:ext cx="5216298" cy="521709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20227A-5996-442B-8EC0-D91DFBD4EFCE}">
      <dsp:nvSpPr>
        <dsp:cNvPr id="0" name=""/>
        <dsp:cNvSpPr/>
      </dsp:nvSpPr>
      <dsp:spPr>
        <a:xfrm>
          <a:off x="7397228" y="1883528"/>
          <a:ext cx="2898596" cy="144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Primární prevence</a:t>
          </a:r>
        </a:p>
      </dsp:txBody>
      <dsp:txXfrm>
        <a:off x="7397228" y="1883528"/>
        <a:ext cx="2898596" cy="1448951"/>
      </dsp:txXfrm>
    </dsp:sp>
    <dsp:sp modelId="{48AE312D-6FE0-4C51-914B-C05614F09E24}">
      <dsp:nvSpPr>
        <dsp:cNvPr id="0" name=""/>
        <dsp:cNvSpPr/>
      </dsp:nvSpPr>
      <dsp:spPr>
        <a:xfrm>
          <a:off x="4795446" y="2997606"/>
          <a:ext cx="5216298" cy="521709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206B2D-25DC-4624-8910-053EE2034EFD}">
      <dsp:nvSpPr>
        <dsp:cNvPr id="0" name=""/>
        <dsp:cNvSpPr/>
      </dsp:nvSpPr>
      <dsp:spPr>
        <a:xfrm>
          <a:off x="5954297" y="4898474"/>
          <a:ext cx="2898596" cy="144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Preventivní prohlídka</a:t>
          </a:r>
        </a:p>
      </dsp:txBody>
      <dsp:txXfrm>
        <a:off x="5954297" y="4898474"/>
        <a:ext cx="2898596" cy="1448951"/>
      </dsp:txXfrm>
    </dsp:sp>
    <dsp:sp modelId="{ED8E83C1-4DD2-4669-A250-F93D38FAB644}">
      <dsp:nvSpPr>
        <dsp:cNvPr id="0" name=""/>
        <dsp:cNvSpPr/>
      </dsp:nvSpPr>
      <dsp:spPr>
        <a:xfrm>
          <a:off x="6615518" y="6353928"/>
          <a:ext cx="4481608" cy="448340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tx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5DFA8D-28CC-4D67-8E5C-0925ACC9225A}">
      <dsp:nvSpPr>
        <dsp:cNvPr id="0" name=""/>
        <dsp:cNvSpPr/>
      </dsp:nvSpPr>
      <dsp:spPr>
        <a:xfrm>
          <a:off x="7404085" y="7917755"/>
          <a:ext cx="2898596" cy="144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Primární péče</a:t>
          </a:r>
        </a:p>
      </dsp:txBody>
      <dsp:txXfrm>
        <a:off x="7404085" y="7917755"/>
        <a:ext cx="2898596" cy="1448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1239521" y="3329941"/>
            <a:ext cx="6817360" cy="31546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19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85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37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76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48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4F8CC-479B-4B7A-876C-BF97BD9F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>
            <a:normAutofit/>
          </a:bodyPr>
          <a:lstStyle>
            <a:lvl1pPr>
              <a:defRPr sz="10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5684DE-5848-4063-9EC0-DFB6BF040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6"/>
            <a:ext cx="21031200" cy="1527868"/>
          </a:xfrm>
        </p:spPr>
        <p:txBody>
          <a:bodyPr>
            <a:normAutofit/>
          </a:bodyPr>
          <a:lstStyle>
            <a:lvl1pPr marL="0" indent="0">
              <a:buNone/>
              <a:defRPr sz="4600">
                <a:solidFill>
                  <a:srgbClr val="4A4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DCF286-82BA-4A4A-83AA-61734EC6C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C2C7E1-D379-444F-B333-F4BDD11F3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C711BC-1305-4DAE-B58E-DFFDBC15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2FB8-D681-42A5-B41E-171E85C65BB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" descr="Obrázek">
            <a:extLst>
              <a:ext uri="{FF2B5EF4-FFF2-40B4-BE49-F238E27FC236}">
                <a16:creationId xmlns:a16="http://schemas.microsoft.com/office/drawing/2014/main" id="{6F56ABB9-72A2-4C8D-8BDA-8C4044A6D1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9671" y="1913705"/>
            <a:ext cx="1844348" cy="76948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ástupný text 2">
            <a:extLst>
              <a:ext uri="{FF2B5EF4-FFF2-40B4-BE49-F238E27FC236}">
                <a16:creationId xmlns:a16="http://schemas.microsoft.com/office/drawing/2014/main" id="{0D9D9BD3-3DD6-47C7-9451-CC48D758646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663700" y="10796793"/>
            <a:ext cx="21031200" cy="1527868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A4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5B9403C8-B026-2FD8-58E7-4D2C485A7A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886599" y="12414660"/>
            <a:ext cx="1808301" cy="1133475"/>
          </a:xfrm>
        </p:spPr>
        <p:txBody>
          <a:bodyPr>
            <a:noAutofit/>
          </a:bodyPr>
          <a:lstStyle>
            <a:lvl1pPr marL="50800" indent="0">
              <a:lnSpc>
                <a:spcPct val="100000"/>
              </a:lnSpc>
              <a:buFontTx/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lnSpc>
                <a:spcPct val="100000"/>
              </a:lnSpc>
              <a:buFontTx/>
              <a:buNone/>
              <a:defRPr sz="1400" baseline="0"/>
            </a:lvl2pPr>
            <a:lvl3pPr marL="1219200" indent="0">
              <a:lnSpc>
                <a:spcPct val="100000"/>
              </a:lnSpc>
              <a:buFontTx/>
              <a:buNone/>
              <a:defRPr sz="1400" baseline="0"/>
            </a:lvl3pPr>
            <a:lvl4pPr marL="1828800" indent="0">
              <a:lnSpc>
                <a:spcPct val="100000"/>
              </a:lnSpc>
              <a:buFontTx/>
              <a:buNone/>
              <a:defRPr sz="1400" baseline="0"/>
            </a:lvl4pPr>
            <a:lvl5pPr marL="2438400" indent="0">
              <a:lnSpc>
                <a:spcPct val="100000"/>
              </a:lnSpc>
              <a:buFontTx/>
              <a:buNone/>
              <a:defRPr sz="140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99125865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DE10F-C618-4E88-B49A-03C981E1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1AA809-FB89-4124-914C-EAD12F29F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D181E87-F5EC-4C5F-A6D1-01716BEF52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6501" y="2726286"/>
            <a:ext cx="21970999" cy="94767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text 15">
            <a:extLst>
              <a:ext uri="{FF2B5EF4-FFF2-40B4-BE49-F238E27FC236}">
                <a16:creationId xmlns:a16="http://schemas.microsoft.com/office/drawing/2014/main" id="{215B5DCB-A966-C305-2E36-31E35D8D6C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886599" y="12414660"/>
            <a:ext cx="1808301" cy="1133475"/>
          </a:xfrm>
        </p:spPr>
        <p:txBody>
          <a:bodyPr>
            <a:noAutofit/>
          </a:bodyPr>
          <a:lstStyle>
            <a:lvl1pPr marL="50800" indent="0">
              <a:lnSpc>
                <a:spcPct val="100000"/>
              </a:lnSpc>
              <a:buFontTx/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lnSpc>
                <a:spcPct val="100000"/>
              </a:lnSpc>
              <a:buFontTx/>
              <a:buNone/>
              <a:defRPr sz="1400" baseline="0"/>
            </a:lvl2pPr>
            <a:lvl3pPr marL="1219200" indent="0">
              <a:lnSpc>
                <a:spcPct val="100000"/>
              </a:lnSpc>
              <a:buFontTx/>
              <a:buNone/>
              <a:defRPr sz="1400" baseline="0"/>
            </a:lvl3pPr>
            <a:lvl4pPr marL="1828800" indent="0">
              <a:lnSpc>
                <a:spcPct val="100000"/>
              </a:lnSpc>
              <a:buFontTx/>
              <a:buNone/>
              <a:defRPr sz="1400" baseline="0"/>
            </a:lvl4pPr>
            <a:lvl5pPr marL="2438400" indent="0">
              <a:lnSpc>
                <a:spcPct val="100000"/>
              </a:lnSpc>
              <a:buFontTx/>
              <a:buNone/>
              <a:defRPr sz="140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72128942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0ACBF-D632-4FAC-A9E6-6732826B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8F8D35-B720-45A5-97B1-915C1CA7A4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6EBC61D-808D-474B-959F-5C6D65DAAE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98442" y="4431866"/>
            <a:ext cx="7231466" cy="4833465"/>
          </a:xfrm>
        </p:spPr>
        <p:txBody>
          <a:bodyPr anchor="t">
            <a:noAutofit/>
          </a:bodyPr>
          <a:lstStyle>
            <a:lvl1pPr marL="50800" indent="0">
              <a:buFont typeface="Arial" panose="020B0604020202020204" pitchFamily="34" charset="0"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Font typeface="Arial" panose="020B0604020202020204" pitchFamily="34" charset="0"/>
              <a:buNone/>
              <a:defRPr sz="3200"/>
            </a:lvl2pPr>
            <a:lvl3pPr marL="1219200" indent="0">
              <a:buFont typeface="Arial" panose="020B0604020202020204" pitchFamily="34" charset="0"/>
              <a:buNone/>
              <a:defRPr sz="3200"/>
            </a:lvl3pPr>
            <a:lvl4pPr marL="1828800" indent="0">
              <a:buFont typeface="Arial" panose="020B0604020202020204" pitchFamily="34" charset="0"/>
              <a:buNone/>
              <a:defRPr sz="3200"/>
            </a:lvl4pPr>
            <a:lvl5pPr marL="2438400" indent="0"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cs-CZ" dirty="0"/>
              <a:t>Máme silný a nezaměnitelný vizuální styl, který můžeme využít v sociálních médiích zaměřených na vizuální stránku. V sociálních médiích bychom měli se sdělením a vizuálem pracovat kreativně. </a:t>
            </a:r>
          </a:p>
        </p:txBody>
      </p:sp>
      <p:sp>
        <p:nvSpPr>
          <p:cNvPr id="14" name="Zástupný obsah 13">
            <a:extLst>
              <a:ext uri="{FF2B5EF4-FFF2-40B4-BE49-F238E27FC236}">
                <a16:creationId xmlns:a16="http://schemas.microsoft.com/office/drawing/2014/main" id="{03816CB7-02ED-4564-8007-E5482A089C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06500" y="4431866"/>
            <a:ext cx="5389529" cy="5170575"/>
          </a:xfrm>
        </p:spPr>
        <p:txBody>
          <a:bodyPr/>
          <a:lstStyle>
            <a:lvl1pPr marL="50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15" name="Zástupný obsah 13">
            <a:extLst>
              <a:ext uri="{FF2B5EF4-FFF2-40B4-BE49-F238E27FC236}">
                <a16:creationId xmlns:a16="http://schemas.microsoft.com/office/drawing/2014/main" id="{527CE31A-FCB2-4348-A129-406F7666D1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2471" y="4431865"/>
            <a:ext cx="5389529" cy="5170575"/>
          </a:xfrm>
        </p:spPr>
        <p:txBody>
          <a:bodyPr/>
          <a:lstStyle>
            <a:lvl1pPr marL="50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5" name="Zástupný text 15">
            <a:extLst>
              <a:ext uri="{FF2B5EF4-FFF2-40B4-BE49-F238E27FC236}">
                <a16:creationId xmlns:a16="http://schemas.microsoft.com/office/drawing/2014/main" id="{1BD2FD5D-C604-A0ED-3CA4-2867FE0533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886599" y="12414660"/>
            <a:ext cx="1808301" cy="1133475"/>
          </a:xfrm>
        </p:spPr>
        <p:txBody>
          <a:bodyPr>
            <a:noAutofit/>
          </a:bodyPr>
          <a:lstStyle>
            <a:lvl1pPr marL="50800" indent="0">
              <a:lnSpc>
                <a:spcPct val="100000"/>
              </a:lnSpc>
              <a:buFontTx/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lnSpc>
                <a:spcPct val="100000"/>
              </a:lnSpc>
              <a:buFontTx/>
              <a:buNone/>
              <a:defRPr sz="1400" baseline="0"/>
            </a:lvl2pPr>
            <a:lvl3pPr marL="1219200" indent="0">
              <a:lnSpc>
                <a:spcPct val="100000"/>
              </a:lnSpc>
              <a:buFontTx/>
              <a:buNone/>
              <a:defRPr sz="1400" baseline="0"/>
            </a:lvl3pPr>
            <a:lvl4pPr marL="1828800" indent="0">
              <a:lnSpc>
                <a:spcPct val="100000"/>
              </a:lnSpc>
              <a:buFontTx/>
              <a:buNone/>
              <a:defRPr sz="1400" baseline="0"/>
            </a:lvl4pPr>
            <a:lvl5pPr marL="2438400" indent="0">
              <a:lnSpc>
                <a:spcPct val="100000"/>
              </a:lnSpc>
              <a:buFontTx/>
              <a:buNone/>
              <a:defRPr sz="140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4072283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0ACBF-D632-4FAC-A9E6-6732826B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8F8D35-B720-45A5-97B1-915C1CA7A4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obsah 13">
            <a:extLst>
              <a:ext uri="{FF2B5EF4-FFF2-40B4-BE49-F238E27FC236}">
                <a16:creationId xmlns:a16="http://schemas.microsoft.com/office/drawing/2014/main" id="{03816CB7-02ED-4564-8007-E5482A089C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562096" y="4347280"/>
            <a:ext cx="5389529" cy="5170575"/>
          </a:xfrm>
        </p:spPr>
        <p:txBody>
          <a:bodyPr>
            <a:normAutofit/>
          </a:bodyPr>
          <a:lstStyle>
            <a:lvl1pPr marL="5080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A4CDD8-F284-4CA2-8516-39B2DA2A45B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06500" y="4198142"/>
            <a:ext cx="10092199" cy="5319713"/>
          </a:xfrm>
        </p:spPr>
        <p:txBody>
          <a:bodyPr>
            <a:normAutofit/>
          </a:bodyPr>
          <a:lstStyle>
            <a:lvl1pPr marL="50800" marR="0" indent="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81000"/>
              <a:buFontTx/>
              <a:buNone/>
              <a:tabLst/>
              <a:defRPr sz="2800" baseline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text 15">
            <a:extLst>
              <a:ext uri="{FF2B5EF4-FFF2-40B4-BE49-F238E27FC236}">
                <a16:creationId xmlns:a16="http://schemas.microsoft.com/office/drawing/2014/main" id="{9CB33EA5-7F83-0800-F6E3-EFDC2A0D21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886599" y="12414660"/>
            <a:ext cx="1808301" cy="1133475"/>
          </a:xfrm>
        </p:spPr>
        <p:txBody>
          <a:bodyPr>
            <a:noAutofit/>
          </a:bodyPr>
          <a:lstStyle>
            <a:lvl1pPr marL="50800" indent="0">
              <a:lnSpc>
                <a:spcPct val="100000"/>
              </a:lnSpc>
              <a:buFontTx/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lnSpc>
                <a:spcPct val="100000"/>
              </a:lnSpc>
              <a:buFontTx/>
              <a:buNone/>
              <a:defRPr sz="1400" baseline="0"/>
            </a:lvl2pPr>
            <a:lvl3pPr marL="1219200" indent="0">
              <a:lnSpc>
                <a:spcPct val="100000"/>
              </a:lnSpc>
              <a:buFontTx/>
              <a:buNone/>
              <a:defRPr sz="1400" baseline="0"/>
            </a:lvl3pPr>
            <a:lvl4pPr marL="1828800" indent="0">
              <a:lnSpc>
                <a:spcPct val="100000"/>
              </a:lnSpc>
              <a:buFontTx/>
              <a:buNone/>
              <a:defRPr sz="1400" baseline="0"/>
            </a:lvl4pPr>
            <a:lvl5pPr marL="2438400" indent="0">
              <a:lnSpc>
                <a:spcPct val="100000"/>
              </a:lnSpc>
              <a:buFontTx/>
              <a:buNone/>
              <a:defRPr sz="140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2490440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0ACBF-D632-4FAC-A9E6-6732826B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8F8D35-B720-45A5-97B1-915C1CA7A4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obsah 13">
            <a:extLst>
              <a:ext uri="{FF2B5EF4-FFF2-40B4-BE49-F238E27FC236}">
                <a16:creationId xmlns:a16="http://schemas.microsoft.com/office/drawing/2014/main" id="{03816CB7-02ED-4564-8007-E5482A089C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06500" y="4272712"/>
            <a:ext cx="5389529" cy="5170575"/>
          </a:xfrm>
        </p:spPr>
        <p:txBody>
          <a:bodyPr/>
          <a:lstStyle>
            <a:lvl1pPr marL="50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A4CDD8-F284-4CA2-8516-39B2DA2A45B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859152" y="4198142"/>
            <a:ext cx="10092199" cy="5319713"/>
          </a:xfrm>
        </p:spPr>
        <p:txBody>
          <a:bodyPr>
            <a:normAutofit/>
          </a:bodyPr>
          <a:lstStyle>
            <a:lvl1pPr marL="50800" marR="0" indent="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81000"/>
              <a:buFontTx/>
              <a:buNone/>
              <a:tabLst/>
              <a:defRPr sz="2800" baseline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text 15">
            <a:extLst>
              <a:ext uri="{FF2B5EF4-FFF2-40B4-BE49-F238E27FC236}">
                <a16:creationId xmlns:a16="http://schemas.microsoft.com/office/drawing/2014/main" id="{8CF51721-A42D-5B49-F44B-55C35F1D50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886599" y="12414660"/>
            <a:ext cx="1808301" cy="1133475"/>
          </a:xfrm>
        </p:spPr>
        <p:txBody>
          <a:bodyPr>
            <a:noAutofit/>
          </a:bodyPr>
          <a:lstStyle>
            <a:lvl1pPr marL="50800" indent="0">
              <a:lnSpc>
                <a:spcPct val="100000"/>
              </a:lnSpc>
              <a:buFontTx/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lnSpc>
                <a:spcPct val="100000"/>
              </a:lnSpc>
              <a:buFontTx/>
              <a:buNone/>
              <a:defRPr sz="1400" baseline="0"/>
            </a:lvl2pPr>
            <a:lvl3pPr marL="1219200" indent="0">
              <a:lnSpc>
                <a:spcPct val="100000"/>
              </a:lnSpc>
              <a:buFontTx/>
              <a:buNone/>
              <a:defRPr sz="1400" baseline="0"/>
            </a:lvl3pPr>
            <a:lvl4pPr marL="1828800" indent="0">
              <a:lnSpc>
                <a:spcPct val="100000"/>
              </a:lnSpc>
              <a:buFontTx/>
              <a:buNone/>
              <a:defRPr sz="1400" baseline="0"/>
            </a:lvl4pPr>
            <a:lvl5pPr marL="2438400" indent="0">
              <a:lnSpc>
                <a:spcPct val="100000"/>
              </a:lnSpc>
              <a:buFontTx/>
              <a:buNone/>
              <a:defRPr sz="140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9615220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9F99CD-A4DC-462E-8165-664DCCD8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A753EC-7A23-4664-AB38-BAC3DBE24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text 15">
            <a:extLst>
              <a:ext uri="{FF2B5EF4-FFF2-40B4-BE49-F238E27FC236}">
                <a16:creationId xmlns:a16="http://schemas.microsoft.com/office/drawing/2014/main" id="{D7449A82-A32F-E8C5-A1D3-4E7DB9E038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886599" y="12414660"/>
            <a:ext cx="1808301" cy="1133475"/>
          </a:xfrm>
        </p:spPr>
        <p:txBody>
          <a:bodyPr>
            <a:noAutofit/>
          </a:bodyPr>
          <a:lstStyle>
            <a:lvl1pPr marL="50800" indent="0">
              <a:lnSpc>
                <a:spcPct val="100000"/>
              </a:lnSpc>
              <a:buFontTx/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lnSpc>
                <a:spcPct val="100000"/>
              </a:lnSpc>
              <a:buFontTx/>
              <a:buNone/>
              <a:defRPr sz="1400" baseline="0"/>
            </a:lvl2pPr>
            <a:lvl3pPr marL="1219200" indent="0">
              <a:lnSpc>
                <a:spcPct val="100000"/>
              </a:lnSpc>
              <a:buFontTx/>
              <a:buNone/>
              <a:defRPr sz="1400" baseline="0"/>
            </a:lvl3pPr>
            <a:lvl4pPr marL="1828800" indent="0">
              <a:lnSpc>
                <a:spcPct val="100000"/>
              </a:lnSpc>
              <a:buFontTx/>
              <a:buNone/>
              <a:defRPr sz="1400" baseline="0"/>
            </a:lvl4pPr>
            <a:lvl5pPr marL="2438400" indent="0">
              <a:lnSpc>
                <a:spcPct val="100000"/>
              </a:lnSpc>
              <a:buFontTx/>
              <a:buNone/>
              <a:defRPr sz="140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16965662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cs-CZ" dirty="0"/>
              <a:t>Název snímku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439AEE6-9148-4C87-B69E-B562EF3B9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5011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Číslo snímku">
            <a:extLst>
              <a:ext uri="{FF2B5EF4-FFF2-40B4-BE49-F238E27FC236}">
                <a16:creationId xmlns:a16="http://schemas.microsoft.com/office/drawing/2014/main" id="{46DD3E82-CC39-40D1-A3E4-20F49D29AE7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714985" y="12419417"/>
            <a:ext cx="599524" cy="5180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kumimoji="0" sz="2700" b="0" i="0" u="none" strike="noStrike" cap="none" spc="0" normalizeH="0" baseline="0">
                <a:ln>
                  <a:noFill/>
                </a:ln>
                <a:solidFill>
                  <a:srgbClr val="D22D0F"/>
                </a:solidFill>
                <a:effectLst/>
                <a:uFillTx/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7" name="Seskupit">
            <a:extLst>
              <a:ext uri="{FF2B5EF4-FFF2-40B4-BE49-F238E27FC236}">
                <a16:creationId xmlns:a16="http://schemas.microsoft.com/office/drawing/2014/main" id="{26CC8A9C-FFB0-4A08-A5BE-70E53E921751}"/>
              </a:ext>
            </a:extLst>
          </p:cNvPr>
          <p:cNvGrpSpPr/>
          <p:nvPr userDrawn="1"/>
        </p:nvGrpSpPr>
        <p:grpSpPr>
          <a:xfrm>
            <a:off x="20821459" y="12359239"/>
            <a:ext cx="2757575" cy="629455"/>
            <a:chOff x="0" y="-1"/>
            <a:chExt cx="2757574" cy="629453"/>
          </a:xfrm>
        </p:grpSpPr>
        <p:sp>
          <p:nvSpPr>
            <p:cNvPr id="19" name="SPACE">
              <a:extLst>
                <a:ext uri="{FF2B5EF4-FFF2-40B4-BE49-F238E27FC236}">
                  <a16:creationId xmlns:a16="http://schemas.microsoft.com/office/drawing/2014/main" id="{E6B3587E-C233-49BE-B86E-1374E9C364E5}"/>
                </a:ext>
              </a:extLst>
            </p:cNvPr>
            <p:cNvSpPr txBox="1"/>
            <p:nvPr/>
          </p:nvSpPr>
          <p:spPr>
            <a:xfrm>
              <a:off x="0" y="-1"/>
              <a:ext cx="626549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2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 Medium"/>
                </a:defRPr>
              </a:lvl1pPr>
            </a:lstStyle>
            <a:p>
              <a:r>
                <a:t>SPACE</a:t>
              </a:r>
            </a:p>
          </p:txBody>
        </p:sp>
        <p:sp>
          <p:nvSpPr>
            <p:cNvPr id="20" name="Čára">
              <a:extLst>
                <a:ext uri="{FF2B5EF4-FFF2-40B4-BE49-F238E27FC236}">
                  <a16:creationId xmlns:a16="http://schemas.microsoft.com/office/drawing/2014/main" id="{71A39524-78E3-406F-9F79-0DB791618233}"/>
                </a:ext>
              </a:extLst>
            </p:cNvPr>
            <p:cNvSpPr/>
            <p:nvPr/>
          </p:nvSpPr>
          <p:spPr>
            <a:xfrm flipV="1">
              <a:off x="49891" y="9428"/>
              <a:ext cx="1" cy="620024"/>
            </a:xfrm>
            <a:prstGeom prst="line">
              <a:avLst/>
            </a:prstGeom>
            <a:noFill/>
            <a:ln w="25400" cap="flat">
              <a:solidFill>
                <a:srgbClr val="4A4A4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" name="SPACE">
              <a:extLst>
                <a:ext uri="{FF2B5EF4-FFF2-40B4-BE49-F238E27FC236}">
                  <a16:creationId xmlns:a16="http://schemas.microsoft.com/office/drawing/2014/main" id="{0AB3C3B7-6333-4A76-92C0-399AC94CEDDA}"/>
                </a:ext>
              </a:extLst>
            </p:cNvPr>
            <p:cNvSpPr txBox="1"/>
            <p:nvPr/>
          </p:nvSpPr>
          <p:spPr>
            <a:xfrm>
              <a:off x="2131024" y="-1"/>
              <a:ext cx="626550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2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 Medium"/>
                </a:defRPr>
              </a:lvl1pPr>
            </a:lstStyle>
            <a:p>
              <a:r>
                <a:t>SPACE</a:t>
              </a:r>
            </a:p>
          </p:txBody>
        </p:sp>
        <p:sp>
          <p:nvSpPr>
            <p:cNvPr id="22" name="Čára">
              <a:extLst>
                <a:ext uri="{FF2B5EF4-FFF2-40B4-BE49-F238E27FC236}">
                  <a16:creationId xmlns:a16="http://schemas.microsoft.com/office/drawing/2014/main" id="{E26816E2-04F2-4288-9662-55FAAC770DCD}"/>
                </a:ext>
              </a:extLst>
            </p:cNvPr>
            <p:cNvSpPr/>
            <p:nvPr/>
          </p:nvSpPr>
          <p:spPr>
            <a:xfrm flipV="1">
              <a:off x="2673121" y="9428"/>
              <a:ext cx="1" cy="620024"/>
            </a:xfrm>
            <a:prstGeom prst="line">
              <a:avLst/>
            </a:prstGeom>
            <a:noFill/>
            <a:ln w="12700" cap="flat">
              <a:solidFill>
                <a:srgbClr val="4A4A4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80" r:id="rId3"/>
    <p:sldLayoutId id="2147483682" r:id="rId4"/>
    <p:sldLayoutId id="2147483683" r:id="rId5"/>
    <p:sldLayoutId id="2147483684" r:id="rId6"/>
  </p:sldLayoutIdLst>
  <p:transition spd="med"/>
  <p:hf hdr="0" ftr="0" dt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all" spc="-170" baseline="0">
          <a:solidFill>
            <a:srgbClr val="D22D0F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736600" marR="0" indent="-685800" algn="l" defTabSz="2438338" rtl="0" eaLnBrk="1" fontAlgn="auto" latinLnBrk="0" hangingPunct="0">
        <a:lnSpc>
          <a:spcPct val="150000"/>
        </a:lnSpc>
        <a:spcBef>
          <a:spcPts val="0"/>
        </a:spcBef>
        <a:spcAft>
          <a:spcPts val="0"/>
        </a:spcAft>
        <a:buClrTx/>
        <a:buSzPct val="81000"/>
        <a:buFontTx/>
        <a:buBlip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tabLst/>
        <a:defRPr sz="4600" b="0" i="0" u="none" strike="noStrike" cap="none" spc="0" baseline="0">
          <a:solidFill>
            <a:srgbClr val="4A4A4D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Inter Regular"/>
        </a:defRPr>
      </a:lvl1pPr>
      <a:lvl2pPr marL="1219200" marR="0" indent="-6096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81000"/>
        <a:buFontTx/>
        <a:buBlip>
          <a:blip r:embed="rId10"/>
        </a:buBlip>
        <a:tabLst/>
        <a:defRPr lang="cs-CZ" sz="4600" b="0" i="0" u="none" strike="noStrike" cap="none" spc="0" baseline="0" dirty="0" smtClean="0">
          <a:solidFill>
            <a:srgbClr val="4A4A4D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Inter Regular"/>
        </a:defRPr>
      </a:lvl2pPr>
      <a:lvl3pPr marL="1828800" marR="0" indent="-6096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81000"/>
        <a:buFontTx/>
        <a:buBlip>
          <a:blip r:embed="rId10"/>
        </a:buBlip>
        <a:tabLst/>
        <a:defRPr sz="4600" b="0" i="0" u="none" strike="noStrike" cap="none" spc="0" baseline="0">
          <a:solidFill>
            <a:srgbClr val="4A4A4D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3pPr>
      <a:lvl4pPr marL="2438400" marR="0" indent="-6096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81000"/>
        <a:buFontTx/>
        <a:buBlip>
          <a:blip r:embed="rId10"/>
        </a:buBlip>
        <a:tabLst/>
        <a:defRPr sz="4600" b="0" i="0" u="none" strike="noStrike" cap="none" spc="0" baseline="0">
          <a:solidFill>
            <a:srgbClr val="4A4A4D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4pPr>
      <a:lvl5pPr marL="3048000" marR="0" indent="-6096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81000"/>
        <a:buFontTx/>
        <a:buBlip>
          <a:blip r:embed="rId10"/>
        </a:buBlip>
        <a:tabLst/>
        <a:defRPr sz="4600" b="0" i="0" u="none" strike="noStrike" cap="none" spc="0" baseline="0">
          <a:solidFill>
            <a:srgbClr val="4A4A4D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10B40-FB3F-4ACC-86D3-076319B5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000" dirty="0"/>
              <a:t>Prevence v roce 2026 </a:t>
            </a:r>
            <a:br>
              <a:rPr lang="cs-CZ" sz="8000" dirty="0"/>
            </a:br>
            <a:r>
              <a:rPr lang="cs-CZ" sz="8000" dirty="0"/>
              <a:t>z pohledu VZP ČR</a:t>
            </a:r>
            <a:endParaRPr lang="cs-CZ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8A176C-F5C8-4A48-859E-5C4B7CD8DC3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676400" y="10760770"/>
            <a:ext cx="21031200" cy="1527868"/>
          </a:xfrm>
        </p:spPr>
        <p:txBody>
          <a:bodyPr/>
          <a:lstStyle/>
          <a:p>
            <a:r>
              <a:rPr lang="cs-CZ" dirty="0"/>
              <a:t>12.2. 2026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JUDr. Lenka Havla</a:t>
            </a:r>
            <a:r>
              <a:rPr lang="cs-CZ" dirty="0"/>
              <a:t>sová, LL.M.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496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99E65-2273-4392-B8AF-B8E7C93A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Vnímání prevence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46418D-B9CF-43D8-A3D2-A6AC8AF596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2</a:t>
            </a:fld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A2C56F2-99D7-48A0-BE43-2EAF121101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056802"/>
              </p:ext>
            </p:extLst>
          </p:nvPr>
        </p:nvGraphicFramePr>
        <p:xfrm>
          <a:off x="4064000" y="2060629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Desatero zdravého životního stylu - iDNES.cz">
            <a:extLst>
              <a:ext uri="{FF2B5EF4-FFF2-40B4-BE49-F238E27FC236}">
                <a16:creationId xmlns:a16="http://schemas.microsoft.com/office/drawing/2014/main" id="{5A6490EC-5120-4117-A54A-185D568A8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953" y="5245193"/>
            <a:ext cx="7571881" cy="425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Běhání | Zdraví jako vášeň">
            <a:extLst>
              <a:ext uri="{FF2B5EF4-FFF2-40B4-BE49-F238E27FC236}">
                <a16:creationId xmlns:a16="http://schemas.microsoft.com/office/drawing/2014/main" id="{745C1895-DF10-4999-AA2D-023B8C55A4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Běhání | Zdraví jako vášeň">
            <a:extLst>
              <a:ext uri="{FF2B5EF4-FFF2-40B4-BE49-F238E27FC236}">
                <a16:creationId xmlns:a16="http://schemas.microsoft.com/office/drawing/2014/main" id="{72AD5DEF-F267-48D8-A3DD-2703FE5802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Běháním posilujete kosti">
            <a:extLst>
              <a:ext uri="{FF2B5EF4-FFF2-40B4-BE49-F238E27FC236}">
                <a16:creationId xmlns:a16="http://schemas.microsoft.com/office/drawing/2014/main" id="{575BE162-9118-42EA-83E0-E020CCB6A6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4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Jak začít běhat a vydržet? Návod pro všechny začátečníky | Aktin">
            <a:extLst>
              <a:ext uri="{FF2B5EF4-FFF2-40B4-BE49-F238E27FC236}">
                <a16:creationId xmlns:a16="http://schemas.microsoft.com/office/drawing/2014/main" id="{D2383DED-E551-4665-BBCB-87DDCF5609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968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0" descr="Jak začít běhat a vydržet? Návod pro všechny začátečníky">
            <a:extLst>
              <a:ext uri="{FF2B5EF4-FFF2-40B4-BE49-F238E27FC236}">
                <a16:creationId xmlns:a16="http://schemas.microsoft.com/office/drawing/2014/main" id="{484D2205-C62D-4CCB-992C-03428E1244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49200" y="731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2" descr="Jak začít běhat a vydržet? Návod pro všechny začátečníky">
            <a:extLst>
              <a:ext uri="{FF2B5EF4-FFF2-40B4-BE49-F238E27FC236}">
                <a16:creationId xmlns:a16="http://schemas.microsoft.com/office/drawing/2014/main" id="{21F69EB8-480C-4AA4-BA5E-C69DA642C5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801600" y="7467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FE4D4AE-291F-40FF-9CCD-B4EC2F98AB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9015" y="5058644"/>
            <a:ext cx="6594157" cy="451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456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99E65-2273-4392-B8AF-B8E7C93A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z pohledu pojištěnce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46418D-B9CF-43D8-A3D2-A6AC8AF596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285094-A7AA-4C8F-AED6-07F29A2420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3986" y="2983692"/>
            <a:ext cx="21970999" cy="10692534"/>
          </a:xfrm>
        </p:spPr>
        <p:txBody>
          <a:bodyPr>
            <a:normAutofit fontScale="92500" lnSpcReduction="20000"/>
          </a:bodyPr>
          <a:lstStyle/>
          <a:p>
            <a:pPr marL="50800" indent="0">
              <a:buNone/>
            </a:pPr>
            <a:r>
              <a:rPr lang="cs-CZ" b="1" dirty="0"/>
              <a:t>Zodpovědné klienty pečující o své zdraví odměníme finančními příspěvky</a:t>
            </a:r>
          </a:p>
          <a:p>
            <a:pPr marL="50800" indent="0">
              <a:buNone/>
            </a:pPr>
            <a:endParaRPr lang="cs-CZ" b="1" dirty="0"/>
          </a:p>
          <a:p>
            <a:pPr marL="50800" indent="0">
              <a:buNone/>
            </a:pPr>
            <a:r>
              <a:rPr lang="cs-CZ" b="1" dirty="0"/>
              <a:t>VZP ČR v roce 2024 zavedla „podmíněné“ finanční příspěvky z Fondu prevence</a:t>
            </a:r>
          </a:p>
          <a:p>
            <a:pPr marL="50800" indent="0">
              <a:buNone/>
            </a:pPr>
            <a:r>
              <a:rPr lang="cs-CZ" b="1" dirty="0"/>
              <a:t>až 2 000 Kč ročně </a:t>
            </a:r>
            <a:r>
              <a:rPr lang="cs-CZ" dirty="0"/>
              <a:t>na dentální hygienu, masáž, saunu, pohybové aktivity atd. - podmíněno absolvovanými preventivními prohlídkami u VPL/screeningového programu</a:t>
            </a:r>
          </a:p>
          <a:p>
            <a:endParaRPr lang="cs-CZ" dirty="0"/>
          </a:p>
          <a:p>
            <a:pPr marL="50800" indent="0">
              <a:buNone/>
            </a:pPr>
            <a:r>
              <a:rPr lang="cs-CZ" dirty="0"/>
              <a:t>U VPL zaznamenán nárůst preventivních prohlídek o 100 tisíc (2023: 1 376 tis., očekávaný výsledek 2025: 1 480 tis. klientů)</a:t>
            </a:r>
          </a:p>
          <a:p>
            <a:pPr marL="50800" indent="0">
              <a:buNone/>
            </a:pPr>
            <a:endParaRPr lang="cs-CZ" dirty="0"/>
          </a:p>
          <a:p>
            <a:pPr marL="50800" indent="0">
              <a:buNone/>
            </a:pPr>
            <a:r>
              <a:rPr lang="cs-CZ" dirty="0"/>
              <a:t>Zvýšení kvality zdraví a života samotného klienta (předcházení nemoci/včasné odhalení)</a:t>
            </a:r>
          </a:p>
          <a:p>
            <a:pPr marL="50800" indent="0">
              <a:buNone/>
            </a:pPr>
            <a:endParaRPr lang="cs-CZ" dirty="0"/>
          </a:p>
          <a:p>
            <a:pPr marL="50800" indent="0">
              <a:buNone/>
            </a:pPr>
            <a:r>
              <a:rPr lang="cs-CZ" dirty="0"/>
              <a:t>Stoupá návštěvnost samotných vyšetření a povědomí o důležitosti prevence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487A83DA-F29F-4DD6-9FB5-B701E93DB03C}"/>
              </a:ext>
            </a:extLst>
          </p:cNvPr>
          <p:cNvSpPr/>
          <p:nvPr/>
        </p:nvSpPr>
        <p:spPr>
          <a:xfrm>
            <a:off x="7349490" y="7522583"/>
            <a:ext cx="571500" cy="754380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8DF0A60A-DDDA-497F-953C-67366CF07901}"/>
              </a:ext>
            </a:extLst>
          </p:cNvPr>
          <p:cNvSpPr/>
          <p:nvPr/>
        </p:nvSpPr>
        <p:spPr>
          <a:xfrm>
            <a:off x="7349490" y="9920334"/>
            <a:ext cx="571500" cy="754380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7DB70E48-197E-42E8-878E-FA6F18EA4748}"/>
              </a:ext>
            </a:extLst>
          </p:cNvPr>
          <p:cNvSpPr/>
          <p:nvPr/>
        </p:nvSpPr>
        <p:spPr>
          <a:xfrm>
            <a:off x="7349490" y="11665037"/>
            <a:ext cx="571500" cy="754380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050" name="Picture 2" descr="Prevence zachraňuje životy. Stát rozšíří nabídku preventivních vyšetření.">
            <a:extLst>
              <a:ext uri="{FF2B5EF4-FFF2-40B4-BE49-F238E27FC236}">
                <a16:creationId xmlns:a16="http://schemas.microsoft.com/office/drawing/2014/main" id="{44FBA247-E5B3-433F-8F83-3DAC0BDD7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311" y="1"/>
            <a:ext cx="4483689" cy="298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: dolů 9">
            <a:extLst>
              <a:ext uri="{FF2B5EF4-FFF2-40B4-BE49-F238E27FC236}">
                <a16:creationId xmlns:a16="http://schemas.microsoft.com/office/drawing/2014/main" id="{43E53BB6-D918-494C-A819-BF4E9506246C}"/>
              </a:ext>
            </a:extLst>
          </p:cNvPr>
          <p:cNvSpPr/>
          <p:nvPr/>
        </p:nvSpPr>
        <p:spPr>
          <a:xfrm>
            <a:off x="7303770" y="4020341"/>
            <a:ext cx="571500" cy="754380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962056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99E65-2273-4392-B8AF-B8E7C93A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Absolvování preventivních vyšetření v čase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46418D-B9CF-43D8-A3D2-A6AC8AF596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1992B4DF-C354-4999-94F8-AB439DFB6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44" y="2371887"/>
            <a:ext cx="8482716" cy="5490138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9138DE94-F123-440C-B2A8-88CCEBF73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7397" y="2381724"/>
            <a:ext cx="10349206" cy="50477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DC917D8-EEF1-4EDE-BFC6-A8D7BE32C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6411" y="8131786"/>
            <a:ext cx="7638369" cy="554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162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99E65-2273-4392-B8AF-B8E7C93A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Prevence z pohledu poskytovatele zdravotních služeb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46418D-B9CF-43D8-A3D2-A6AC8AF596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285094-A7AA-4C8F-AED6-07F29A2420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6501" y="2726286"/>
            <a:ext cx="13195299" cy="9476798"/>
          </a:xfrm>
        </p:spPr>
        <p:txBody>
          <a:bodyPr>
            <a:normAutofit fontScale="92500" lnSpcReduction="10000"/>
          </a:bodyPr>
          <a:lstStyle/>
          <a:p>
            <a:pPr marL="50800" indent="0">
              <a:buNone/>
            </a:pPr>
            <a:endParaRPr lang="cs-CZ" b="1" dirty="0"/>
          </a:p>
          <a:p>
            <a:pPr marL="50800" indent="0">
              <a:buNone/>
            </a:pPr>
            <a:r>
              <a:rPr lang="cs-CZ" b="1" dirty="0"/>
              <a:t>Preventivní prohlídky „neznají regulace“</a:t>
            </a:r>
          </a:p>
          <a:p>
            <a:pPr marL="50800" indent="0">
              <a:buNone/>
            </a:pPr>
            <a:endParaRPr lang="cs-CZ" dirty="0"/>
          </a:p>
          <a:p>
            <a:pPr marL="50800" indent="0">
              <a:buNone/>
            </a:pPr>
            <a:r>
              <a:rPr lang="cs-CZ" dirty="0"/>
              <a:t>Na preventivní prohlídky jsou vázány bonifikační programy zdravotních pojišťoven a navýšení úhrad skrze úhradové vyhlášky</a:t>
            </a:r>
          </a:p>
          <a:p>
            <a:pPr marL="50800" indent="0">
              <a:buNone/>
            </a:pPr>
            <a:endParaRPr lang="cs-CZ" dirty="0"/>
          </a:p>
          <a:p>
            <a:pPr marL="50800" indent="0">
              <a:buNone/>
            </a:pPr>
            <a:r>
              <a:rPr lang="cs-CZ" dirty="0"/>
              <a:t>Realizací preventivních prohlídek uspokojují poptávku zdravotních pojišťoven a samotných pojištěnců</a:t>
            </a:r>
          </a:p>
        </p:txBody>
      </p:sp>
      <p:pic>
        <p:nvPicPr>
          <p:cNvPr id="3074" name="Picture 2" descr="Nemocnice Český Těšín pořádá Den zdraví a prevence - eHutník">
            <a:extLst>
              <a:ext uri="{FF2B5EF4-FFF2-40B4-BE49-F238E27FC236}">
                <a16:creationId xmlns:a16="http://schemas.microsoft.com/office/drawing/2014/main" id="{834A97D4-E61F-40DB-96C4-718BD67E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73" y="5403737"/>
            <a:ext cx="6194107" cy="41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9227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99E65-2273-4392-B8AF-B8E7C93A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PREVENCE z pohledu VZP jako plátce </a:t>
            </a:r>
            <a:r>
              <a:rPr lang="cs-CZ" dirty="0" err="1"/>
              <a:t>zdr</a:t>
            </a:r>
            <a:r>
              <a:rPr lang="cs-CZ" dirty="0"/>
              <a:t>. péče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46418D-B9CF-43D8-A3D2-A6AC8AF596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285094-A7AA-4C8F-AED6-07F29A2420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50800" indent="0">
              <a:buNone/>
            </a:pPr>
            <a:r>
              <a:rPr lang="cs-CZ" b="1" dirty="0"/>
              <a:t>VZP motivuje a hledá cesty, jak dále motivovat pro důslednější péči o vlastní zdraví jejich klientů</a:t>
            </a:r>
          </a:p>
          <a:p>
            <a:pPr marL="50800" indent="0">
              <a:buNone/>
            </a:pPr>
            <a:endParaRPr lang="cs-CZ" dirty="0"/>
          </a:p>
          <a:p>
            <a:pPr marL="50800" indent="0">
              <a:buNone/>
            </a:pPr>
            <a:r>
              <a:rPr lang="cs-CZ" dirty="0"/>
              <a:t>Prevence a časný záchyt onemocnění je základ pro finanční udržitelnost systému zdravotní péče </a:t>
            </a:r>
          </a:p>
          <a:p>
            <a:pPr marL="50800" indent="0">
              <a:buNone/>
            </a:pPr>
            <a:endParaRPr lang="cs-CZ" dirty="0"/>
          </a:p>
          <a:p>
            <a:pPr marL="50800" indent="0">
              <a:buNone/>
            </a:pPr>
            <a:r>
              <a:rPr lang="cs-CZ" dirty="0"/>
              <a:t>Náklady na preventivní vyšetření jsou nižší </a:t>
            </a:r>
          </a:p>
          <a:p>
            <a:pPr marL="50800" indent="0">
              <a:buNone/>
            </a:pPr>
            <a:r>
              <a:rPr lang="cs-CZ" dirty="0"/>
              <a:t>nežli samotná léčba</a:t>
            </a:r>
          </a:p>
          <a:p>
            <a:pPr marL="50800" indent="0">
              <a:buNone/>
            </a:pPr>
            <a:endParaRPr lang="cs-CZ" dirty="0"/>
          </a:p>
          <a:p>
            <a:pPr marL="50800" indent="0">
              <a:buNone/>
            </a:pPr>
            <a:r>
              <a:rPr lang="cs-CZ" dirty="0"/>
              <a:t>Edukace a propagace zdravého životního stylu</a:t>
            </a:r>
          </a:p>
          <a:p>
            <a:pPr marL="50800" indent="0">
              <a:buNone/>
            </a:pPr>
            <a:r>
              <a:rPr lang="cs-CZ" dirty="0"/>
              <a:t> </a:t>
            </a:r>
          </a:p>
          <a:p>
            <a:pPr marL="508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AAC1AA7-7939-4291-B27C-7C9762E09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520" y="8088470"/>
            <a:ext cx="6281227" cy="426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0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ED50E-6757-4E14-B759-02941AAA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040" y="5424837"/>
            <a:ext cx="21971000" cy="1433163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B6045A-9A64-460B-8A04-2BE4931D5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7437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VZP barvy 22">
      <a:dk1>
        <a:srgbClr val="D22D0F"/>
      </a:dk1>
      <a:lt1>
        <a:srgbClr val="FFFFFF"/>
      </a:lt1>
      <a:dk2>
        <a:srgbClr val="BEBEBE"/>
      </a:dk2>
      <a:lt2>
        <a:srgbClr val="FFFFFF"/>
      </a:lt2>
      <a:accent1>
        <a:srgbClr val="78A3DD"/>
      </a:accent1>
      <a:accent2>
        <a:srgbClr val="E6CACF"/>
      </a:accent2>
      <a:accent3>
        <a:srgbClr val="B8DDC5"/>
      </a:accent3>
      <a:accent4>
        <a:srgbClr val="5A7AA6"/>
      </a:accent4>
      <a:accent5>
        <a:srgbClr val="A88D92"/>
      </a:accent5>
      <a:accent6>
        <a:srgbClr val="B47127"/>
      </a:accent6>
      <a:hlink>
        <a:srgbClr val="D22D0F"/>
      </a:hlink>
      <a:folHlink>
        <a:srgbClr val="4A4A4D"/>
      </a:folHlink>
    </a:clrScheme>
    <a:fontScheme name="VZP písma 22">
      <a:majorFont>
        <a:latin typeface="Inter Bold"/>
        <a:ea typeface="Helvetica Neue"/>
        <a:cs typeface="Helvetica Neue"/>
      </a:majorFont>
      <a:minorFont>
        <a:latin typeface="Inter Regul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 dirty="0" err="1" smtClean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Zodpovida xmlns="b5683710-b238-46c4-b171-6a83f19fd9cb">
      <UserInfo>
        <DisplayName/>
        <AccountId xsi:nil="true"/>
        <AccountType/>
      </UserInfo>
    </Zodpovida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7C5E9D645CDB4891CB469F63D1E934" ma:contentTypeVersion="3" ma:contentTypeDescription="Vytvoří nový dokument" ma:contentTypeScope="" ma:versionID="a4d49fcf7bbbd7c0eb3d709a73e74685">
  <xsd:schema xmlns:xsd="http://www.w3.org/2001/XMLSchema" xmlns:xs="http://www.w3.org/2001/XMLSchema" xmlns:p="http://schemas.microsoft.com/office/2006/metadata/properties" xmlns:ns2="b5683710-b238-46c4-b171-6a83f19fd9cb" xmlns:ns3="189c7478-f36e-4d06-b026-5479ab3e2b44" targetNamespace="http://schemas.microsoft.com/office/2006/metadata/properties" ma:root="true" ma:fieldsID="fe8ca9cc36cd5996c4e46fd206bab7a5" ns2:_="" ns3:_="">
    <xsd:import namespace="b5683710-b238-46c4-b171-6a83f19fd9cb"/>
    <xsd:import namespace="189c7478-f36e-4d06-b026-5479ab3e2b44"/>
    <xsd:element name="properties">
      <xsd:complexType>
        <xsd:sequence>
          <xsd:element name="documentManagement">
            <xsd:complexType>
              <xsd:all>
                <xsd:element ref="ns2:Zodpovida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83710-b238-46c4-b171-6a83f19fd9cb" elementFormDefault="qualified">
    <xsd:import namespace="http://schemas.microsoft.com/office/2006/documentManagement/types"/>
    <xsd:import namespace="http://schemas.microsoft.com/office/infopath/2007/PartnerControls"/>
    <xsd:element name="Zodpovida" ma:index="8" nillable="true" ma:displayName="Zodpovídá" ma:list="UserInfo" ma:SharePointGroup="0" ma:internalName="Zodpovida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c7478-f36e-4d06-b026-5479ab3e2b4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ze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389B26-1A18-4D82-98BD-3C8CDADA3C62}">
  <ds:schemaRefs>
    <ds:schemaRef ds:uri="http://purl.org/dc/elements/1.1/"/>
    <ds:schemaRef ds:uri="http://schemas.microsoft.com/office/2006/documentManagement/types"/>
    <ds:schemaRef ds:uri="b5683710-b238-46c4-b171-6a83f19fd9cb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89c7478-f36e-4d06-b026-5479ab3e2b44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44F1FE-E836-41C9-A8DE-2A88C9824B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683710-b238-46c4-b171-6a83f19fd9cb"/>
    <ds:schemaRef ds:uri="189c7478-f36e-4d06-b026-5479ab3e2b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BEA7DC-0E44-48AF-9BCA-1CB11FAC79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17197</TotalTime>
  <Words>238</Words>
  <Application>Microsoft Office PowerPoint</Application>
  <PresentationFormat>Vlastní</PresentationFormat>
  <Paragraphs>43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Arial</vt:lpstr>
      <vt:lpstr>Helvetica Neue</vt:lpstr>
      <vt:lpstr>Helvetica Neue Medium</vt:lpstr>
      <vt:lpstr>Inter</vt:lpstr>
      <vt:lpstr>Inter Bold</vt:lpstr>
      <vt:lpstr>Inter Regular</vt:lpstr>
      <vt:lpstr>21_BasicWhite</vt:lpstr>
      <vt:lpstr>Prevence v roce 2026  z pohledu VZP ČR</vt:lpstr>
      <vt:lpstr>Vnímání prevence</vt:lpstr>
      <vt:lpstr>Prevence z pohledu pojištěnce</vt:lpstr>
      <vt:lpstr>Absolvování preventivních vyšetření v čase</vt:lpstr>
      <vt:lpstr>Prevence z pohledu poskytovatele zdravotních služeb</vt:lpstr>
      <vt:lpstr>PREVENCE z pohledu VZP jako plátce zdr. péče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Gajdáčková Eliška Ing. Bc. (VZP ČR Ústředí)</dc:creator>
  <cp:lastModifiedBy>Beranová Adéla (VZP ČR Regionální pobočka Plzeň)</cp:lastModifiedBy>
  <cp:revision>874</cp:revision>
  <cp:lastPrinted>2026-02-06T11:37:07Z</cp:lastPrinted>
  <dcterms:modified xsi:type="dcterms:W3CDTF">2026-02-06T12:03:06Z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0x0101005E7C5E9D645CDB4891CB469F63D1E934</vt:lpwstr>
  </property>
</Properties>
</file>