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 id="2147483736" r:id="rId2"/>
    <p:sldMasterId id="2147483763" r:id="rId3"/>
    <p:sldMasterId id="2147483777" r:id="rId4"/>
    <p:sldMasterId id="2147483788" r:id="rId5"/>
    <p:sldMasterId id="2147483816" r:id="rId6"/>
  </p:sldMasterIdLst>
  <p:notesMasterIdLst>
    <p:notesMasterId r:id="rId113"/>
  </p:notesMasterIdLst>
  <p:sldIdLst>
    <p:sldId id="256" r:id="rId7"/>
    <p:sldId id="2147475143" r:id="rId8"/>
    <p:sldId id="2147475165" r:id="rId9"/>
    <p:sldId id="258" r:id="rId10"/>
    <p:sldId id="2147475163" r:id="rId11"/>
    <p:sldId id="2147475119" r:id="rId12"/>
    <p:sldId id="2147475202" r:id="rId13"/>
    <p:sldId id="2147475203" r:id="rId14"/>
    <p:sldId id="306" r:id="rId15"/>
    <p:sldId id="2147475123" r:id="rId16"/>
    <p:sldId id="313" r:id="rId17"/>
    <p:sldId id="314" r:id="rId18"/>
    <p:sldId id="2147475141" r:id="rId19"/>
    <p:sldId id="2147475161" r:id="rId20"/>
    <p:sldId id="315" r:id="rId21"/>
    <p:sldId id="307" r:id="rId22"/>
    <p:sldId id="2147475140" r:id="rId23"/>
    <p:sldId id="2147475142" r:id="rId24"/>
    <p:sldId id="2147475164" r:id="rId25"/>
    <p:sldId id="317" r:id="rId26"/>
    <p:sldId id="2147475139" r:id="rId27"/>
    <p:sldId id="318" r:id="rId28"/>
    <p:sldId id="319" r:id="rId29"/>
    <p:sldId id="320" r:id="rId30"/>
    <p:sldId id="2147475144" r:id="rId31"/>
    <p:sldId id="2147475125" r:id="rId32"/>
    <p:sldId id="260" r:id="rId33"/>
    <p:sldId id="322" r:id="rId34"/>
    <p:sldId id="261" r:id="rId35"/>
    <p:sldId id="262" r:id="rId36"/>
    <p:sldId id="263" r:id="rId37"/>
    <p:sldId id="272" r:id="rId38"/>
    <p:sldId id="282" r:id="rId39"/>
    <p:sldId id="265" r:id="rId40"/>
    <p:sldId id="266" r:id="rId41"/>
    <p:sldId id="267" r:id="rId42"/>
    <p:sldId id="268" r:id="rId43"/>
    <p:sldId id="269" r:id="rId44"/>
    <p:sldId id="270" r:id="rId45"/>
    <p:sldId id="271" r:id="rId46"/>
    <p:sldId id="288" r:id="rId47"/>
    <p:sldId id="2147475196" r:id="rId48"/>
    <p:sldId id="286" r:id="rId49"/>
    <p:sldId id="290" r:id="rId50"/>
    <p:sldId id="2147475160" r:id="rId51"/>
    <p:sldId id="2147475159" r:id="rId52"/>
    <p:sldId id="2147475167" r:id="rId53"/>
    <p:sldId id="2147475168" r:id="rId54"/>
    <p:sldId id="2147475169" r:id="rId55"/>
    <p:sldId id="2147475170" r:id="rId56"/>
    <p:sldId id="410" r:id="rId57"/>
    <p:sldId id="411" r:id="rId58"/>
    <p:sldId id="312" r:id="rId59"/>
    <p:sldId id="2147475173" r:id="rId60"/>
    <p:sldId id="2147475174" r:id="rId61"/>
    <p:sldId id="408" r:id="rId62"/>
    <p:sldId id="2147475201" r:id="rId63"/>
    <p:sldId id="2147475176" r:id="rId64"/>
    <p:sldId id="2147475177" r:id="rId65"/>
    <p:sldId id="259" r:id="rId66"/>
    <p:sldId id="2147475178" r:id="rId67"/>
    <p:sldId id="2147475179" r:id="rId68"/>
    <p:sldId id="2147475180" r:id="rId69"/>
    <p:sldId id="4725" r:id="rId70"/>
    <p:sldId id="2147475183" r:id="rId71"/>
    <p:sldId id="2147475186" r:id="rId72"/>
    <p:sldId id="2147475187" r:id="rId73"/>
    <p:sldId id="2147475188" r:id="rId74"/>
    <p:sldId id="273" r:id="rId75"/>
    <p:sldId id="2147475189" r:id="rId76"/>
    <p:sldId id="2147475190" r:id="rId77"/>
    <p:sldId id="2147475191" r:id="rId78"/>
    <p:sldId id="2147475192" r:id="rId79"/>
    <p:sldId id="2147475153" r:id="rId80"/>
    <p:sldId id="2147475154" r:id="rId81"/>
    <p:sldId id="2147475155" r:id="rId82"/>
    <p:sldId id="2147475156" r:id="rId83"/>
    <p:sldId id="2147475157" r:id="rId84"/>
    <p:sldId id="2147475158" r:id="rId85"/>
    <p:sldId id="274" r:id="rId86"/>
    <p:sldId id="275" r:id="rId87"/>
    <p:sldId id="276" r:id="rId88"/>
    <p:sldId id="277" r:id="rId89"/>
    <p:sldId id="278" r:id="rId90"/>
    <p:sldId id="289" r:id="rId91"/>
    <p:sldId id="287" r:id="rId92"/>
    <p:sldId id="291" r:id="rId93"/>
    <p:sldId id="2147475195" r:id="rId94"/>
    <p:sldId id="382" r:id="rId95"/>
    <p:sldId id="391" r:id="rId96"/>
    <p:sldId id="384" r:id="rId97"/>
    <p:sldId id="443" r:id="rId98"/>
    <p:sldId id="442" r:id="rId99"/>
    <p:sldId id="444" r:id="rId100"/>
    <p:sldId id="447" r:id="rId101"/>
    <p:sldId id="448" r:id="rId102"/>
    <p:sldId id="2147475175" r:id="rId103"/>
    <p:sldId id="432" r:id="rId104"/>
    <p:sldId id="389" r:id="rId105"/>
    <p:sldId id="445" r:id="rId106"/>
    <p:sldId id="421" r:id="rId107"/>
    <p:sldId id="446" r:id="rId108"/>
    <p:sldId id="433" r:id="rId109"/>
    <p:sldId id="2147475204" r:id="rId110"/>
    <p:sldId id="2147475205" r:id="rId111"/>
    <p:sldId id="281" r:id="rId112"/>
  </p:sldIdLst>
  <p:sldSz cx="9144000" cy="5143500" type="screen16x9"/>
  <p:notesSz cx="6858000" cy="9144000"/>
  <p:defaultTextStyle>
    <a:defPPr>
      <a:defRPr lang="cs-CZ"/>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82734" autoAdjust="0"/>
  </p:normalViewPr>
  <p:slideViewPr>
    <p:cSldViewPr snapToGrid="0">
      <p:cViewPr varScale="1">
        <p:scale>
          <a:sx n="122" d="100"/>
          <a:sy n="122" d="100"/>
        </p:scale>
        <p:origin x="48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492055310562692E-2"/>
          <c:y val="9.2514437390624996E-2"/>
          <c:w val="0.92497941812844253"/>
          <c:h val="0.83174611367192552"/>
        </c:manualLayout>
      </c:layout>
      <c:areaChart>
        <c:grouping val="standard"/>
        <c:varyColors val="0"/>
        <c:ser>
          <c:idx val="0"/>
          <c:order val="0"/>
          <c:spPr>
            <a:solidFill>
              <a:srgbClr val="1792BC"/>
            </a:solidFill>
            <a:ln>
              <a:noFill/>
            </a:ln>
            <a:effectLst/>
          </c:spPr>
          <c:cat>
            <c:numRef>
              <c:f>Sheet1!$A$2:$A$25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Sheet1!$B$2:$B$25</c:f>
              <c:numCache>
                <c:formatCode>General</c:formatCode>
                <c:ptCount val="24"/>
                <c:pt idx="0">
                  <c:v>6</c:v>
                </c:pt>
                <c:pt idx="1">
                  <c:v>8</c:v>
                </c:pt>
                <c:pt idx="2">
                  <c:v>11</c:v>
                </c:pt>
                <c:pt idx="3">
                  <c:v>16</c:v>
                </c:pt>
                <c:pt idx="4">
                  <c:v>15</c:v>
                </c:pt>
                <c:pt idx="5">
                  <c:v>24</c:v>
                </c:pt>
                <c:pt idx="6">
                  <c:v>18</c:v>
                </c:pt>
                <c:pt idx="7">
                  <c:v>17</c:v>
                </c:pt>
                <c:pt idx="8">
                  <c:v>12</c:v>
                </c:pt>
                <c:pt idx="9">
                  <c:v>7</c:v>
                </c:pt>
                <c:pt idx="10">
                  <c:v>12</c:v>
                </c:pt>
                <c:pt idx="11">
                  <c:v>13</c:v>
                </c:pt>
                <c:pt idx="12">
                  <c:v>8</c:v>
                </c:pt>
                <c:pt idx="13">
                  <c:v>6</c:v>
                </c:pt>
                <c:pt idx="14">
                  <c:v>5</c:v>
                </c:pt>
                <c:pt idx="15">
                  <c:v>3</c:v>
                </c:pt>
                <c:pt idx="16">
                  <c:v>9</c:v>
                </c:pt>
                <c:pt idx="17">
                  <c:v>6</c:v>
                </c:pt>
                <c:pt idx="18">
                  <c:v>4</c:v>
                </c:pt>
                <c:pt idx="19">
                  <c:v>3</c:v>
                </c:pt>
                <c:pt idx="20">
                  <c:v>6</c:v>
                </c:pt>
                <c:pt idx="21">
                  <c:v>5</c:v>
                </c:pt>
                <c:pt idx="22">
                  <c:v>3</c:v>
                </c:pt>
                <c:pt idx="23">
                  <c:v>7</c:v>
                </c:pt>
              </c:numCache>
            </c:numRef>
          </c:val>
          <c:extLst>
            <c:ext xmlns:c16="http://schemas.microsoft.com/office/drawing/2014/chart" uri="{C3380CC4-5D6E-409C-BE32-E72D297353CC}">
              <c16:uniqueId val="{00000000-1AEB-4262-B0A4-5D85288FB4F6}"/>
            </c:ext>
          </c:extLst>
        </c:ser>
        <c:dLbls>
          <c:showLegendKey val="0"/>
          <c:showVal val="0"/>
          <c:showCatName val="0"/>
          <c:showSerName val="0"/>
          <c:showPercent val="0"/>
          <c:showBubbleSize val="0"/>
        </c:dLbls>
        <c:axId val="413724320"/>
        <c:axId val="413725632"/>
      </c:areaChart>
      <c:catAx>
        <c:axId val="41372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13725632"/>
        <c:crosses val="autoZero"/>
        <c:auto val="1"/>
        <c:lblAlgn val="ctr"/>
        <c:lblOffset val="100"/>
        <c:noMultiLvlLbl val="0"/>
      </c:catAx>
      <c:valAx>
        <c:axId val="413725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4137243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Varicella</c:v>
                </c:pt>
              </c:strCache>
            </c:strRef>
          </c:tx>
          <c:spPr>
            <a:solidFill>
              <a:schemeClr val="accent1"/>
            </a:solidFill>
            <a:ln>
              <a:noFill/>
            </a:ln>
            <a:effectLst/>
          </c:spPr>
          <c:invertIfNegative val="0"/>
          <c:cat>
            <c:strRef>
              <c:f>Sheet1!$A$3:$A$23</c:f>
              <c:strCache>
                <c:ptCount val="21"/>
                <c:pt idx="0">
                  <c:v>&lt;1</c:v>
                </c:pt>
                <c:pt idx="1">
                  <c:v>1-4</c:v>
                </c:pt>
                <c:pt idx="2">
                  <c:v>5-9</c:v>
                </c:pt>
                <c:pt idx="3">
                  <c:v>10-14</c:v>
                </c:pt>
                <c:pt idx="4">
                  <c:v>15-19</c:v>
                </c:pt>
                <c:pt idx="5">
                  <c:v>20-24</c:v>
                </c:pt>
                <c:pt idx="6">
                  <c:v>25-29</c:v>
                </c:pt>
                <c:pt idx="7">
                  <c:v>30-34</c:v>
                </c:pt>
                <c:pt idx="8">
                  <c:v>35-39</c:v>
                </c:pt>
                <c:pt idx="9">
                  <c:v>40-44</c:v>
                </c:pt>
                <c:pt idx="10">
                  <c:v>45-49</c:v>
                </c:pt>
                <c:pt idx="11">
                  <c:v>50-54</c:v>
                </c:pt>
                <c:pt idx="12">
                  <c:v>55-59</c:v>
                </c:pt>
                <c:pt idx="13">
                  <c:v>60-64</c:v>
                </c:pt>
                <c:pt idx="14">
                  <c:v>65-69</c:v>
                </c:pt>
                <c:pt idx="15">
                  <c:v>70-74</c:v>
                </c:pt>
                <c:pt idx="16">
                  <c:v>75-79</c:v>
                </c:pt>
                <c:pt idx="17">
                  <c:v>80-84</c:v>
                </c:pt>
                <c:pt idx="18">
                  <c:v>85-89</c:v>
                </c:pt>
                <c:pt idx="19">
                  <c:v>90-94</c:v>
                </c:pt>
                <c:pt idx="20">
                  <c:v>95+</c:v>
                </c:pt>
              </c:strCache>
            </c:strRef>
          </c:cat>
          <c:val>
            <c:numRef>
              <c:f>Sheet1!$B$3:$B$23</c:f>
              <c:numCache>
                <c:formatCode>General</c:formatCode>
                <c:ptCount val="21"/>
                <c:pt idx="0">
                  <c:v>24</c:v>
                </c:pt>
                <c:pt idx="1">
                  <c:v>82</c:v>
                </c:pt>
                <c:pt idx="2">
                  <c:v>90</c:v>
                </c:pt>
                <c:pt idx="3">
                  <c:v>25</c:v>
                </c:pt>
                <c:pt idx="4">
                  <c:v>4</c:v>
                </c:pt>
                <c:pt idx="5">
                  <c:v>2</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0-3D04-45E7-8A57-ABCB66F3E950}"/>
            </c:ext>
          </c:extLst>
        </c:ser>
        <c:dLbls>
          <c:showLegendKey val="0"/>
          <c:showVal val="0"/>
          <c:showCatName val="0"/>
          <c:showSerName val="0"/>
          <c:showPercent val="0"/>
          <c:showBubbleSize val="0"/>
        </c:dLbls>
        <c:gapWidth val="219"/>
        <c:axId val="1471977391"/>
        <c:axId val="1471974511"/>
      </c:barChart>
      <c:barChart>
        <c:barDir val="col"/>
        <c:grouping val="clustered"/>
        <c:varyColors val="0"/>
        <c:ser>
          <c:idx val="1"/>
          <c:order val="1"/>
          <c:tx>
            <c:strRef>
              <c:f>Sheet1!$C$1</c:f>
              <c:strCache>
                <c:ptCount val="1"/>
                <c:pt idx="0">
                  <c:v>Zoster</c:v>
                </c:pt>
              </c:strCache>
            </c:strRef>
          </c:tx>
          <c:spPr>
            <a:solidFill>
              <a:schemeClr val="accent2"/>
            </a:solidFill>
            <a:ln>
              <a:noFill/>
            </a:ln>
            <a:effectLst/>
          </c:spPr>
          <c:invertIfNegative val="0"/>
          <c:cat>
            <c:strRef>
              <c:f>Sheet1!$A$3:$A$23</c:f>
              <c:strCache>
                <c:ptCount val="21"/>
                <c:pt idx="0">
                  <c:v>&lt;1</c:v>
                </c:pt>
                <c:pt idx="1">
                  <c:v>1-4</c:v>
                </c:pt>
                <c:pt idx="2">
                  <c:v>5-9</c:v>
                </c:pt>
                <c:pt idx="3">
                  <c:v>10-14</c:v>
                </c:pt>
                <c:pt idx="4">
                  <c:v>15-19</c:v>
                </c:pt>
                <c:pt idx="5">
                  <c:v>20-24</c:v>
                </c:pt>
                <c:pt idx="6">
                  <c:v>25-29</c:v>
                </c:pt>
                <c:pt idx="7">
                  <c:v>30-34</c:v>
                </c:pt>
                <c:pt idx="8">
                  <c:v>35-39</c:v>
                </c:pt>
                <c:pt idx="9">
                  <c:v>40-44</c:v>
                </c:pt>
                <c:pt idx="10">
                  <c:v>45-49</c:v>
                </c:pt>
                <c:pt idx="11">
                  <c:v>50-54</c:v>
                </c:pt>
                <c:pt idx="12">
                  <c:v>55-59</c:v>
                </c:pt>
                <c:pt idx="13">
                  <c:v>60-64</c:v>
                </c:pt>
                <c:pt idx="14">
                  <c:v>65-69</c:v>
                </c:pt>
                <c:pt idx="15">
                  <c:v>70-74</c:v>
                </c:pt>
                <c:pt idx="16">
                  <c:v>75-79</c:v>
                </c:pt>
                <c:pt idx="17">
                  <c:v>80-84</c:v>
                </c:pt>
                <c:pt idx="18">
                  <c:v>85-89</c:v>
                </c:pt>
                <c:pt idx="19">
                  <c:v>90-94</c:v>
                </c:pt>
                <c:pt idx="20">
                  <c:v>95+</c:v>
                </c:pt>
              </c:strCache>
            </c:strRef>
          </c:cat>
          <c:val>
            <c:numRef>
              <c:f>Sheet1!$C$3:$C$23</c:f>
              <c:numCache>
                <c:formatCode>General</c:formatCode>
                <c:ptCount val="21"/>
                <c:pt idx="0">
                  <c:v>8</c:v>
                </c:pt>
                <c:pt idx="1">
                  <c:v>8</c:v>
                </c:pt>
                <c:pt idx="2">
                  <c:v>13</c:v>
                </c:pt>
                <c:pt idx="3">
                  <c:v>22</c:v>
                </c:pt>
                <c:pt idx="4">
                  <c:v>22.5</c:v>
                </c:pt>
                <c:pt idx="5">
                  <c:v>24</c:v>
                </c:pt>
                <c:pt idx="6">
                  <c:v>25</c:v>
                </c:pt>
                <c:pt idx="7">
                  <c:v>27</c:v>
                </c:pt>
                <c:pt idx="8">
                  <c:v>26</c:v>
                </c:pt>
                <c:pt idx="9">
                  <c:v>27</c:v>
                </c:pt>
                <c:pt idx="10">
                  <c:v>37</c:v>
                </c:pt>
                <c:pt idx="11">
                  <c:v>52</c:v>
                </c:pt>
                <c:pt idx="12">
                  <c:v>62</c:v>
                </c:pt>
                <c:pt idx="13">
                  <c:v>75</c:v>
                </c:pt>
                <c:pt idx="14">
                  <c:v>89</c:v>
                </c:pt>
                <c:pt idx="15">
                  <c:v>104</c:v>
                </c:pt>
                <c:pt idx="16">
                  <c:v>117</c:v>
                </c:pt>
                <c:pt idx="17">
                  <c:v>129</c:v>
                </c:pt>
                <c:pt idx="18">
                  <c:v>127</c:v>
                </c:pt>
                <c:pt idx="19">
                  <c:v>120</c:v>
                </c:pt>
                <c:pt idx="20">
                  <c:v>48</c:v>
                </c:pt>
              </c:numCache>
            </c:numRef>
          </c:val>
          <c:extLst>
            <c:ext xmlns:c16="http://schemas.microsoft.com/office/drawing/2014/chart" uri="{C3380CC4-5D6E-409C-BE32-E72D297353CC}">
              <c16:uniqueId val="{00000001-3D04-45E7-8A57-ABCB66F3E950}"/>
            </c:ext>
          </c:extLst>
        </c:ser>
        <c:dLbls>
          <c:showLegendKey val="0"/>
          <c:showVal val="0"/>
          <c:showCatName val="0"/>
          <c:showSerName val="0"/>
          <c:showPercent val="0"/>
          <c:showBubbleSize val="0"/>
        </c:dLbls>
        <c:gapWidth val="219"/>
        <c:axId val="1211321711"/>
        <c:axId val="1211320271"/>
      </c:barChart>
      <c:catAx>
        <c:axId val="14719773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Věkové</a:t>
                </a:r>
                <a:r>
                  <a:rPr lang="en-US" dirty="0"/>
                  <a:t> </a:t>
                </a:r>
                <a:r>
                  <a:rPr lang="en-US" dirty="0" err="1"/>
                  <a:t>skupiny</a:t>
                </a:r>
                <a:endParaRPr lang="cs-CZ" dirty="0"/>
              </a:p>
            </c:rich>
          </c:tx>
          <c:layout>
            <c:manualLayout>
              <c:xMode val="edge"/>
              <c:yMode val="edge"/>
              <c:x val="0.42611939488295236"/>
              <c:y val="0.831838532296046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471974511"/>
        <c:crosses val="autoZero"/>
        <c:auto val="1"/>
        <c:lblAlgn val="ctr"/>
        <c:lblOffset val="100"/>
        <c:noMultiLvlLbl val="0"/>
      </c:catAx>
      <c:valAx>
        <c:axId val="1471974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t>Varicella na 1 000 </a:t>
                </a:r>
                <a:r>
                  <a:rPr lang="en-US" sz="1400" b="1" dirty="0" err="1"/>
                  <a:t>obyvatel</a:t>
                </a:r>
                <a:endParaRPr lang="cs-CZ" sz="14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471977391"/>
        <c:crosses val="autoZero"/>
        <c:crossBetween val="between"/>
      </c:valAx>
      <c:valAx>
        <c:axId val="1211320271"/>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t>Zoster na 10 0000 </a:t>
                </a:r>
                <a:r>
                  <a:rPr lang="en-US" sz="1400" b="1" dirty="0" err="1"/>
                  <a:t>obyvatel</a:t>
                </a:r>
                <a:endParaRPr lang="cs-CZ" sz="14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211321711"/>
        <c:crosses val="max"/>
        <c:crossBetween val="between"/>
      </c:valAx>
      <c:catAx>
        <c:axId val="1211321711"/>
        <c:scaling>
          <c:orientation val="minMax"/>
        </c:scaling>
        <c:delete val="1"/>
        <c:axPos val="b"/>
        <c:numFmt formatCode="General" sourceLinked="1"/>
        <c:majorTickMark val="out"/>
        <c:minorTickMark val="none"/>
        <c:tickLblPos val="nextTo"/>
        <c:crossAx val="1211320271"/>
        <c:crosses val="autoZero"/>
        <c:auto val="1"/>
        <c:lblAlgn val="ctr"/>
        <c:lblOffset val="100"/>
        <c:noMultiLvlLbl val="0"/>
      </c:catAx>
      <c:spPr>
        <a:noFill/>
        <a:ln>
          <a:noFill/>
        </a:ln>
        <a:effectLst/>
      </c:spPr>
    </c:plotArea>
    <c:legend>
      <c:legendPos val="b"/>
      <c:layout>
        <c:manualLayout>
          <c:xMode val="edge"/>
          <c:yMode val="edge"/>
          <c:x val="0.82092558936376714"/>
          <c:y val="0.91649621978325824"/>
          <c:w val="0.12201463936821855"/>
          <c:h val="5.902111760463171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3;n">
            <a:extLst>
              <a:ext uri="{FF2B5EF4-FFF2-40B4-BE49-F238E27FC236}">
                <a16:creationId xmlns:a16="http://schemas.microsoft.com/office/drawing/2014/main" id="{9FA580B0-A064-141C-9A0F-FA46A0A3CBCD}"/>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075" name="Google Shape;4;n">
            <a:extLst>
              <a:ext uri="{FF2B5EF4-FFF2-40B4-BE49-F238E27FC236}">
                <a16:creationId xmlns:a16="http://schemas.microsoft.com/office/drawing/2014/main" id="{E7CEDA6C-BB6E-9CFE-C50E-AA6A60876DCA}"/>
              </a:ext>
            </a:extLst>
          </p:cNvPr>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cs-CZ" altLang="cs-CZ">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mmwr/preview/mmwrhtml/00042990.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zip.cz/clanek/215-ockovaci-kalendar-pro-deti#:~:text=D%C4%9Btsk%C3%BD%20o%C4%8Dkovac%C3%AD%20kalend%C3%A1%C5%99%20uv%C3%A1d%C3%AD%20jednoduch%C3%BD%20a%20stru%C4%8Dn%C3%BD%20p%C5%99ehled,aplikovat%2C%20aby%20o%C4%8Dkovan%C3%A9%20d%C3%ADt%C4%9B%20bylo%20chr%C3%A1n%C4%9Bno%20proti%20n%C3%A1kaz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Google Shape;51;p:notes">
            <a:extLst>
              <a:ext uri="{FF2B5EF4-FFF2-40B4-BE49-F238E27FC236}">
                <a16:creationId xmlns:a16="http://schemas.microsoft.com/office/drawing/2014/main" id="{6393152B-6F32-6AB1-E70B-7B1BBD61453E}"/>
              </a:ext>
            </a:extLst>
          </p:cNvPr>
          <p:cNvSpPr>
            <a:spLocks noGrp="1" noRot="1" noChangeAspect="1" noTextEdit="1"/>
          </p:cNvSpPr>
          <p:nvPr>
            <p:ph type="sldImg" idx="2"/>
          </p:nvPr>
        </p:nvSpPr>
        <p:spPr>
          <a:noFill/>
          <a:ln>
            <a:headEnd/>
            <a:tailEnd/>
          </a:ln>
        </p:spPr>
      </p:sp>
      <p:sp>
        <p:nvSpPr>
          <p:cNvPr id="5123" name="Google Shape;52;p:notes">
            <a:extLst>
              <a:ext uri="{FF2B5EF4-FFF2-40B4-BE49-F238E27FC236}">
                <a16:creationId xmlns:a16="http://schemas.microsoft.com/office/drawing/2014/main" id="{332BCE0B-85DE-0033-BB1B-5201F8D1A830}"/>
              </a:ext>
            </a:extLst>
          </p:cNvPr>
          <p:cNvSpPr txBox="1">
            <a:spLocks noGrp="1"/>
          </p:cNvSpPr>
          <p:nvPr>
            <p:ph type="body" idx="1"/>
          </p:nvPr>
        </p:nvSpPr>
        <p:spPr/>
        <p:txBody>
          <a:bodyPr/>
          <a:lstStyle/>
          <a:p>
            <a:pPr marL="0" indent="0" eaLnBrk="1" hangingPunct="1">
              <a:buSzPts val="1100"/>
            </a:pPr>
            <a:r>
              <a:rPr lang="cs-CZ" altLang="cs-CZ" sz="1100">
                <a:latin typeface="Arial" panose="020B0604020202020204" pitchFamily="34" charset="0"/>
                <a:cs typeface="Arial" panose="020B0604020202020204" pitchFamily="34" charset="0"/>
              </a:rPr>
              <a:t>https://www.cdc.gov/vaccines/hcp/acip-recs/general-recs/index.html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Apel na </a:t>
            </a:r>
            <a:r>
              <a:rPr lang="en-US" b="1" dirty="0" err="1"/>
              <a:t>sestry</a:t>
            </a:r>
            <a:r>
              <a:rPr lang="en-US" dirty="0">
                <a:latin typeface="Aptos" panose="020B0004020202020204" pitchFamily="34" charset="0"/>
              </a:rPr>
              <a:t>: </a:t>
            </a:r>
            <a:r>
              <a:rPr lang="en-US" dirty="0" err="1">
                <a:latin typeface="Aptos" panose="020B0004020202020204" pitchFamily="34" charset="0"/>
              </a:rPr>
              <a:t>Správný</a:t>
            </a:r>
            <a:r>
              <a:rPr lang="en-US" dirty="0">
                <a:latin typeface="Aptos" panose="020B0004020202020204" pitchFamily="34" charset="0"/>
              </a:rPr>
              <a:t> argument </a:t>
            </a:r>
            <a:r>
              <a:rPr lang="en-US" dirty="0" err="1">
                <a:latin typeface="Aptos" panose="020B0004020202020204" pitchFamily="34" charset="0"/>
              </a:rPr>
              <a:t>může</a:t>
            </a:r>
            <a:r>
              <a:rPr lang="en-US" dirty="0">
                <a:latin typeface="Aptos" panose="020B0004020202020204" pitchFamily="34" charset="0"/>
              </a:rPr>
              <a:t> </a:t>
            </a:r>
            <a:r>
              <a:rPr lang="en-US" dirty="0" err="1">
                <a:latin typeface="Aptos" panose="020B0004020202020204" pitchFamily="34" charset="0"/>
              </a:rPr>
              <a:t>vzbudit</a:t>
            </a:r>
            <a:r>
              <a:rPr lang="en-US" dirty="0">
                <a:latin typeface="Aptos" panose="020B0004020202020204" pitchFamily="34" charset="0"/>
              </a:rPr>
              <a:t> zájem o očkování. </a:t>
            </a:r>
            <a:r>
              <a:rPr kumimoji="0" lang="cs-CZ" sz="1600" b="0" i="0" u="none" strike="noStrike" kern="1200" cap="none" spc="0" normalizeH="0" baseline="0" noProof="0" dirty="0">
                <a:ln>
                  <a:noFill/>
                </a:ln>
                <a:solidFill>
                  <a:schemeClr val="tx2"/>
                </a:solidFill>
                <a:effectLst/>
                <a:uLnTx/>
                <a:uFillTx/>
                <a:latin typeface="Aptos" panose="020B0004020202020204" pitchFamily="34" charset="0"/>
                <a:cs typeface="Noto Sans"/>
              </a:rPr>
              <a:t>Očkování v dětském věku pomáhá předcházet rizikům spojeným s virovou hepatitidou A v dospělosti</a:t>
            </a:r>
            <a:r>
              <a:rPr kumimoji="0" lang="en-US" sz="1600" b="0" i="0" u="none" strike="noStrike" kern="1200" cap="none" spc="0" normalizeH="0" baseline="0" noProof="0" dirty="0">
                <a:ln>
                  <a:noFill/>
                </a:ln>
                <a:solidFill>
                  <a:schemeClr val="tx2"/>
                </a:solidFill>
                <a:effectLst/>
                <a:uLnTx/>
                <a:uFillTx/>
                <a:latin typeface="Aptos" panose="020B0004020202020204" pitchFamily="34" charset="0"/>
                <a:cs typeface="Noto Sans"/>
              </a:rPr>
              <a:t>. Očkování </a:t>
            </a:r>
            <a:r>
              <a:rPr kumimoji="0" lang="en-US" sz="1600" b="0" i="0" u="none" strike="noStrike" kern="1200" cap="none" spc="0" normalizeH="0" baseline="0" noProof="0" dirty="0" err="1">
                <a:ln>
                  <a:noFill/>
                </a:ln>
                <a:solidFill>
                  <a:schemeClr val="tx2"/>
                </a:solidFill>
                <a:effectLst/>
                <a:uLnTx/>
                <a:uFillTx/>
                <a:latin typeface="Aptos" panose="020B0004020202020204" pitchFamily="34" charset="0"/>
                <a:cs typeface="Noto Sans"/>
              </a:rPr>
              <a:t>proti</a:t>
            </a:r>
            <a:r>
              <a:rPr kumimoji="0" lang="en-US" sz="1600" b="0" i="0" u="none" strike="noStrike" kern="1200" cap="none" spc="0" normalizeH="0" baseline="0" noProof="0" dirty="0">
                <a:ln>
                  <a:noFill/>
                </a:ln>
                <a:solidFill>
                  <a:schemeClr val="tx2"/>
                </a:solidFill>
                <a:effectLst/>
                <a:uLnTx/>
                <a:uFillTx/>
                <a:latin typeface="Aptos" panose="020B0004020202020204" pitchFamily="34" charset="0"/>
                <a:cs typeface="Noto Sans"/>
              </a:rPr>
              <a:t> </a:t>
            </a:r>
            <a:r>
              <a:rPr kumimoji="0" lang="en-US" sz="1600" b="0" i="0" u="none" strike="noStrike" kern="1200" cap="none" spc="0" normalizeH="0" baseline="0" noProof="0" dirty="0" err="1">
                <a:ln>
                  <a:noFill/>
                </a:ln>
                <a:solidFill>
                  <a:schemeClr val="tx2"/>
                </a:solidFill>
                <a:effectLst/>
                <a:uLnTx/>
                <a:uFillTx/>
                <a:latin typeface="Aptos" panose="020B0004020202020204" pitchFamily="34" charset="0"/>
                <a:cs typeface="Noto Sans"/>
              </a:rPr>
              <a:t>hepatitidě</a:t>
            </a:r>
            <a:r>
              <a:rPr kumimoji="0" lang="en-US" sz="1600" b="0" i="0" u="none" strike="noStrike" kern="1200" cap="none" spc="0" normalizeH="0" baseline="0" noProof="0" dirty="0">
                <a:ln>
                  <a:noFill/>
                </a:ln>
                <a:solidFill>
                  <a:schemeClr val="tx2"/>
                </a:solidFill>
                <a:effectLst/>
                <a:uLnTx/>
                <a:uFillTx/>
                <a:latin typeface="Aptos" panose="020B0004020202020204" pitchFamily="34" charset="0"/>
                <a:cs typeface="Noto Sans"/>
              </a:rPr>
              <a:t> A+B by </a:t>
            </a:r>
            <a:r>
              <a:rPr kumimoji="0" lang="en-US" sz="1600" b="0" i="0" u="none" strike="noStrike" kern="1200" cap="none" spc="0" normalizeH="0" baseline="0" noProof="0" dirty="0" err="1">
                <a:ln>
                  <a:noFill/>
                </a:ln>
                <a:solidFill>
                  <a:schemeClr val="tx2"/>
                </a:solidFill>
                <a:effectLst/>
                <a:uLnTx/>
                <a:uFillTx/>
                <a:latin typeface="Aptos" panose="020B0004020202020204" pitchFamily="34" charset="0"/>
                <a:cs typeface="Noto Sans"/>
              </a:rPr>
              <a:t>mělo</a:t>
            </a:r>
            <a:r>
              <a:rPr kumimoji="0" lang="en-US" sz="1600" b="0" i="0" u="none" strike="noStrike" kern="1200" cap="none" spc="0" normalizeH="0" baseline="0" noProof="0" dirty="0">
                <a:ln>
                  <a:noFill/>
                </a:ln>
                <a:solidFill>
                  <a:schemeClr val="tx2"/>
                </a:solidFill>
                <a:effectLst/>
                <a:uLnTx/>
                <a:uFillTx/>
                <a:latin typeface="Aptos" panose="020B0004020202020204" pitchFamily="34" charset="0"/>
                <a:cs typeface="Noto Sans"/>
              </a:rPr>
              <a:t> </a:t>
            </a:r>
            <a:r>
              <a:rPr kumimoji="0" lang="en-US" sz="1600" b="0" i="0" u="none" strike="noStrike" kern="1200" cap="none" spc="0" normalizeH="0" baseline="0" noProof="0" dirty="0" err="1">
                <a:ln>
                  <a:noFill/>
                </a:ln>
                <a:solidFill>
                  <a:schemeClr val="tx2"/>
                </a:solidFill>
                <a:effectLst/>
                <a:uLnTx/>
                <a:uFillTx/>
                <a:latin typeface="Aptos" panose="020B0004020202020204" pitchFamily="34" charset="0"/>
                <a:cs typeface="Noto Sans"/>
              </a:rPr>
              <a:t>patřit</a:t>
            </a:r>
            <a:r>
              <a:rPr kumimoji="0" lang="en-US" sz="1600" b="0" i="0" u="none" strike="noStrike" kern="1200" cap="none" spc="0" normalizeH="0" baseline="0" noProof="0" dirty="0">
                <a:ln>
                  <a:noFill/>
                </a:ln>
                <a:solidFill>
                  <a:schemeClr val="tx2"/>
                </a:solidFill>
                <a:effectLst/>
                <a:uLnTx/>
                <a:uFillTx/>
                <a:latin typeface="Aptos" panose="020B0004020202020204" pitchFamily="34" charset="0"/>
                <a:cs typeface="Noto Sans"/>
              </a:rPr>
              <a:t> do </a:t>
            </a:r>
            <a:r>
              <a:rPr kumimoji="0" lang="en-US" sz="1600" b="0" i="0" u="none" strike="noStrike" kern="1200" cap="none" spc="0" normalizeH="0" baseline="0" noProof="0" dirty="0" err="1">
                <a:ln>
                  <a:noFill/>
                </a:ln>
                <a:solidFill>
                  <a:schemeClr val="tx2"/>
                </a:solidFill>
                <a:effectLst/>
                <a:uLnTx/>
                <a:uFillTx/>
                <a:latin typeface="Aptos" panose="020B0004020202020204" pitchFamily="34" charset="0"/>
                <a:cs typeface="Noto Sans"/>
              </a:rPr>
              <a:t>zá</a:t>
            </a:r>
            <a:r>
              <a:rPr kumimoji="0" lang="en-US" sz="1600" i="0" u="none" strike="noStrike" kern="1200" cap="none" spc="0" normalizeH="0" baseline="0" noProof="0" dirty="0" err="1">
                <a:ln>
                  <a:noFill/>
                </a:ln>
                <a:solidFill>
                  <a:schemeClr val="tx2"/>
                </a:solidFill>
                <a:effectLst/>
                <a:uLnTx/>
                <a:uFillTx/>
                <a:latin typeface="Aptos" panose="020B0004020202020204" pitchFamily="34" charset="0"/>
                <a:cs typeface="Noto Sans"/>
              </a:rPr>
              <a:t>kladní</a:t>
            </a:r>
            <a:r>
              <a:rPr kumimoji="0" lang="en-US" sz="1600" i="0" u="none" strike="noStrike" kern="1200" cap="none" spc="0" normalizeH="0" baseline="0" noProof="0" dirty="0">
                <a:ln>
                  <a:noFill/>
                </a:ln>
                <a:solidFill>
                  <a:schemeClr val="tx2"/>
                </a:solidFill>
                <a:effectLst/>
                <a:uLnTx/>
                <a:uFillTx/>
                <a:latin typeface="Aptos" panose="020B0004020202020204" pitchFamily="34" charset="0"/>
                <a:cs typeface="Noto Sans"/>
              </a:rPr>
              <a:t> </a:t>
            </a:r>
            <a:r>
              <a:rPr kumimoji="0" lang="en-US" sz="1600" i="0" u="none" strike="noStrike" kern="1200" cap="none" spc="0" normalizeH="0" baseline="0" noProof="0" dirty="0" err="1">
                <a:ln>
                  <a:noFill/>
                </a:ln>
                <a:solidFill>
                  <a:schemeClr val="tx2"/>
                </a:solidFill>
                <a:effectLst/>
                <a:uLnTx/>
                <a:uFillTx/>
                <a:latin typeface="Aptos" panose="020B0004020202020204" pitchFamily="34" charset="0"/>
                <a:cs typeface="Noto Sans"/>
              </a:rPr>
              <a:t>výbavy</a:t>
            </a:r>
            <a:r>
              <a:rPr kumimoji="0" lang="en-US" sz="1600" i="0" u="none" strike="noStrike" kern="1200" cap="none" spc="0" normalizeH="0" baseline="0" noProof="0" dirty="0">
                <a:ln>
                  <a:noFill/>
                </a:ln>
                <a:solidFill>
                  <a:schemeClr val="tx2"/>
                </a:solidFill>
                <a:effectLst/>
                <a:uLnTx/>
                <a:uFillTx/>
                <a:latin typeface="Aptos" panose="020B0004020202020204" pitchFamily="34" charset="0"/>
                <a:cs typeface="Noto Sans"/>
              </a:rPr>
              <a:t> </a:t>
            </a:r>
            <a:r>
              <a:rPr kumimoji="0" lang="en-US" sz="1600" i="0" u="none" strike="noStrike" kern="1200" cap="none" spc="0" normalizeH="0" baseline="0" noProof="0" dirty="0" err="1">
                <a:ln>
                  <a:noFill/>
                </a:ln>
                <a:solidFill>
                  <a:schemeClr val="tx2"/>
                </a:solidFill>
                <a:effectLst/>
                <a:uLnTx/>
                <a:uFillTx/>
                <a:latin typeface="Aptos" panose="020B0004020202020204" pitchFamily="34" charset="0"/>
                <a:cs typeface="Noto Sans"/>
              </a:rPr>
              <a:t>každého</a:t>
            </a:r>
            <a:r>
              <a:rPr kumimoji="0" lang="en-US" sz="1600" i="0" u="none" strike="noStrike" kern="1200" cap="none" spc="0" normalizeH="0" baseline="0" noProof="0" dirty="0">
                <a:ln>
                  <a:noFill/>
                </a:ln>
                <a:solidFill>
                  <a:schemeClr val="tx2"/>
                </a:solidFill>
                <a:effectLst/>
                <a:uLnTx/>
                <a:uFillTx/>
                <a:latin typeface="Aptos" panose="020B0004020202020204" pitchFamily="34" charset="0"/>
                <a:cs typeface="Noto Sans"/>
              </a:rPr>
              <a:t> z </a:t>
            </a:r>
            <a:r>
              <a:rPr kumimoji="0" lang="en-US" sz="1600" i="0" u="none" strike="noStrike" kern="1200" cap="none" spc="0" normalizeH="0" baseline="0" noProof="0" dirty="0" err="1">
                <a:ln>
                  <a:noFill/>
                </a:ln>
                <a:solidFill>
                  <a:schemeClr val="tx2"/>
                </a:solidFill>
                <a:effectLst/>
                <a:uLnTx/>
                <a:uFillTx/>
                <a:latin typeface="Aptos" panose="020B0004020202020204" pitchFamily="34" charset="0"/>
                <a:cs typeface="Noto Sans"/>
              </a:rPr>
              <a:t>nás</a:t>
            </a:r>
            <a:r>
              <a:rPr kumimoji="0" lang="en-US" sz="1600" i="0" u="none" strike="noStrike" kern="1200" cap="none" spc="0" normalizeH="0" baseline="0" noProof="0" dirty="0">
                <a:ln>
                  <a:noFill/>
                </a:ln>
                <a:solidFill>
                  <a:schemeClr val="tx2"/>
                </a:solidFill>
                <a:effectLst/>
                <a:uLnTx/>
                <a:uFillTx/>
                <a:latin typeface="Aptos" panose="020B0004020202020204" pitchFamily="34" charset="0"/>
                <a:cs typeface="Noto Sans"/>
              </a:rPr>
              <a:t>. </a:t>
            </a:r>
            <a:endParaRPr lang="cs-CZ"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292440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cff76898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cff7689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err="1"/>
              <a:t>Příklad</a:t>
            </a:r>
            <a:r>
              <a:rPr lang="en-US" dirty="0"/>
              <a:t> na IMO - </a:t>
            </a:r>
            <a:r>
              <a:rPr lang="en-US" dirty="0" err="1"/>
              <a:t>úmrtí</a:t>
            </a:r>
            <a:r>
              <a:rPr lang="en-US" dirty="0"/>
              <a:t> </a:t>
            </a:r>
            <a:r>
              <a:rPr lang="en-US" dirty="0" err="1"/>
              <a:t>možné</a:t>
            </a:r>
            <a:r>
              <a:rPr lang="en-US" dirty="0"/>
              <a:t> I za </a:t>
            </a:r>
            <a:r>
              <a:rPr lang="en-US" dirty="0" err="1"/>
              <a:t>dobu</a:t>
            </a:r>
            <a:r>
              <a:rPr lang="en-US" dirty="0"/>
              <a:t> </a:t>
            </a:r>
            <a:r>
              <a:rPr lang="en-US" dirty="0" err="1"/>
              <a:t>ktratší</a:t>
            </a:r>
            <a:r>
              <a:rPr lang="en-US" dirty="0"/>
              <a:t> </a:t>
            </a:r>
            <a:r>
              <a:rPr lang="en-US" dirty="0" err="1"/>
              <a:t>než</a:t>
            </a:r>
            <a:r>
              <a:rPr lang="en-US" dirty="0"/>
              <a:t> 24 </a:t>
            </a:r>
            <a:r>
              <a:rPr lang="en-US" dirty="0" err="1"/>
              <a:t>hodin</a:t>
            </a:r>
            <a:endParaRPr lang="en-US"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418422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Apel na </a:t>
            </a:r>
            <a:r>
              <a:rPr lang="en-US" b="1" dirty="0" err="1"/>
              <a:t>sestry</a:t>
            </a:r>
            <a:r>
              <a:rPr lang="en-US" dirty="0"/>
              <a:t>: </a:t>
            </a:r>
            <a:r>
              <a:rPr lang="en-US" dirty="0" err="1"/>
              <a:t>tak</a:t>
            </a:r>
            <a:r>
              <a:rPr lang="en-US" dirty="0"/>
              <a:t> jak je očkování </a:t>
            </a:r>
            <a:r>
              <a:rPr lang="en-US" dirty="0" err="1"/>
              <a:t>samozřejmostí</a:t>
            </a:r>
            <a:r>
              <a:rPr lang="en-US" dirty="0"/>
              <a:t> v </a:t>
            </a:r>
            <a:r>
              <a:rPr lang="en-US" dirty="0" err="1"/>
              <a:t>dětských</a:t>
            </a:r>
            <a:r>
              <a:rPr lang="en-US" dirty="0"/>
              <a:t> ordinaci, </a:t>
            </a:r>
            <a:r>
              <a:rPr lang="en-US" dirty="0" err="1"/>
              <a:t>tak</a:t>
            </a:r>
            <a:r>
              <a:rPr lang="en-US" dirty="0"/>
              <a:t> by </a:t>
            </a:r>
            <a:r>
              <a:rPr lang="en-US" dirty="0" err="1"/>
              <a:t>mělo</a:t>
            </a:r>
            <a:r>
              <a:rPr lang="en-US" dirty="0"/>
              <a:t> </a:t>
            </a:r>
            <a:r>
              <a:rPr lang="en-US" dirty="0" err="1"/>
              <a:t>být</a:t>
            </a:r>
            <a:r>
              <a:rPr lang="en-US" dirty="0"/>
              <a:t> </a:t>
            </a:r>
            <a:r>
              <a:rPr lang="en-US" dirty="0" err="1"/>
              <a:t>samozřejmostí</a:t>
            </a:r>
            <a:r>
              <a:rPr lang="en-US" dirty="0"/>
              <a:t> i v </a:t>
            </a:r>
            <a:r>
              <a:rPr lang="en-US" dirty="0" err="1"/>
              <a:t>ordinacích</a:t>
            </a:r>
            <a:r>
              <a:rPr lang="en-US" dirty="0"/>
              <a:t> </a:t>
            </a:r>
            <a:r>
              <a:rPr lang="en-US" dirty="0" err="1"/>
              <a:t>praktických</a:t>
            </a:r>
            <a:r>
              <a:rPr lang="en-US" dirty="0"/>
              <a:t> </a:t>
            </a:r>
            <a:r>
              <a:rPr lang="en-US" dirty="0" err="1"/>
              <a:t>lékařů</a:t>
            </a:r>
            <a:r>
              <a:rPr lang="en-US" dirty="0"/>
              <a:t> pro </a:t>
            </a:r>
            <a:r>
              <a:rPr lang="en-US" dirty="0" err="1"/>
              <a:t>dospělé</a:t>
            </a:r>
            <a:r>
              <a:rPr lang="en-US" dirty="0"/>
              <a:t>.</a:t>
            </a:r>
          </a:p>
          <a:p>
            <a:r>
              <a:rPr lang="en-US" dirty="0"/>
              <a:t>by </a:t>
            </a:r>
            <a:r>
              <a:rPr lang="en-US" dirty="0" err="1"/>
              <a:t>téma</a:t>
            </a:r>
            <a:r>
              <a:rPr lang="en-US" dirty="0"/>
              <a:t> očkování </a:t>
            </a:r>
            <a:r>
              <a:rPr lang="en-US" dirty="0" err="1"/>
              <a:t>mělo</a:t>
            </a:r>
            <a:r>
              <a:rPr lang="en-US" dirty="0"/>
              <a:t> </a:t>
            </a:r>
            <a:r>
              <a:rPr lang="en-US" dirty="0" err="1"/>
              <a:t>být</a:t>
            </a:r>
            <a:r>
              <a:rPr lang="en-US" dirty="0"/>
              <a:t> </a:t>
            </a:r>
            <a:r>
              <a:rPr lang="en-US" dirty="0" err="1"/>
              <a:t>nedílnou</a:t>
            </a:r>
            <a:r>
              <a:rPr lang="en-US" dirty="0"/>
              <a:t> </a:t>
            </a:r>
            <a:r>
              <a:rPr lang="en-US" dirty="0" err="1"/>
              <a:t>součástí</a:t>
            </a:r>
            <a:r>
              <a:rPr lang="en-US" dirty="0"/>
              <a:t> </a:t>
            </a:r>
            <a:r>
              <a:rPr lang="en-US" dirty="0" err="1"/>
              <a:t>nejenom</a:t>
            </a:r>
            <a:r>
              <a:rPr lang="en-US" dirty="0"/>
              <a:t> při </a:t>
            </a:r>
            <a:r>
              <a:rPr lang="en-US" dirty="0" err="1"/>
              <a:t>preventivních</a:t>
            </a:r>
            <a:r>
              <a:rPr lang="en-US" dirty="0"/>
              <a:t> </a:t>
            </a:r>
            <a:r>
              <a:rPr lang="en-US" dirty="0" err="1"/>
              <a:t>prohlídkách</a:t>
            </a:r>
            <a:r>
              <a:rPr lang="en-US" dirty="0"/>
              <a:t> u </a:t>
            </a:r>
            <a:r>
              <a:rPr lang="en-US" dirty="0" err="1"/>
              <a:t>všech</a:t>
            </a:r>
            <a:r>
              <a:rPr lang="en-US" dirty="0"/>
              <a:t> , ale i při </a:t>
            </a:r>
            <a:r>
              <a:rPr lang="en-US" dirty="0" err="1"/>
              <a:t>dalším</a:t>
            </a:r>
            <a:r>
              <a:rPr lang="en-US" dirty="0"/>
              <a:t> kontaktu s (</a:t>
            </a:r>
            <a:r>
              <a:rPr lang="en-US" dirty="0" err="1"/>
              <a:t>např.u</a:t>
            </a:r>
            <a:r>
              <a:rPr lang="en-US" dirty="0"/>
              <a:t> </a:t>
            </a:r>
            <a:r>
              <a:rPr lang="en-US" dirty="0" err="1"/>
              <a:t>rizikových</a:t>
            </a:r>
            <a:r>
              <a:rPr lang="en-US" dirty="0"/>
              <a:t> </a:t>
            </a:r>
            <a:r>
              <a:rPr lang="en-US" dirty="0" err="1"/>
              <a:t>pacientů</a:t>
            </a:r>
            <a:r>
              <a:rPr lang="en-US" dirty="0"/>
              <a:t>, </a:t>
            </a:r>
            <a:r>
              <a:rPr lang="en-US" dirty="0" err="1"/>
              <a:t>cestovatelů</a:t>
            </a:r>
            <a:r>
              <a:rPr lang="en-US" dirty="0"/>
              <a:t>…). V každém věku se </a:t>
            </a:r>
            <a:r>
              <a:rPr lang="en-US" dirty="0" err="1"/>
              <a:t>najde</a:t>
            </a:r>
            <a:r>
              <a:rPr lang="en-US" dirty="0"/>
              <a:t> očkování, ze </a:t>
            </a:r>
            <a:r>
              <a:rPr lang="en-US" dirty="0" err="1"/>
              <a:t>kterého</a:t>
            </a:r>
            <a:r>
              <a:rPr lang="en-US" dirty="0"/>
              <a:t> </a:t>
            </a:r>
            <a:r>
              <a:rPr lang="en-US" dirty="0" err="1"/>
              <a:t>může</a:t>
            </a:r>
            <a:r>
              <a:rPr lang="en-US" dirty="0"/>
              <a:t> </a:t>
            </a:r>
            <a:r>
              <a:rPr lang="en-US" dirty="0" err="1"/>
              <a:t>jedinec</a:t>
            </a:r>
            <a:r>
              <a:rPr lang="en-US" dirty="0"/>
              <a:t> </a:t>
            </a:r>
            <a:r>
              <a:rPr lang="en-US" dirty="0" err="1"/>
              <a:t>profitovat</a:t>
            </a:r>
            <a:r>
              <a:rPr lang="en-US" dirty="0"/>
              <a:t>.</a:t>
            </a:r>
            <a:endParaRPr lang="cs-CZ"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3955181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a:p>
            <a:r>
              <a:rPr lang="en-US" dirty="0"/>
              <a:t>Ref. </a:t>
            </a:r>
            <a:r>
              <a:rPr lang="cs-CZ" sz="1600" dirty="0">
                <a:hlinkClick r:id="rId3"/>
              </a:rPr>
              <a:t>https://www.cdc.gov/mmwr/preview/mmwrhtml/00042990.htm</a:t>
            </a:r>
            <a:endParaRPr lang="cs-CZ" sz="1600" dirty="0"/>
          </a:p>
          <a:p>
            <a:r>
              <a:rPr lang="cs-CZ" sz="1600" dirty="0"/>
              <a:t>BMJ Open. 8. e021241. 10.1136/bmjopen-2017-021241. </a:t>
            </a:r>
            <a:endParaRPr lang="en-US" sz="1600" dirty="0"/>
          </a:p>
          <a:p>
            <a:r>
              <a:rPr lang="en-US" sz="1600" b="1" dirty="0"/>
              <a:t>Apel na </a:t>
            </a:r>
            <a:r>
              <a:rPr lang="en-US" sz="1600" b="1" dirty="0" err="1"/>
              <a:t>sestry</a:t>
            </a:r>
            <a:r>
              <a:rPr lang="en-US" sz="1600" b="1" dirty="0"/>
              <a:t>:</a:t>
            </a:r>
            <a:r>
              <a:rPr lang="en-US" sz="1600" dirty="0"/>
              <a:t> </a:t>
            </a:r>
            <a:r>
              <a:rPr lang="en-US" sz="1600" dirty="0" err="1"/>
              <a:t>Jedním</a:t>
            </a:r>
            <a:r>
              <a:rPr lang="en-US" sz="1600" dirty="0"/>
              <a:t> z </a:t>
            </a:r>
            <a:r>
              <a:rPr lang="en-US" sz="1600" dirty="0" err="1"/>
              <a:t>posledních</a:t>
            </a:r>
            <a:r>
              <a:rPr lang="en-US" sz="1600" dirty="0"/>
              <a:t> onemocnění, </a:t>
            </a:r>
            <a:r>
              <a:rPr lang="en-US" sz="1600" dirty="0" err="1"/>
              <a:t>proti</a:t>
            </a:r>
            <a:r>
              <a:rPr lang="en-US" sz="1600" dirty="0"/>
              <a:t> </a:t>
            </a:r>
            <a:r>
              <a:rPr lang="en-US" sz="1600" dirty="0" err="1"/>
              <a:t>kterému</a:t>
            </a:r>
            <a:r>
              <a:rPr lang="en-US" sz="1600" dirty="0"/>
              <a:t> </a:t>
            </a:r>
            <a:r>
              <a:rPr lang="en-US" sz="1600" dirty="0" err="1"/>
              <a:t>máme</a:t>
            </a:r>
            <a:r>
              <a:rPr lang="en-US" sz="1600" dirty="0"/>
              <a:t> </a:t>
            </a:r>
            <a:r>
              <a:rPr lang="en-US" sz="1600" dirty="0" err="1"/>
              <a:t>dnes</a:t>
            </a:r>
            <a:r>
              <a:rPr lang="en-US" sz="1600" dirty="0"/>
              <a:t> </a:t>
            </a:r>
            <a:r>
              <a:rPr lang="en-US" sz="1600" dirty="0" err="1"/>
              <a:t>již</a:t>
            </a:r>
            <a:r>
              <a:rPr lang="en-US" sz="1600" dirty="0"/>
              <a:t> </a:t>
            </a:r>
            <a:r>
              <a:rPr lang="en-US" sz="1600" dirty="0" err="1"/>
              <a:t>možnost</a:t>
            </a:r>
            <a:r>
              <a:rPr lang="en-US" sz="1600" dirty="0"/>
              <a:t> se </a:t>
            </a:r>
            <a:r>
              <a:rPr lang="en-US" sz="1600" dirty="0" err="1"/>
              <a:t>chránit</a:t>
            </a:r>
            <a:r>
              <a:rPr lang="en-US" sz="1600" dirty="0"/>
              <a:t> očkováním je herpes zoster, na </a:t>
            </a:r>
            <a:r>
              <a:rPr lang="en-US" sz="1600" dirty="0" err="1"/>
              <a:t>příkladu</a:t>
            </a:r>
            <a:r>
              <a:rPr lang="en-US" sz="1600" dirty="0"/>
              <a:t> </a:t>
            </a:r>
            <a:r>
              <a:rPr lang="en-US" sz="1600" dirty="0" err="1"/>
              <a:t>kterého</a:t>
            </a:r>
            <a:r>
              <a:rPr lang="en-US" sz="1600" dirty="0"/>
              <a:t> je </a:t>
            </a:r>
            <a:r>
              <a:rPr lang="en-US" sz="1600" dirty="0" err="1"/>
              <a:t>jasně</a:t>
            </a:r>
            <a:r>
              <a:rPr lang="en-US" sz="1600" dirty="0"/>
              <a:t> </a:t>
            </a:r>
            <a:r>
              <a:rPr lang="en-US" sz="1600" dirty="0" err="1"/>
              <a:t>vidět</a:t>
            </a:r>
            <a:r>
              <a:rPr lang="en-US" sz="1600" dirty="0"/>
              <a:t>, jak </a:t>
            </a:r>
            <a:r>
              <a:rPr lang="en-US" sz="1600" dirty="0" err="1"/>
              <a:t>pouze</a:t>
            </a:r>
            <a:r>
              <a:rPr lang="en-US" sz="1600" dirty="0"/>
              <a:t> </a:t>
            </a:r>
            <a:r>
              <a:rPr lang="en-US" sz="1600" dirty="0" err="1"/>
              <a:t>samotný</a:t>
            </a:r>
            <a:r>
              <a:rPr lang="en-US" sz="1600" dirty="0"/>
              <a:t> věk (</a:t>
            </a:r>
            <a:r>
              <a:rPr lang="en-US" sz="1600" dirty="0" err="1"/>
              <a:t>imunosenescence</a:t>
            </a:r>
            <a:r>
              <a:rPr lang="en-US" sz="1600" dirty="0"/>
              <a:t>), může </a:t>
            </a:r>
            <a:r>
              <a:rPr lang="en-US" sz="1600" dirty="0" err="1"/>
              <a:t>výrazně</a:t>
            </a:r>
            <a:r>
              <a:rPr lang="en-US" sz="1600" dirty="0"/>
              <a:t> </a:t>
            </a:r>
            <a:r>
              <a:rPr lang="en-US" sz="1600" dirty="0" err="1"/>
              <a:t>zvyšovat</a:t>
            </a:r>
            <a:r>
              <a:rPr lang="en-US" sz="1600" dirty="0"/>
              <a:t> </a:t>
            </a:r>
            <a:r>
              <a:rPr lang="en-US" sz="1600" dirty="0" err="1"/>
              <a:t>riziko</a:t>
            </a:r>
            <a:r>
              <a:rPr lang="en-US" sz="1600" dirty="0"/>
              <a:t> onemocnění a </a:t>
            </a:r>
            <a:r>
              <a:rPr lang="en-US" sz="1600" dirty="0" err="1"/>
              <a:t>přitom</a:t>
            </a:r>
            <a:r>
              <a:rPr lang="en-US" sz="1600" dirty="0"/>
              <a:t> </a:t>
            </a:r>
            <a:r>
              <a:rPr lang="en-US" sz="1600" dirty="0" err="1"/>
              <a:t>člověk</a:t>
            </a:r>
            <a:r>
              <a:rPr lang="en-US" sz="1600" dirty="0"/>
              <a:t> se </a:t>
            </a:r>
            <a:r>
              <a:rPr lang="en-US" sz="1600" dirty="0" err="1"/>
              <a:t>cítí</a:t>
            </a:r>
            <a:r>
              <a:rPr lang="en-US" sz="1600" dirty="0"/>
              <a:t> v </a:t>
            </a:r>
            <a:r>
              <a:rPr lang="en-US" sz="1600" dirty="0" err="1"/>
              <a:t>plné</a:t>
            </a:r>
            <a:r>
              <a:rPr lang="en-US" sz="1600" dirty="0"/>
              <a:t> </a:t>
            </a:r>
            <a:r>
              <a:rPr lang="en-US" sz="1600" dirty="0" err="1"/>
              <a:t>sile</a:t>
            </a:r>
            <a:r>
              <a:rPr lang="en-US" sz="1600" dirty="0"/>
              <a:t> a </a:t>
            </a:r>
            <a:r>
              <a:rPr lang="en-US" sz="1600" dirty="0" err="1"/>
              <a:t>zdráv</a:t>
            </a:r>
            <a:r>
              <a:rPr lang="en-US" sz="1600" dirty="0"/>
              <a:t> (</a:t>
            </a:r>
            <a:r>
              <a:rPr lang="en-US" sz="1600" dirty="0" err="1"/>
              <a:t>budete</a:t>
            </a:r>
            <a:r>
              <a:rPr lang="en-US" sz="1600" dirty="0"/>
              <a:t> </a:t>
            </a:r>
            <a:r>
              <a:rPr lang="en-US" sz="1600" dirty="0" err="1"/>
              <a:t>slyšet</a:t>
            </a:r>
            <a:r>
              <a:rPr lang="en-US" sz="1600" dirty="0"/>
              <a:t> </a:t>
            </a:r>
            <a:r>
              <a:rPr lang="en-US" sz="1600" dirty="0" err="1"/>
              <a:t>příběh</a:t>
            </a:r>
            <a:r>
              <a:rPr lang="en-US" sz="1600" dirty="0"/>
              <a:t> pacienta Michala). </a:t>
            </a:r>
          </a:p>
          <a:p>
            <a:endParaRPr lang="cs-CZ" sz="1600" dirty="0"/>
          </a:p>
          <a:p>
            <a:endParaRPr lang="cs-CZ"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943706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Apel na </a:t>
            </a:r>
            <a:r>
              <a:rPr lang="en-US" b="1" dirty="0" err="1"/>
              <a:t>sestry</a:t>
            </a:r>
            <a:r>
              <a:rPr lang="en-US" dirty="0"/>
              <a:t>: 1. </a:t>
            </a:r>
            <a:r>
              <a:rPr lang="en-US" dirty="0" err="1"/>
              <a:t>chraňte</a:t>
            </a:r>
            <a:r>
              <a:rPr lang="en-US" dirty="0"/>
              <a:t> </a:t>
            </a:r>
            <a:r>
              <a:rPr lang="en-US" dirty="0" err="1"/>
              <a:t>sebe</a:t>
            </a:r>
            <a:r>
              <a:rPr lang="en-US" dirty="0"/>
              <a:t> (I v </a:t>
            </a:r>
            <a:r>
              <a:rPr lang="en-US" dirty="0" err="1"/>
              <a:t>letadle</a:t>
            </a:r>
            <a:r>
              <a:rPr lang="en-US" dirty="0"/>
              <a:t> je </a:t>
            </a:r>
            <a:r>
              <a:rPr lang="en-US" dirty="0" err="1"/>
              <a:t>potřeba</a:t>
            </a:r>
            <a:r>
              <a:rPr lang="en-US" dirty="0"/>
              <a:t> </a:t>
            </a:r>
            <a:r>
              <a:rPr lang="en-US" dirty="0" err="1"/>
              <a:t>nasadit</a:t>
            </a:r>
            <a:r>
              <a:rPr lang="en-US" dirty="0"/>
              <a:t> nejdříve </a:t>
            </a:r>
            <a:r>
              <a:rPr lang="en-US" dirty="0" err="1"/>
              <a:t>masku</a:t>
            </a:r>
            <a:r>
              <a:rPr lang="en-US" dirty="0"/>
              <a:t> </a:t>
            </a:r>
            <a:r>
              <a:rPr lang="en-US" dirty="0" err="1"/>
              <a:t>sobě</a:t>
            </a:r>
            <a:r>
              <a:rPr lang="en-US" dirty="0"/>
              <a:t>), 2. rizikové </a:t>
            </a:r>
            <a:r>
              <a:rPr lang="en-US" dirty="0" err="1"/>
              <a:t>skupiny</a:t>
            </a:r>
            <a:r>
              <a:rPr lang="en-US" dirty="0"/>
              <a:t> – </a:t>
            </a:r>
            <a:r>
              <a:rPr lang="en-US" dirty="0" err="1"/>
              <a:t>těžké</a:t>
            </a:r>
            <a:r>
              <a:rPr lang="en-US" dirty="0"/>
              <a:t> </a:t>
            </a:r>
            <a:r>
              <a:rPr lang="en-US" dirty="0" err="1"/>
              <a:t>průběhy</a:t>
            </a:r>
            <a:r>
              <a:rPr lang="en-US" dirty="0"/>
              <a:t>, </a:t>
            </a:r>
            <a:r>
              <a:rPr lang="en-US" dirty="0" err="1"/>
              <a:t>dekompenzace</a:t>
            </a:r>
            <a:r>
              <a:rPr lang="en-US" dirty="0"/>
              <a:t> onemocnění, 3. </a:t>
            </a:r>
            <a:r>
              <a:rPr lang="en-US" dirty="0" err="1"/>
              <a:t>střední</a:t>
            </a:r>
            <a:r>
              <a:rPr lang="en-US" dirty="0"/>
              <a:t> </a:t>
            </a:r>
            <a:r>
              <a:rPr lang="en-US" dirty="0" err="1"/>
              <a:t>generace</a:t>
            </a:r>
            <a:r>
              <a:rPr lang="en-US" dirty="0"/>
              <a:t> – je </a:t>
            </a:r>
            <a:r>
              <a:rPr lang="en-US" dirty="0" err="1"/>
              <a:t>možným</a:t>
            </a:r>
            <a:r>
              <a:rPr lang="en-US" dirty="0"/>
              <a:t> </a:t>
            </a:r>
            <a:r>
              <a:rPr lang="en-US" dirty="0" err="1"/>
              <a:t>zdrojem</a:t>
            </a:r>
            <a:r>
              <a:rPr lang="en-US" dirty="0"/>
              <a:t> </a:t>
            </a:r>
            <a:r>
              <a:rPr lang="en-US" dirty="0" err="1"/>
              <a:t>infekce</a:t>
            </a:r>
            <a:r>
              <a:rPr lang="en-US" dirty="0"/>
              <a:t> </a:t>
            </a:r>
            <a:r>
              <a:rPr lang="en-US" dirty="0" err="1"/>
              <a:t>ro</a:t>
            </a:r>
            <a:r>
              <a:rPr lang="en-US" dirty="0"/>
              <a:t> své </a:t>
            </a:r>
            <a:r>
              <a:rPr lang="en-US" dirty="0" err="1"/>
              <a:t>děti</a:t>
            </a:r>
            <a:r>
              <a:rPr lang="en-US" dirty="0"/>
              <a:t> I rodiče, + </a:t>
            </a:r>
            <a:r>
              <a:rPr lang="en-US" dirty="0" err="1"/>
              <a:t>chráni</a:t>
            </a:r>
            <a:r>
              <a:rPr lang="en-US" dirty="0"/>
              <a:t> se při </a:t>
            </a:r>
            <a:r>
              <a:rPr lang="en-US" dirty="0" err="1"/>
              <a:t>cestování</a:t>
            </a:r>
            <a:endParaRPr lang="en-US"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90249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a:extLst>
              <a:ext uri="{FF2B5EF4-FFF2-40B4-BE49-F238E27FC236}">
                <a16:creationId xmlns:a16="http://schemas.microsoft.com/office/drawing/2014/main" id="{FEE02E54-AD10-351B-543A-45940C907A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Zástupný symbol pro poznámky 2">
            <a:extLst>
              <a:ext uri="{FF2B5EF4-FFF2-40B4-BE49-F238E27FC236}">
                <a16:creationId xmlns:a16="http://schemas.microsoft.com/office/drawing/2014/main" id="{6ACCD99C-7F70-E0C6-FD67-A9D6E8B3BB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8916" name="Zástupný symbol pro číslo snímku 3">
            <a:extLst>
              <a:ext uri="{FF2B5EF4-FFF2-40B4-BE49-F238E27FC236}">
                <a16:creationId xmlns:a16="http://schemas.microsoft.com/office/drawing/2014/main" id="{49BC5480-69B9-C5F1-9065-FAAAC354C77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D36D4B-B8E4-467F-A379-C518F718AFF9}" type="slidenum">
              <a:rPr lang="cs-CZ" altLang="cs-CZ">
                <a:latin typeface="Calibri" panose="020F0502020204030204" pitchFamily="34" charset="0"/>
              </a:rPr>
              <a:pPr eaLnBrk="1" hangingPunct="1"/>
              <a:t>26</a:t>
            </a:fld>
            <a:endParaRPr lang="cs-CZ" altLang="cs-CZ">
              <a:latin typeface="Calibri" panose="020F0502020204030204" pitchFamily="34" charset="0"/>
            </a:endParaRPr>
          </a:p>
        </p:txBody>
      </p:sp>
    </p:spTree>
    <p:extLst>
      <p:ext uri="{BB962C8B-B14F-4D97-AF65-F5344CB8AC3E}">
        <p14:creationId xmlns:p14="http://schemas.microsoft.com/office/powerpoint/2010/main" val="13810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77;g2a64493772d_0_15:notes">
            <a:extLst>
              <a:ext uri="{FF2B5EF4-FFF2-40B4-BE49-F238E27FC236}">
                <a16:creationId xmlns:a16="http://schemas.microsoft.com/office/drawing/2014/main" id="{CBBD7D46-779D-1A99-6B8A-BF2B7DB9D553}"/>
              </a:ext>
            </a:extLst>
          </p:cNvPr>
          <p:cNvSpPr>
            <a:spLocks noGrp="1" noRot="1" noChangeAspect="1" noTextEdit="1"/>
          </p:cNvSpPr>
          <p:nvPr>
            <p:ph type="sldImg" idx="2"/>
          </p:nvPr>
        </p:nvSpPr>
        <p:spPr>
          <a:noFill/>
          <a:ln>
            <a:headEnd/>
            <a:tailEnd/>
          </a:ln>
        </p:spPr>
      </p:sp>
      <p:sp>
        <p:nvSpPr>
          <p:cNvPr id="13315" name="Google Shape;78;g2a64493772d_0_15:notes">
            <a:extLst>
              <a:ext uri="{FF2B5EF4-FFF2-40B4-BE49-F238E27FC236}">
                <a16:creationId xmlns:a16="http://schemas.microsoft.com/office/drawing/2014/main" id="{872AC2B8-A125-E1C2-2B4F-5311FA7D7641}"/>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Apel na </a:t>
            </a:r>
            <a:r>
              <a:rPr lang="en-US" b="1" dirty="0" err="1"/>
              <a:t>sestry</a:t>
            </a:r>
            <a:r>
              <a:rPr lang="en-US" dirty="0"/>
              <a:t>: </a:t>
            </a:r>
            <a:r>
              <a:rPr lang="en-US" sz="1600" kern="1200" dirty="0" err="1">
                <a:solidFill>
                  <a:schemeClr val="tx1"/>
                </a:solidFill>
                <a:latin typeface="+mn-lt"/>
                <a:ea typeface="+mn-ea"/>
                <a:cs typeface="+mn-cs"/>
              </a:rPr>
              <a:t>vysvětlete</a:t>
            </a:r>
            <a:r>
              <a:rPr lang="en-US" sz="1600" kern="1200" dirty="0">
                <a:solidFill>
                  <a:schemeClr val="tx1"/>
                </a:solidFill>
                <a:latin typeface="+mn-lt"/>
                <a:ea typeface="+mn-ea"/>
                <a:cs typeface="+mn-cs"/>
              </a:rPr>
              <a:t> a </a:t>
            </a:r>
            <a:r>
              <a:rPr lang="en-US" sz="1600" kern="1200" dirty="0" err="1">
                <a:solidFill>
                  <a:schemeClr val="tx1"/>
                </a:solidFill>
                <a:latin typeface="+mn-lt"/>
                <a:ea typeface="+mn-ea"/>
                <a:cs typeface="+mn-cs"/>
              </a:rPr>
              <a:t>informujte</a:t>
            </a:r>
            <a:r>
              <a:rPr lang="en-US" sz="1600" kern="1200" dirty="0">
                <a:solidFill>
                  <a:schemeClr val="tx1"/>
                </a:solidFill>
                <a:latin typeface="+mn-lt"/>
                <a:ea typeface="+mn-ea"/>
                <a:cs typeface="+mn-cs"/>
              </a:rPr>
              <a:t> rodiče a pacienty o výhodách souběžného podání vakcín</a:t>
            </a:r>
            <a:endParaRPr lang="cs-CZ" sz="1600" kern="1200" dirty="0">
              <a:solidFill>
                <a:schemeClr val="tx1"/>
              </a:solidFill>
              <a:latin typeface="+mn-lt"/>
              <a:ea typeface="+mn-ea"/>
              <a:cs typeface="+mn-cs"/>
            </a:endParaRPr>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302639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83;g2a7c97edf2a_0_17:notes">
            <a:extLst>
              <a:ext uri="{FF2B5EF4-FFF2-40B4-BE49-F238E27FC236}">
                <a16:creationId xmlns:a16="http://schemas.microsoft.com/office/drawing/2014/main" id="{24F4343B-1559-BE07-68B7-E47C2090559B}"/>
              </a:ext>
            </a:extLst>
          </p:cNvPr>
          <p:cNvSpPr>
            <a:spLocks noGrp="1" noRot="1" noChangeAspect="1" noTextEdit="1"/>
          </p:cNvSpPr>
          <p:nvPr>
            <p:ph type="sldImg" idx="2"/>
          </p:nvPr>
        </p:nvSpPr>
        <p:spPr>
          <a:noFill/>
          <a:ln>
            <a:headEnd/>
            <a:tailEnd/>
          </a:ln>
        </p:spPr>
      </p:sp>
      <p:sp>
        <p:nvSpPr>
          <p:cNvPr id="15363" name="Google Shape;84;g2a7c97edf2a_0_17:notes">
            <a:extLst>
              <a:ext uri="{FF2B5EF4-FFF2-40B4-BE49-F238E27FC236}">
                <a16:creationId xmlns:a16="http://schemas.microsoft.com/office/drawing/2014/main" id="{7AFE7714-9118-B9F8-E35F-E075D6C5C232}"/>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Zdroje</a:t>
            </a:r>
          </a:p>
        </p:txBody>
      </p:sp>
    </p:spTree>
    <p:extLst>
      <p:ext uri="{BB962C8B-B14F-4D97-AF65-F5344CB8AC3E}">
        <p14:creationId xmlns:p14="http://schemas.microsoft.com/office/powerpoint/2010/main" val="2360818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90;g2a7c97edf2a_0_24:notes">
            <a:extLst>
              <a:ext uri="{FF2B5EF4-FFF2-40B4-BE49-F238E27FC236}">
                <a16:creationId xmlns:a16="http://schemas.microsoft.com/office/drawing/2014/main" id="{AABEE663-65B2-E30F-1E96-01CDEDC3EB3A}"/>
              </a:ext>
            </a:extLst>
          </p:cNvPr>
          <p:cNvSpPr>
            <a:spLocks noGrp="1" noRot="1" noChangeAspect="1" noTextEdit="1"/>
          </p:cNvSpPr>
          <p:nvPr>
            <p:ph type="sldImg" idx="2"/>
          </p:nvPr>
        </p:nvSpPr>
        <p:spPr>
          <a:noFill/>
          <a:ln>
            <a:headEnd/>
            <a:tailEnd/>
          </a:ln>
        </p:spPr>
      </p:sp>
      <p:sp>
        <p:nvSpPr>
          <p:cNvPr id="17411" name="Google Shape;91;g2a7c97edf2a_0_24:notes">
            <a:extLst>
              <a:ext uri="{FF2B5EF4-FFF2-40B4-BE49-F238E27FC236}">
                <a16:creationId xmlns:a16="http://schemas.microsoft.com/office/drawing/2014/main" id="{048E325B-8A75-641E-9745-6D49D7A308B5}"/>
              </a:ext>
            </a:extLst>
          </p:cNvPr>
          <p:cNvSpPr txBox="1">
            <a:spLocks noGrp="1"/>
          </p:cNvSpPr>
          <p:nvPr>
            <p:ph type="body" idx="1"/>
          </p:nvPr>
        </p:nvSpPr>
        <p:spPr/>
        <p:txBody>
          <a:bodyPr/>
          <a:lstStyle/>
          <a:p>
            <a:pPr marL="0" indent="0" eaLnBrk="1" hangingPunct="1">
              <a:buSzPts val="1100"/>
            </a:pPr>
            <a:r>
              <a:rPr lang="cs-CZ" altLang="cs-CZ" sz="1100">
                <a:latin typeface="Arial" panose="020B0604020202020204" pitchFamily="34" charset="0"/>
                <a:cs typeface="Arial" panose="020B0604020202020204" pitchFamily="34" charset="0"/>
              </a:rPr>
              <a:t>opakovat v patřičném intervalu nebo serologické ověření imunity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98;g2a7c97edf2a_0_32:notes">
            <a:extLst>
              <a:ext uri="{FF2B5EF4-FFF2-40B4-BE49-F238E27FC236}">
                <a16:creationId xmlns:a16="http://schemas.microsoft.com/office/drawing/2014/main" id="{BF9FFD30-9C68-33ED-328B-36318C246955}"/>
              </a:ext>
            </a:extLst>
          </p:cNvPr>
          <p:cNvSpPr>
            <a:spLocks noGrp="1" noRot="1" noChangeAspect="1" noTextEdit="1"/>
          </p:cNvSpPr>
          <p:nvPr>
            <p:ph type="sldImg" idx="2"/>
          </p:nvPr>
        </p:nvSpPr>
        <p:spPr>
          <a:noFill/>
          <a:ln>
            <a:headEnd/>
            <a:tailEnd/>
          </a:ln>
        </p:spPr>
      </p:sp>
      <p:sp>
        <p:nvSpPr>
          <p:cNvPr id="19459" name="Google Shape;99;g2a7c97edf2a_0_32:notes">
            <a:extLst>
              <a:ext uri="{FF2B5EF4-FFF2-40B4-BE49-F238E27FC236}">
                <a16:creationId xmlns:a16="http://schemas.microsoft.com/office/drawing/2014/main" id="{F8F0422A-AE1A-75D7-7F72-435C724F44F8}"/>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4A14286-F037-0444-935A-BE7645036ED3}"/>
            </a:ext>
          </a:extLst>
        </p:cNvPr>
        <p:cNvGrpSpPr/>
        <p:nvPr/>
      </p:nvGrpSpPr>
      <p:grpSpPr>
        <a:xfrm>
          <a:off x="0" y="0"/>
          <a:ext cx="0" cy="0"/>
          <a:chOff x="0" y="0"/>
          <a:chExt cx="0" cy="0"/>
        </a:xfrm>
      </p:grpSpPr>
      <p:sp>
        <p:nvSpPr>
          <p:cNvPr id="37890" name="Google Shape;154;g2a894bb3df8_0_33:notes">
            <a:extLst>
              <a:ext uri="{FF2B5EF4-FFF2-40B4-BE49-F238E27FC236}">
                <a16:creationId xmlns:a16="http://schemas.microsoft.com/office/drawing/2014/main" id="{80F94A94-DFBF-5E6E-0F23-9D2008F7EC71}"/>
              </a:ext>
            </a:extLst>
          </p:cNvPr>
          <p:cNvSpPr>
            <a:spLocks noGrp="1" noRot="1" noChangeAspect="1" noTextEdit="1"/>
          </p:cNvSpPr>
          <p:nvPr>
            <p:ph type="sldImg" idx="2"/>
          </p:nvPr>
        </p:nvSpPr>
        <p:spPr>
          <a:noFill/>
          <a:ln>
            <a:headEnd/>
            <a:tailEnd/>
          </a:ln>
        </p:spPr>
      </p:sp>
      <p:sp>
        <p:nvSpPr>
          <p:cNvPr id="37891" name="Google Shape;155;g2a894bb3df8_0_33:notes">
            <a:extLst>
              <a:ext uri="{FF2B5EF4-FFF2-40B4-BE49-F238E27FC236}">
                <a16:creationId xmlns:a16="http://schemas.microsoft.com/office/drawing/2014/main" id="{525C86B0-EF4C-9838-56F8-F6DDDB32C8EE}"/>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696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a:extLst>
              <a:ext uri="{FF2B5EF4-FFF2-40B4-BE49-F238E27FC236}">
                <a16:creationId xmlns:a16="http://schemas.microsoft.com/office/drawing/2014/main" id="{13E16661-611B-D9B6-4001-D1A7F3C59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a:extLst>
              <a:ext uri="{FF2B5EF4-FFF2-40B4-BE49-F238E27FC236}">
                <a16:creationId xmlns:a16="http://schemas.microsoft.com/office/drawing/2014/main" id="{02E03786-AF0A-AEA9-EF13-F58806C3A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
        <p:nvSpPr>
          <p:cNvPr id="4" name="Zástupný symbol pro číslo snímku 3">
            <a:extLst>
              <a:ext uri="{FF2B5EF4-FFF2-40B4-BE49-F238E27FC236}">
                <a16:creationId xmlns:a16="http://schemas.microsoft.com/office/drawing/2014/main" id="{8F975963-9EAC-36A1-3853-56D87E059AC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AB3BFE-F3BB-4F09-84E5-73C8F5FD5AFF}" type="slidenum">
              <a:rPr lang="cs-CZ" altLang="cs-CZ">
                <a:latin typeface="Calibri" panose="020F0502020204030204" pitchFamily="34" charset="0"/>
              </a:rPr>
              <a:pPr eaLnBrk="1" hangingPunct="1"/>
              <a:t>33</a:t>
            </a:fld>
            <a:endParaRPr lang="cs-CZ" altLang="cs-CZ">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C988A6F4-146B-95C9-3020-A005D50D1D20}"/>
            </a:ext>
          </a:extLst>
        </p:cNvPr>
        <p:cNvGrpSpPr/>
        <p:nvPr/>
      </p:nvGrpSpPr>
      <p:grpSpPr>
        <a:xfrm>
          <a:off x="0" y="0"/>
          <a:ext cx="0" cy="0"/>
          <a:chOff x="0" y="0"/>
          <a:chExt cx="0" cy="0"/>
        </a:xfrm>
      </p:grpSpPr>
      <p:sp>
        <p:nvSpPr>
          <p:cNvPr id="23554" name="Google Shape;112;g2a7c97edf2a_0_48:notes">
            <a:extLst>
              <a:ext uri="{FF2B5EF4-FFF2-40B4-BE49-F238E27FC236}">
                <a16:creationId xmlns:a16="http://schemas.microsoft.com/office/drawing/2014/main" id="{D93894F7-ED91-3EA9-50ED-192DA612E52B}"/>
              </a:ext>
            </a:extLst>
          </p:cNvPr>
          <p:cNvSpPr>
            <a:spLocks noGrp="1" noRot="1" noChangeAspect="1" noTextEdit="1"/>
          </p:cNvSpPr>
          <p:nvPr>
            <p:ph type="sldImg" idx="2"/>
          </p:nvPr>
        </p:nvSpPr>
        <p:spPr>
          <a:noFill/>
          <a:ln>
            <a:headEnd/>
            <a:tailEnd/>
          </a:ln>
        </p:spPr>
      </p:sp>
      <p:sp>
        <p:nvSpPr>
          <p:cNvPr id="23555" name="Google Shape;113;g2a7c97edf2a_0_48:notes">
            <a:extLst>
              <a:ext uri="{FF2B5EF4-FFF2-40B4-BE49-F238E27FC236}">
                <a16:creationId xmlns:a16="http://schemas.microsoft.com/office/drawing/2014/main" id="{C160D406-0883-607D-9F42-966035E1ADE2}"/>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811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2979151-AB2F-4495-E268-9B4F3F9F83AC}"/>
            </a:ext>
          </a:extLst>
        </p:cNvPr>
        <p:cNvGrpSpPr/>
        <p:nvPr/>
      </p:nvGrpSpPr>
      <p:grpSpPr>
        <a:xfrm>
          <a:off x="0" y="0"/>
          <a:ext cx="0" cy="0"/>
          <a:chOff x="0" y="0"/>
          <a:chExt cx="0" cy="0"/>
        </a:xfrm>
      </p:grpSpPr>
      <p:sp>
        <p:nvSpPr>
          <p:cNvPr id="25602" name="Google Shape;118;g2a7c97edf2a_0_0:notes">
            <a:extLst>
              <a:ext uri="{FF2B5EF4-FFF2-40B4-BE49-F238E27FC236}">
                <a16:creationId xmlns:a16="http://schemas.microsoft.com/office/drawing/2014/main" id="{B7F8E9E7-0A18-6643-4A93-AECAD26DE69A}"/>
              </a:ext>
            </a:extLst>
          </p:cNvPr>
          <p:cNvSpPr>
            <a:spLocks noGrp="1" noRot="1" noChangeAspect="1" noTextEdit="1"/>
          </p:cNvSpPr>
          <p:nvPr>
            <p:ph type="sldImg" idx="2"/>
          </p:nvPr>
        </p:nvSpPr>
        <p:spPr>
          <a:noFill/>
          <a:ln>
            <a:headEnd/>
            <a:tailEnd/>
          </a:ln>
        </p:spPr>
      </p:sp>
      <p:sp>
        <p:nvSpPr>
          <p:cNvPr id="25603" name="Google Shape;119;g2a7c97edf2a_0_0:notes">
            <a:extLst>
              <a:ext uri="{FF2B5EF4-FFF2-40B4-BE49-F238E27FC236}">
                <a16:creationId xmlns:a16="http://schemas.microsoft.com/office/drawing/2014/main" id="{6BDF4A62-CA26-CAB4-4B44-695CA9719484}"/>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679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50783FF-8E8A-1E80-CE4F-3290EA9DBA44}"/>
            </a:ext>
          </a:extLst>
        </p:cNvPr>
        <p:cNvGrpSpPr/>
        <p:nvPr/>
      </p:nvGrpSpPr>
      <p:grpSpPr>
        <a:xfrm>
          <a:off x="0" y="0"/>
          <a:ext cx="0" cy="0"/>
          <a:chOff x="0" y="0"/>
          <a:chExt cx="0" cy="0"/>
        </a:xfrm>
      </p:grpSpPr>
      <p:sp>
        <p:nvSpPr>
          <p:cNvPr id="27650" name="Google Shape;124;g2a894bb3df8_0_11:notes">
            <a:extLst>
              <a:ext uri="{FF2B5EF4-FFF2-40B4-BE49-F238E27FC236}">
                <a16:creationId xmlns:a16="http://schemas.microsoft.com/office/drawing/2014/main" id="{40E20C2B-B61D-12BC-376D-3A1E2EF69D72}"/>
              </a:ext>
            </a:extLst>
          </p:cNvPr>
          <p:cNvSpPr>
            <a:spLocks noGrp="1" noRot="1" noChangeAspect="1" noTextEdit="1"/>
          </p:cNvSpPr>
          <p:nvPr>
            <p:ph type="sldImg" idx="2"/>
          </p:nvPr>
        </p:nvSpPr>
        <p:spPr>
          <a:noFill/>
          <a:ln>
            <a:headEnd/>
            <a:tailEnd/>
          </a:ln>
        </p:spPr>
      </p:sp>
      <p:sp>
        <p:nvSpPr>
          <p:cNvPr id="27651" name="Google Shape;125;g2a894bb3df8_0_11:notes">
            <a:extLst>
              <a:ext uri="{FF2B5EF4-FFF2-40B4-BE49-F238E27FC236}">
                <a16:creationId xmlns:a16="http://schemas.microsoft.com/office/drawing/2014/main" id="{9D3C6690-9D34-8A2A-B51A-C170E0AB48BC}"/>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827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A49A893-3700-E1EE-F4EC-23EB2CE971CC}"/>
            </a:ext>
          </a:extLst>
        </p:cNvPr>
        <p:cNvGrpSpPr/>
        <p:nvPr/>
      </p:nvGrpSpPr>
      <p:grpSpPr>
        <a:xfrm>
          <a:off x="0" y="0"/>
          <a:ext cx="0" cy="0"/>
          <a:chOff x="0" y="0"/>
          <a:chExt cx="0" cy="0"/>
        </a:xfrm>
      </p:grpSpPr>
      <p:sp>
        <p:nvSpPr>
          <p:cNvPr id="29698" name="Google Shape;130;g2a894bb3df8_0_0:notes">
            <a:extLst>
              <a:ext uri="{FF2B5EF4-FFF2-40B4-BE49-F238E27FC236}">
                <a16:creationId xmlns:a16="http://schemas.microsoft.com/office/drawing/2014/main" id="{E5171721-7E51-F97D-0C71-FF293ED26BEA}"/>
              </a:ext>
            </a:extLst>
          </p:cNvPr>
          <p:cNvSpPr>
            <a:spLocks noGrp="1" noRot="1" noChangeAspect="1" noTextEdit="1"/>
          </p:cNvSpPr>
          <p:nvPr>
            <p:ph type="sldImg" idx="2"/>
          </p:nvPr>
        </p:nvSpPr>
        <p:spPr>
          <a:noFill/>
          <a:ln>
            <a:headEnd/>
            <a:tailEnd/>
          </a:ln>
        </p:spPr>
      </p:sp>
      <p:sp>
        <p:nvSpPr>
          <p:cNvPr id="29699" name="Google Shape;131;g2a894bb3df8_0_0:notes">
            <a:extLst>
              <a:ext uri="{FF2B5EF4-FFF2-40B4-BE49-F238E27FC236}">
                <a16:creationId xmlns:a16="http://schemas.microsoft.com/office/drawing/2014/main" id="{A1902EC5-9A4E-0B90-B67A-862549D8FD07}"/>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297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A1C1741-34BD-FA02-FB6B-43BB9FF212D7}"/>
            </a:ext>
          </a:extLst>
        </p:cNvPr>
        <p:cNvGrpSpPr/>
        <p:nvPr/>
      </p:nvGrpSpPr>
      <p:grpSpPr>
        <a:xfrm>
          <a:off x="0" y="0"/>
          <a:ext cx="0" cy="0"/>
          <a:chOff x="0" y="0"/>
          <a:chExt cx="0" cy="0"/>
        </a:xfrm>
      </p:grpSpPr>
      <p:sp>
        <p:nvSpPr>
          <p:cNvPr id="31746" name="Google Shape;136;g2a894bb3df8_0_16:notes">
            <a:extLst>
              <a:ext uri="{FF2B5EF4-FFF2-40B4-BE49-F238E27FC236}">
                <a16:creationId xmlns:a16="http://schemas.microsoft.com/office/drawing/2014/main" id="{753F72D1-A0D3-A6D3-1EAE-129D05BCDB87}"/>
              </a:ext>
            </a:extLst>
          </p:cNvPr>
          <p:cNvSpPr>
            <a:spLocks noGrp="1" noRot="1" noChangeAspect="1" noTextEdit="1"/>
          </p:cNvSpPr>
          <p:nvPr>
            <p:ph type="sldImg" idx="2"/>
          </p:nvPr>
        </p:nvSpPr>
        <p:spPr>
          <a:noFill/>
          <a:ln>
            <a:headEnd/>
            <a:tailEnd/>
          </a:ln>
        </p:spPr>
      </p:sp>
      <p:sp>
        <p:nvSpPr>
          <p:cNvPr id="31747" name="Google Shape;137;g2a894bb3df8_0_16:notes">
            <a:extLst>
              <a:ext uri="{FF2B5EF4-FFF2-40B4-BE49-F238E27FC236}">
                <a16:creationId xmlns:a16="http://schemas.microsoft.com/office/drawing/2014/main" id="{23C1943B-C119-2B20-C423-2D5949C2ECB7}"/>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8408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D08F276-0A03-6BCD-4451-5DEA50D6C1B8}"/>
            </a:ext>
          </a:extLst>
        </p:cNvPr>
        <p:cNvGrpSpPr/>
        <p:nvPr/>
      </p:nvGrpSpPr>
      <p:grpSpPr>
        <a:xfrm>
          <a:off x="0" y="0"/>
          <a:ext cx="0" cy="0"/>
          <a:chOff x="0" y="0"/>
          <a:chExt cx="0" cy="0"/>
        </a:xfrm>
      </p:grpSpPr>
      <p:sp>
        <p:nvSpPr>
          <p:cNvPr id="33794" name="Google Shape;142;g2a894bb3df8_0_27:notes">
            <a:extLst>
              <a:ext uri="{FF2B5EF4-FFF2-40B4-BE49-F238E27FC236}">
                <a16:creationId xmlns:a16="http://schemas.microsoft.com/office/drawing/2014/main" id="{635C669F-F371-F51D-4E0C-EEE47D551D41}"/>
              </a:ext>
            </a:extLst>
          </p:cNvPr>
          <p:cNvSpPr>
            <a:spLocks noGrp="1" noRot="1" noChangeAspect="1" noTextEdit="1"/>
          </p:cNvSpPr>
          <p:nvPr>
            <p:ph type="sldImg" idx="2"/>
          </p:nvPr>
        </p:nvSpPr>
        <p:spPr>
          <a:noFill/>
          <a:ln>
            <a:headEnd/>
            <a:tailEnd/>
          </a:ln>
        </p:spPr>
      </p:sp>
      <p:sp>
        <p:nvSpPr>
          <p:cNvPr id="33795" name="Google Shape;143;g2a894bb3df8_0_27:notes">
            <a:extLst>
              <a:ext uri="{FF2B5EF4-FFF2-40B4-BE49-F238E27FC236}">
                <a16:creationId xmlns:a16="http://schemas.microsoft.com/office/drawing/2014/main" id="{0CF4310C-7442-67F4-6B69-FA0FEBBB9610}"/>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600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cf5e4afd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cf5e4afd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CEA5239D-17F8-8AD1-3E63-8DFA1ED3AA2D}"/>
            </a:ext>
          </a:extLst>
        </p:cNvPr>
        <p:cNvGrpSpPr/>
        <p:nvPr/>
      </p:nvGrpSpPr>
      <p:grpSpPr>
        <a:xfrm>
          <a:off x="0" y="0"/>
          <a:ext cx="0" cy="0"/>
          <a:chOff x="0" y="0"/>
          <a:chExt cx="0" cy="0"/>
        </a:xfrm>
      </p:grpSpPr>
      <p:sp>
        <p:nvSpPr>
          <p:cNvPr id="35842" name="Google Shape;148;g2a894bb3df8_0_5:notes">
            <a:extLst>
              <a:ext uri="{FF2B5EF4-FFF2-40B4-BE49-F238E27FC236}">
                <a16:creationId xmlns:a16="http://schemas.microsoft.com/office/drawing/2014/main" id="{67438D3C-E319-CE96-F26A-DDB373E0869C}"/>
              </a:ext>
            </a:extLst>
          </p:cNvPr>
          <p:cNvSpPr>
            <a:spLocks noGrp="1" noRot="1" noChangeAspect="1" noTextEdit="1"/>
          </p:cNvSpPr>
          <p:nvPr>
            <p:ph type="sldImg" idx="2"/>
          </p:nvPr>
        </p:nvSpPr>
        <p:spPr>
          <a:noFill/>
          <a:ln>
            <a:headEnd/>
            <a:tailEnd/>
          </a:ln>
        </p:spPr>
      </p:sp>
      <p:sp>
        <p:nvSpPr>
          <p:cNvPr id="35843" name="Google Shape;149;g2a894bb3df8_0_5:notes">
            <a:extLst>
              <a:ext uri="{FF2B5EF4-FFF2-40B4-BE49-F238E27FC236}">
                <a16:creationId xmlns:a16="http://schemas.microsoft.com/office/drawing/2014/main" id="{845BE349-10CB-6380-92A2-A195C7D5C901}"/>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232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a:extLst>
              <a:ext uri="{FF2B5EF4-FFF2-40B4-BE49-F238E27FC236}">
                <a16:creationId xmlns:a16="http://schemas.microsoft.com/office/drawing/2014/main" id="{E222EA2B-44E3-04F8-FC02-A3E1A8FB9B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Zástupný symbol pro poznámky 2">
            <a:extLst>
              <a:ext uri="{FF2B5EF4-FFF2-40B4-BE49-F238E27FC236}">
                <a16:creationId xmlns:a16="http://schemas.microsoft.com/office/drawing/2014/main" id="{2A318D5F-9948-FC8F-B131-1AA3894892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Další kazuistika. 15-měsíční chlapec s atopickou dermatitidou a astmatem. Na slidu je doslova opsáno doporučení od dermatologa, tedy neočkovat, pravděpodobně dlouhodobě a pak až za hospitalizace.</a:t>
            </a:r>
          </a:p>
        </p:txBody>
      </p:sp>
      <p:sp>
        <p:nvSpPr>
          <p:cNvPr id="48132" name="Zástupný symbol pro číslo snímku 3">
            <a:extLst>
              <a:ext uri="{FF2B5EF4-FFF2-40B4-BE49-F238E27FC236}">
                <a16:creationId xmlns:a16="http://schemas.microsoft.com/office/drawing/2014/main" id="{C36B81CD-BE91-65C5-9DB8-F04C60EFA7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D1C80A-6A54-48AE-BC2E-9F9F768F64A1}"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a:extLst>
              <a:ext uri="{FF2B5EF4-FFF2-40B4-BE49-F238E27FC236}">
                <a16:creationId xmlns:a16="http://schemas.microsoft.com/office/drawing/2014/main" id="{2ED83216-421D-CF5F-A0A7-5FCB080E7E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Zástupný symbol pro poznámky 2">
            <a:extLst>
              <a:ext uri="{FF2B5EF4-FFF2-40B4-BE49-F238E27FC236}">
                <a16:creationId xmlns:a16="http://schemas.microsoft.com/office/drawing/2014/main" id="{D6FDB7AE-4FCE-D241-5157-5A46FA78DB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Ani alergické nemoci nejsou kontraindikací žádné vakcíny. Pouze závažná alergická reakce na předchozí dávku vakcíny nebo její složku je kontraindikací další dávky této vakcíny. Některá alergická onemocnění zvyšují riziko komplikací některých infekčních onemocnění základním onemocněním nebo jeho léčbou. Např. varicela může mít těžší lokální průběh u pacientů s atopickou dermatitidou, kortikosteroidní terapie alergických nemocí nespecificky zvyšuje riziko infekčních onemocnění, bronchiální astma zvyšuje riziko komplikací chřipky a pneumokokových infekcí.  </a:t>
            </a:r>
          </a:p>
        </p:txBody>
      </p:sp>
      <p:sp>
        <p:nvSpPr>
          <p:cNvPr id="49156" name="Zástupný symbol pro číslo snímku 3">
            <a:extLst>
              <a:ext uri="{FF2B5EF4-FFF2-40B4-BE49-F238E27FC236}">
                <a16:creationId xmlns:a16="http://schemas.microsoft.com/office/drawing/2014/main" id="{7CC235F8-3CE7-DE32-87AB-C7E46BE8E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022EE7-E14D-48C5-BED5-CB4F77CA3F8A}"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a:extLst>
              <a:ext uri="{FF2B5EF4-FFF2-40B4-BE49-F238E27FC236}">
                <a16:creationId xmlns:a16="http://schemas.microsoft.com/office/drawing/2014/main" id="{018D5BA7-C96D-94A4-736D-30799689B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Zástupný symbol pro poznámky 2">
            <a:extLst>
              <a:ext uri="{FF2B5EF4-FFF2-40B4-BE49-F238E27FC236}">
                <a16:creationId xmlns:a16="http://schemas.microsoft.com/office/drawing/2014/main" id="{29A28282-6148-13C9-3479-16555970F7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Zde je opět přesně přepsán závěr a doporučení z neurologické zprávy. 2-letá holčička, narozená ve 26. týdnu, intraventrikulární  krvácení s rozvojem poshemorhagického hydrocefalu, zavedení VPS, následně rozvoj DMO. V doporučení je v tomto věku, tedy 2 letech, napsáno „zatím stále bez očkování“. Dívka měla být očkována rádně dle chronologického věku, tedy již ve 2 měsících věku, pokud byla v té době v dobrém stavu, tedy pravděpodobně bezprostředně po propuštění z neonatální jednotky, lépe ještě před propuštěním. Tato pacientka má vysoké riziko komplikací infekčních nemocí  a měla se řádně očkovat a v neurologickém doporučení, pokud se má věnovat očkování, mělo zaznít řádná imunizace s pravidelným očkováním proti chřipce od 6 měsíců věku. Neurologická onemocnění i nedonošenost významně zvyšují riziko chřipky.</a:t>
            </a:r>
          </a:p>
        </p:txBody>
      </p:sp>
      <p:sp>
        <p:nvSpPr>
          <p:cNvPr id="50180" name="Zástupný symbol pro číslo snímku 3">
            <a:extLst>
              <a:ext uri="{FF2B5EF4-FFF2-40B4-BE49-F238E27FC236}">
                <a16:creationId xmlns:a16="http://schemas.microsoft.com/office/drawing/2014/main" id="{61BF112A-CD25-3272-19AD-6242D9C569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1504A9-D3A5-4F4B-8D7F-32599BBB7E42}"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a16="http://schemas.microsoft.com/office/drawing/2014/main" id="{3D9A7677-62CE-59F0-9C27-03F3EBEC30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Zástupný symbol pro poznámky 2">
            <a:extLst>
              <a:ext uri="{FF2B5EF4-FFF2-40B4-BE49-F238E27FC236}">
                <a16:creationId xmlns:a16="http://schemas.microsoft.com/office/drawing/2014/main" id="{764E5221-A642-3666-67D6-863AA34F66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Ještě jedna neurologická kazuistika, tentokrát jde o dívku narozenou v roce 1992, tedy dnes 18-letou. V kojeneckém věku byla očkována řádně 3 dávkami DTwP vakcíny, v  8 měsících u ní byla poprvé zachycena hypotonie, v 1 roce věku ji byla diagnostikována spinální muskulární atrofie, tedy velmi závažné genetické neuromuskulární onemocnění. Dnes je tato dívka upoutána na vozík, v minulosti byla opakovaně hospitalizována na dětské JIP pro virové respirační infekce. Pacienti se SMA většinou zemřou na respirační komplikace, tedy respirační infekci. Tato dívka nebyla od svých 6 měsíců věku až do roku 2006, tedy do 14 let, očkována jedinou vakcínou. Všechny vakcíny byly vytrvale kontraindikované na různých specializovaných pracovištích. Ve skutečnosti pro ni není kontraindikovaná žádná vakcína, měla by být očkována řádně dle svého věku s důrazem na každoroční aplikaci chřipkové vakcíny.</a:t>
            </a:r>
          </a:p>
        </p:txBody>
      </p:sp>
      <p:sp>
        <p:nvSpPr>
          <p:cNvPr id="51204" name="Zástupný symbol pro číslo snímku 3">
            <a:extLst>
              <a:ext uri="{FF2B5EF4-FFF2-40B4-BE49-F238E27FC236}">
                <a16:creationId xmlns:a16="http://schemas.microsoft.com/office/drawing/2014/main" id="{ED43147B-DD6B-2368-ADE5-1CDE291E2C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82F6F8-3D68-4350-A135-674F33D0CE65}"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3D67039-F89D-FE0C-F5F8-DE862B124644}"/>
            </a:ext>
          </a:extLst>
        </p:cNvPr>
        <p:cNvGrpSpPr/>
        <p:nvPr/>
      </p:nvGrpSpPr>
      <p:grpSpPr>
        <a:xfrm>
          <a:off x="0" y="0"/>
          <a:ext cx="0" cy="0"/>
          <a:chOff x="0" y="0"/>
          <a:chExt cx="0" cy="0"/>
        </a:xfrm>
      </p:grpSpPr>
      <p:sp>
        <p:nvSpPr>
          <p:cNvPr id="52226" name="Google Shape;196;g2a9eb9ab164_0_25:notes">
            <a:extLst>
              <a:ext uri="{FF2B5EF4-FFF2-40B4-BE49-F238E27FC236}">
                <a16:creationId xmlns:a16="http://schemas.microsoft.com/office/drawing/2014/main" id="{4BC1A9DC-CD0D-9BA9-EE05-BB5AF47ECD77}"/>
              </a:ext>
            </a:extLst>
          </p:cNvPr>
          <p:cNvSpPr>
            <a:spLocks noGrp="1" noRot="1" noChangeAspect="1" noTextEdit="1"/>
          </p:cNvSpPr>
          <p:nvPr>
            <p:ph type="sldImg" idx="2"/>
          </p:nvPr>
        </p:nvSpPr>
        <p:spPr>
          <a:noFill/>
          <a:ln>
            <a:headEnd/>
            <a:tailEnd/>
          </a:ln>
        </p:spPr>
      </p:sp>
      <p:sp>
        <p:nvSpPr>
          <p:cNvPr id="52227" name="Google Shape;197;g2a9eb9ab164_0_25:notes">
            <a:extLst>
              <a:ext uri="{FF2B5EF4-FFF2-40B4-BE49-F238E27FC236}">
                <a16:creationId xmlns:a16="http://schemas.microsoft.com/office/drawing/2014/main" id="{9D63924D-93AD-FBD5-6221-546E6C9748AC}"/>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861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f3546eb5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f3546eb5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trimestr</a:t>
            </a:r>
          </a:p>
        </p:txBody>
      </p:sp>
    </p:spTree>
    <p:extLst>
      <p:ext uri="{BB962C8B-B14F-4D97-AF65-F5344CB8AC3E}">
        <p14:creationId xmlns:p14="http://schemas.microsoft.com/office/powerpoint/2010/main" val="3559194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f3546eb59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f3546eb59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f3546eb5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f3546eb5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cf5e4afd7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cf5e4afd7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000871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Nemůžeme</a:t>
            </a:r>
            <a:r>
              <a:rPr lang="en-US" dirty="0"/>
              <a:t> </a:t>
            </a:r>
            <a:r>
              <a:rPr lang="en-US" dirty="0" err="1"/>
              <a:t>referencovat</a:t>
            </a:r>
            <a:r>
              <a:rPr lang="en-US" dirty="0"/>
              <a:t> </a:t>
            </a:r>
            <a:r>
              <a:rPr lang="en-US" dirty="0" err="1"/>
              <a:t>doporučením</a:t>
            </a:r>
            <a:r>
              <a:rPr lang="en-US" dirty="0"/>
              <a:t> CDC – lay public</a:t>
            </a:r>
          </a:p>
          <a:p>
            <a:r>
              <a:rPr lang="en-US" b="1" dirty="0"/>
              <a:t>Apel na </a:t>
            </a:r>
            <a:r>
              <a:rPr lang="en-US" b="1" dirty="0" err="1"/>
              <a:t>sestry</a:t>
            </a:r>
            <a:r>
              <a:rPr lang="en-US" b="1" dirty="0"/>
              <a:t>:</a:t>
            </a:r>
            <a:r>
              <a:rPr lang="en-US" dirty="0"/>
              <a:t> </a:t>
            </a:r>
            <a:r>
              <a:rPr lang="en-US" dirty="0" err="1"/>
              <a:t>Podpořte</a:t>
            </a:r>
            <a:r>
              <a:rPr lang="en-US" dirty="0"/>
              <a:t> své těhotné pacientky v rozhodnutí se očkovat. V ČR je </a:t>
            </a:r>
            <a:r>
              <a:rPr lang="en-US" dirty="0" err="1"/>
              <a:t>počet</a:t>
            </a:r>
            <a:r>
              <a:rPr lang="en-US" dirty="0"/>
              <a:t> </a:t>
            </a:r>
            <a:r>
              <a:rPr lang="en-US" dirty="0" err="1"/>
              <a:t>očkovaných</a:t>
            </a:r>
            <a:r>
              <a:rPr lang="en-US" dirty="0"/>
              <a:t> </a:t>
            </a:r>
            <a:r>
              <a:rPr lang="en-US" dirty="0" err="1"/>
              <a:t>těhotných</a:t>
            </a:r>
            <a:r>
              <a:rPr lang="en-US" dirty="0"/>
              <a:t> versus </a:t>
            </a:r>
            <a:r>
              <a:rPr lang="en-US" dirty="0" err="1"/>
              <a:t>vyspělé</a:t>
            </a:r>
            <a:r>
              <a:rPr lang="en-US" dirty="0"/>
              <a:t> </a:t>
            </a:r>
            <a:r>
              <a:rPr lang="en-US" dirty="0" err="1"/>
              <a:t>země</a:t>
            </a:r>
            <a:r>
              <a:rPr lang="en-US" dirty="0"/>
              <a:t> </a:t>
            </a:r>
            <a:r>
              <a:rPr lang="en-US" dirty="0" err="1"/>
              <a:t>velmi</a:t>
            </a:r>
            <a:r>
              <a:rPr lang="en-US" dirty="0"/>
              <a:t> </a:t>
            </a:r>
            <a:r>
              <a:rPr lang="en-US" dirty="0" err="1"/>
              <a:t>nízký</a:t>
            </a:r>
            <a:r>
              <a:rPr lang="en-US" dirty="0"/>
              <a:t>. O očkování </a:t>
            </a:r>
            <a:r>
              <a:rPr lang="en-US" dirty="0" err="1"/>
              <a:t>těhotných</a:t>
            </a:r>
            <a:r>
              <a:rPr lang="en-US" dirty="0"/>
              <a:t> </a:t>
            </a:r>
            <a:r>
              <a:rPr lang="en-US" dirty="0" err="1"/>
              <a:t>žen</a:t>
            </a:r>
            <a:r>
              <a:rPr lang="en-US" dirty="0"/>
              <a:t> </a:t>
            </a:r>
            <a:r>
              <a:rPr lang="en-US" dirty="0" err="1"/>
              <a:t>kolují</a:t>
            </a:r>
            <a:r>
              <a:rPr lang="en-US" dirty="0"/>
              <a:t> </a:t>
            </a:r>
            <a:r>
              <a:rPr lang="en-US" dirty="0" err="1"/>
              <a:t>různe</a:t>
            </a:r>
            <a:r>
              <a:rPr lang="en-US" dirty="0"/>
              <a:t> </a:t>
            </a:r>
            <a:r>
              <a:rPr lang="en-US" dirty="0" err="1"/>
              <a:t>mýty</a:t>
            </a:r>
            <a:r>
              <a:rPr lang="en-US" dirty="0"/>
              <a:t> a </a:t>
            </a:r>
            <a:r>
              <a:rPr lang="en-US" dirty="0" err="1"/>
              <a:t>nepravdy</a:t>
            </a:r>
            <a:r>
              <a:rPr lang="en-US" dirty="0"/>
              <a:t>. </a:t>
            </a:r>
            <a:r>
              <a:rPr lang="en-US" dirty="0" err="1"/>
              <a:t>Přitom</a:t>
            </a:r>
            <a:r>
              <a:rPr lang="en-US" dirty="0"/>
              <a:t> </a:t>
            </a:r>
            <a:r>
              <a:rPr lang="en-US" dirty="0" err="1"/>
              <a:t>přínos</a:t>
            </a:r>
            <a:r>
              <a:rPr lang="en-US" dirty="0"/>
              <a:t> očkování je </a:t>
            </a:r>
            <a:r>
              <a:rPr lang="en-US" dirty="0" err="1"/>
              <a:t>velký</a:t>
            </a:r>
            <a:r>
              <a:rPr lang="en-US" dirty="0"/>
              <a:t>.</a:t>
            </a:r>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2087449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f3546eb59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f3546eb59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f3546eb59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f3546eb59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a16="http://schemas.microsoft.com/office/drawing/2014/main" id="{50A72F45-8070-B460-B284-2697C017F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Zástupný symbol pro poznámky 2">
            <a:extLst>
              <a:ext uri="{FF2B5EF4-FFF2-40B4-BE49-F238E27FC236}">
                <a16:creationId xmlns:a16="http://schemas.microsoft.com/office/drawing/2014/main" id="{3F5B30C7-560E-D404-6104-2219630C6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Kojení není kontraindikací žádné z běžně dostupných očkovacích látek.  Některé vakcíny mohou být velmi důležité z důvodu ochrany kojící ženy i kojeného dítěte. Z tohoto pohledu jsou při kojení důležité inaktivivaná chřipková vakcína, varicelová vakcína a kombinovaná vakcína s obsahem pertusové složky. Chřipka, pertuse i varicela mohou být pro novorozence a časný kojenecký věk velmi závažnými infekcemi. V některých případech je v graviditě přerušeno očkování, které bylo zahájeno před početím a po ukončení gravidity je možné tato schémata dokončit, například pro HPV vakcínu, klíšťovou encefalitidu nebo hepatitidy.</a:t>
            </a:r>
          </a:p>
        </p:txBody>
      </p:sp>
      <p:sp>
        <p:nvSpPr>
          <p:cNvPr id="59396" name="Zástupný symbol pro číslo snímku 3">
            <a:extLst>
              <a:ext uri="{FF2B5EF4-FFF2-40B4-BE49-F238E27FC236}">
                <a16:creationId xmlns:a16="http://schemas.microsoft.com/office/drawing/2014/main" id="{2139886E-1FB0-6EAF-5AC9-DDFAD95C14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B6DD5-2BDE-48D4-86D2-55A0A59F2616}"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1164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0" name="Google Shape;80;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cs-CZ"/>
              <a:t>https://ourworldindata.org/grapher/causes-of-death-in-children-under-5</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23" name="Google Shape;123;p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0" i="0" dirty="0">
                <a:solidFill>
                  <a:srgbClr val="525252"/>
                </a:solidFill>
                <a:effectLst/>
                <a:latin typeface="ui-sans-serif"/>
              </a:rPr>
              <a:t>Důvodem, proč je povinné očkování důležité, je nutnost dosáhnout vysoké proočkovanosti v populaci, a chránit tak nejen očkované jedince, ale i ty, kteří ze zdravotních důvodů nemohou být očkováním chráněni přímo. I očkované dítě v mimořádné situaci, kdy dojde ke snížení obranyschopnosti, může v situaci vysokého výskytu onemocnění být infikováno a v těchto mimořádných případech bývá bohužel i vysoké riziko závažných komplikací. Díky vysoké proočkovanosti se daří držet infekční nemoci pod kontrolou a omezuje se šíření bakterií a virů. Je zajímavé, že až 80 % české populace souhlasí s povinným očkováním proti vybraným nemocem, také z obavy nezodpovědného přístupu některých rodičů v případě dobrovolnosti očkování a rizika nepřímého ohrožení vlastních dětí při poklesu proočkovanosti</a:t>
            </a:r>
            <a:endParaRPr lang="en-US" dirty="0"/>
          </a:p>
        </p:txBody>
      </p:sp>
      <p:sp>
        <p:nvSpPr>
          <p:cNvPr id="4" name="Slide Number Placeholder 3"/>
          <p:cNvSpPr>
            <a:spLocks noGrp="1"/>
          </p:cNvSpPr>
          <p:nvPr>
            <p:ph type="sldNum" sz="quarter" idx="5"/>
          </p:nvPr>
        </p:nvSpPr>
        <p:spPr/>
        <p:txBody>
          <a:bodyPr/>
          <a:lstStyle/>
          <a:p>
            <a:fld id="{985EB02A-B849-4F26-B8A8-D8668B4F9762}" type="slidenum">
              <a:rPr lang="cs-CZ" smtClean="0"/>
              <a:t>6</a:t>
            </a:fld>
            <a:endParaRPr lang="cs-CZ"/>
          </a:p>
        </p:txBody>
      </p:sp>
    </p:spTree>
    <p:extLst>
      <p:ext uri="{BB962C8B-B14F-4D97-AF65-F5344CB8AC3E}">
        <p14:creationId xmlns:p14="http://schemas.microsoft.com/office/powerpoint/2010/main" val="1018963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31" name="Google Shape;131;p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RR pro pertusi 1,9, pro těžkou pertusi 5,0</a:t>
            </a:r>
          </a:p>
        </p:txBody>
      </p:sp>
    </p:spTree>
    <p:extLst>
      <p:ext uri="{BB962C8B-B14F-4D97-AF65-F5344CB8AC3E}">
        <p14:creationId xmlns:p14="http://schemas.microsoft.com/office/powerpoint/2010/main" val="2069694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79" name="Google Shape;179;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1" name="Google Shape;21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cs-CZ"/>
              <a:t>https://www.ncbi.nlm.nih.gov/pmc/articles/PMC8818812/</a:t>
            </a:r>
            <a:endParaRPr/>
          </a:p>
        </p:txBody>
      </p:sp>
      <p:sp>
        <p:nvSpPr>
          <p:cNvPr id="212" name="Google Shape;212;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cs-CZ"/>
              <a:t>&lt; 6 měsíců</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3" name="Google Shape;25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54" name="Google Shape;25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62" name="Google Shape;262;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Poznámka</a:t>
            </a:r>
            <a:r>
              <a:rPr lang="en-US" dirty="0"/>
              <a:t> – </a:t>
            </a:r>
            <a:r>
              <a:rPr lang="en-US" dirty="0" err="1"/>
              <a:t>vysvětlení</a:t>
            </a:r>
            <a:r>
              <a:rPr lang="en-US" dirty="0"/>
              <a:t> pro </a:t>
            </a:r>
            <a:r>
              <a:rPr lang="en-US" dirty="0" err="1"/>
              <a:t>sestřičky</a:t>
            </a:r>
            <a:r>
              <a:rPr lang="en-US" dirty="0"/>
              <a:t>: </a:t>
            </a:r>
            <a:r>
              <a:rPr lang="en-US" b="0" i="0" dirty="0">
                <a:solidFill>
                  <a:srgbClr val="474747"/>
                </a:solidFill>
                <a:effectLst/>
                <a:latin typeface="Arial" panose="020B0604020202020204" pitchFamily="34" charset="0"/>
              </a:rPr>
              <a:t>Incidence: </a:t>
            </a:r>
            <a:r>
              <a:rPr lang="en-US" b="0" i="0" dirty="0" err="1">
                <a:solidFill>
                  <a:srgbClr val="474747"/>
                </a:solidFill>
                <a:effectLst/>
                <a:latin typeface="Arial" panose="020B0604020202020204" pitchFamily="34" charset="0"/>
              </a:rPr>
              <a:t>počet</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nových</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případů</a:t>
            </a:r>
            <a:r>
              <a:rPr lang="en-US" b="0" i="0" dirty="0">
                <a:solidFill>
                  <a:srgbClr val="474747"/>
                </a:solidFill>
                <a:effectLst/>
                <a:latin typeface="Arial" panose="020B0604020202020204" pitchFamily="34" charset="0"/>
              </a:rPr>
              <a:t> onemocnění za </a:t>
            </a:r>
            <a:r>
              <a:rPr lang="en-US" b="0" i="0" dirty="0" err="1">
                <a:solidFill>
                  <a:srgbClr val="474747"/>
                </a:solidFill>
                <a:effectLst/>
                <a:latin typeface="Arial" panose="020B0604020202020204" pitchFamily="34" charset="0"/>
              </a:rPr>
              <a:t>určité</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časové</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období</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nejčastěji</a:t>
            </a:r>
            <a:r>
              <a:rPr lang="en-US" b="0" i="0" dirty="0">
                <a:solidFill>
                  <a:srgbClr val="474747"/>
                </a:solidFill>
                <a:effectLst/>
                <a:latin typeface="Arial" panose="020B0604020202020204" pitchFamily="34" charset="0"/>
              </a:rPr>
              <a:t> za </a:t>
            </a:r>
            <a:r>
              <a:rPr lang="en-US" b="0" i="0" dirty="0" err="1">
                <a:solidFill>
                  <a:srgbClr val="474747"/>
                </a:solidFill>
                <a:effectLst/>
                <a:latin typeface="Arial" panose="020B0604020202020204" pitchFamily="34" charset="0"/>
              </a:rPr>
              <a:t>rok</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vztažený</a:t>
            </a:r>
            <a:r>
              <a:rPr lang="en-US" b="0" i="0" dirty="0">
                <a:solidFill>
                  <a:srgbClr val="474747"/>
                </a:solidFill>
                <a:effectLst/>
                <a:latin typeface="Arial" panose="020B0604020202020204" pitchFamily="34" charset="0"/>
              </a:rPr>
              <a:t> na </a:t>
            </a:r>
            <a:r>
              <a:rPr lang="en-US" b="0" i="0" dirty="0" err="1">
                <a:solidFill>
                  <a:srgbClr val="474747"/>
                </a:solidFill>
                <a:effectLst/>
                <a:latin typeface="Arial" panose="020B0604020202020204" pitchFamily="34" charset="0"/>
              </a:rPr>
              <a:t>populační</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jednotku</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nejčastěji</a:t>
            </a:r>
            <a:r>
              <a:rPr lang="en-US" b="0" i="0" dirty="0">
                <a:solidFill>
                  <a:srgbClr val="474747"/>
                </a:solidFill>
                <a:effectLst/>
                <a:latin typeface="Arial" panose="020B0604020202020204" pitchFamily="34" charset="0"/>
              </a:rPr>
              <a:t> 100.000 </a:t>
            </a:r>
            <a:r>
              <a:rPr lang="en-US" b="0" i="0" dirty="0" err="1">
                <a:solidFill>
                  <a:srgbClr val="474747"/>
                </a:solidFill>
                <a:effectLst/>
                <a:latin typeface="Arial" panose="020B0604020202020204" pitchFamily="34" charset="0"/>
              </a:rPr>
              <a:t>obyvatel</a:t>
            </a:r>
            <a:r>
              <a:rPr lang="en-US" b="0" i="0" dirty="0">
                <a:solidFill>
                  <a:srgbClr val="474747"/>
                </a:solidFill>
                <a:effectLst/>
                <a:latin typeface="Arial" panose="020B0604020202020204" pitchFamily="34" charset="0"/>
              </a:rPr>
              <a:t>).</a:t>
            </a:r>
          </a:p>
          <a:p>
            <a:r>
              <a:rPr lang="en-US" b="1" i="0" dirty="0">
                <a:solidFill>
                  <a:srgbClr val="474747"/>
                </a:solidFill>
                <a:effectLst/>
                <a:latin typeface="Arial" panose="020B0604020202020204" pitchFamily="34" charset="0"/>
              </a:rPr>
              <a:t>Apel na </a:t>
            </a:r>
            <a:r>
              <a:rPr lang="en-US" b="1" i="0" dirty="0" err="1">
                <a:solidFill>
                  <a:srgbClr val="474747"/>
                </a:solidFill>
                <a:effectLst/>
                <a:latin typeface="Arial" panose="020B0604020202020204" pitchFamily="34" charset="0"/>
              </a:rPr>
              <a:t>sestry</a:t>
            </a:r>
            <a:r>
              <a:rPr lang="en-US" b="1" i="0" dirty="0">
                <a:solidFill>
                  <a:srgbClr val="474747"/>
                </a:solidFill>
                <a:effectLst/>
                <a:latin typeface="Arial" panose="020B0604020202020204" pitchFamily="34" charset="0"/>
              </a:rPr>
              <a:t>: </a:t>
            </a:r>
            <a:r>
              <a:rPr lang="en-US" b="0" i="0" dirty="0">
                <a:solidFill>
                  <a:srgbClr val="474747"/>
                </a:solidFill>
                <a:effectLst/>
                <a:latin typeface="Arial" panose="020B0604020202020204" pitchFamily="34" charset="0"/>
              </a:rPr>
              <a:t>Je </a:t>
            </a:r>
            <a:r>
              <a:rPr lang="en-US" b="0" i="0" dirty="0" err="1">
                <a:solidFill>
                  <a:srgbClr val="474747"/>
                </a:solidFill>
                <a:effectLst/>
                <a:latin typeface="Arial" panose="020B0604020202020204" pitchFamily="34" charset="0"/>
              </a:rPr>
              <a:t>důležité</a:t>
            </a:r>
            <a:r>
              <a:rPr lang="en-US" b="0" i="0" dirty="0">
                <a:solidFill>
                  <a:srgbClr val="474747"/>
                </a:solidFill>
                <a:effectLst/>
                <a:latin typeface="Arial" panose="020B0604020202020204" pitchFamily="34" charset="0"/>
              </a:rPr>
              <a:t> při každém kontaktu s </a:t>
            </a:r>
            <a:r>
              <a:rPr lang="en-US" b="0" i="0" dirty="0" err="1">
                <a:solidFill>
                  <a:srgbClr val="474747"/>
                </a:solidFill>
                <a:effectLst/>
                <a:latin typeface="Arial" panose="020B0604020202020204" pitchFamily="34" charset="0"/>
              </a:rPr>
              <a:t>pacientem</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zkontrovat</a:t>
            </a:r>
            <a:r>
              <a:rPr lang="en-US" b="0" i="0" dirty="0">
                <a:solidFill>
                  <a:srgbClr val="474747"/>
                </a:solidFill>
                <a:effectLst/>
                <a:latin typeface="Arial" panose="020B0604020202020204" pitchFamily="34" charset="0"/>
              </a:rPr>
              <a:t> kartu, </a:t>
            </a:r>
            <a:r>
              <a:rPr lang="en-US" b="0" i="0" dirty="0" err="1">
                <a:solidFill>
                  <a:srgbClr val="474747"/>
                </a:solidFill>
                <a:effectLst/>
                <a:latin typeface="Arial" panose="020B0604020202020204" pitchFamily="34" charset="0"/>
              </a:rPr>
              <a:t>podívat</a:t>
            </a:r>
            <a:r>
              <a:rPr lang="en-US" b="0" i="0" dirty="0">
                <a:solidFill>
                  <a:srgbClr val="474747"/>
                </a:solidFill>
                <a:effectLst/>
                <a:latin typeface="Arial" panose="020B0604020202020204" pitchFamily="34" charset="0"/>
              </a:rPr>
              <a:t> se, </a:t>
            </a:r>
            <a:r>
              <a:rPr lang="en-US" b="0" i="0" dirty="0" err="1">
                <a:solidFill>
                  <a:srgbClr val="474747"/>
                </a:solidFill>
                <a:effectLst/>
                <a:latin typeface="Arial" panose="020B0604020202020204" pitchFamily="34" charset="0"/>
              </a:rPr>
              <a:t>jaké</a:t>
            </a:r>
            <a:r>
              <a:rPr lang="en-US" b="0" i="0" dirty="0">
                <a:solidFill>
                  <a:srgbClr val="474747"/>
                </a:solidFill>
                <a:effectLst/>
                <a:latin typeface="Arial" panose="020B0604020202020204" pitchFamily="34" charset="0"/>
              </a:rPr>
              <a:t> očkování mu </a:t>
            </a:r>
            <a:r>
              <a:rPr lang="en-US" b="0" i="0" dirty="0" err="1">
                <a:solidFill>
                  <a:srgbClr val="474747"/>
                </a:solidFill>
                <a:effectLst/>
                <a:latin typeface="Arial" panose="020B0604020202020204" pitchFamily="34" charset="0"/>
              </a:rPr>
              <a:t>chybí</a:t>
            </a:r>
            <a:r>
              <a:rPr lang="en-US" b="0" i="0" dirty="0">
                <a:solidFill>
                  <a:srgbClr val="474747"/>
                </a:solidFill>
                <a:effectLst/>
                <a:latin typeface="Arial" panose="020B0604020202020204" pitchFamily="34" charset="0"/>
              </a:rPr>
              <a:t>. Ke </a:t>
            </a:r>
            <a:r>
              <a:rPr lang="en-US" b="0" i="0" dirty="0" err="1">
                <a:solidFill>
                  <a:srgbClr val="474747"/>
                </a:solidFill>
                <a:effectLst/>
                <a:latin typeface="Arial" panose="020B0604020202020204" pitchFamily="34" charset="0"/>
              </a:rPr>
              <a:t>každému</a:t>
            </a:r>
            <a:r>
              <a:rPr lang="en-US" b="0" i="0" dirty="0">
                <a:solidFill>
                  <a:srgbClr val="474747"/>
                </a:solidFill>
                <a:effectLst/>
                <a:latin typeface="Arial" panose="020B0604020202020204" pitchFamily="34" charset="0"/>
              </a:rPr>
              <a:t> pacientovi je </a:t>
            </a:r>
            <a:r>
              <a:rPr lang="en-US" b="0" i="0" dirty="0" err="1">
                <a:solidFill>
                  <a:srgbClr val="474747"/>
                </a:solidFill>
                <a:effectLst/>
                <a:latin typeface="Arial" panose="020B0604020202020204" pitchFamily="34" charset="0"/>
              </a:rPr>
              <a:t>potřeba</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přistupovat</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individuálně</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zohlednit</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jeho</a:t>
            </a:r>
            <a:r>
              <a:rPr lang="en-US" b="0" i="0" dirty="0">
                <a:solidFill>
                  <a:srgbClr val="474747"/>
                </a:solidFill>
                <a:effectLst/>
                <a:latin typeface="Arial" panose="020B0604020202020204" pitchFamily="34" charset="0"/>
              </a:rPr>
              <a:t> věk, zdravotní </a:t>
            </a:r>
            <a:r>
              <a:rPr lang="en-US" b="0" i="0" dirty="0" err="1">
                <a:solidFill>
                  <a:srgbClr val="474747"/>
                </a:solidFill>
                <a:effectLst/>
                <a:latin typeface="Arial" panose="020B0604020202020204" pitchFamily="34" charset="0"/>
              </a:rPr>
              <a:t>stav</a:t>
            </a:r>
            <a:r>
              <a:rPr lang="en-US" b="0" i="0" dirty="0">
                <a:solidFill>
                  <a:srgbClr val="474747"/>
                </a:solidFill>
                <a:effectLst/>
                <a:latin typeface="Arial" panose="020B0604020202020204" pitchFamily="34" charset="0"/>
              </a:rPr>
              <a:t>, </a:t>
            </a:r>
            <a:r>
              <a:rPr lang="en-US" b="0" i="0" dirty="0" err="1">
                <a:solidFill>
                  <a:srgbClr val="474747"/>
                </a:solidFill>
                <a:effectLst/>
                <a:latin typeface="Arial" panose="020B0604020202020204" pitchFamily="34" charset="0"/>
              </a:rPr>
              <a:t>rizika</a:t>
            </a:r>
            <a:r>
              <a:rPr lang="en-US" b="0" i="0" dirty="0">
                <a:solidFill>
                  <a:srgbClr val="474747"/>
                </a:solidFill>
                <a:effectLst/>
                <a:latin typeface="Arial" panose="020B0604020202020204" pitchFamily="34" charset="0"/>
              </a:rPr>
              <a:t> a dle toho mu </a:t>
            </a:r>
            <a:r>
              <a:rPr lang="en-US" b="0" i="0" dirty="0" err="1">
                <a:solidFill>
                  <a:srgbClr val="474747"/>
                </a:solidFill>
                <a:effectLst/>
                <a:latin typeface="Arial" panose="020B0604020202020204" pitchFamily="34" charset="0"/>
              </a:rPr>
              <a:t>doporučit</a:t>
            </a:r>
            <a:r>
              <a:rPr lang="en-US" b="0" i="0" dirty="0">
                <a:solidFill>
                  <a:srgbClr val="474747"/>
                </a:solidFill>
                <a:effectLst/>
                <a:latin typeface="Arial" panose="020B0604020202020204" pitchFamily="34" charset="0"/>
              </a:rPr>
              <a:t> vhodné očkování. </a:t>
            </a:r>
            <a:endParaRPr lang="en-US" b="0" i="0"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33629745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6982CFA-6763-0821-DECB-9152BB7822B9}"/>
            </a:ext>
          </a:extLst>
        </p:cNvPr>
        <p:cNvGrpSpPr/>
        <p:nvPr/>
      </p:nvGrpSpPr>
      <p:grpSpPr>
        <a:xfrm>
          <a:off x="0" y="0"/>
          <a:ext cx="0" cy="0"/>
          <a:chOff x="0" y="0"/>
          <a:chExt cx="0" cy="0"/>
        </a:xfrm>
      </p:grpSpPr>
      <p:sp>
        <p:nvSpPr>
          <p:cNvPr id="39938" name="Google Shape;160;g2a894bb3df8_0_38:notes">
            <a:extLst>
              <a:ext uri="{FF2B5EF4-FFF2-40B4-BE49-F238E27FC236}">
                <a16:creationId xmlns:a16="http://schemas.microsoft.com/office/drawing/2014/main" id="{11F0BC84-0245-F19D-4AB2-885AC53275DD}"/>
              </a:ext>
            </a:extLst>
          </p:cNvPr>
          <p:cNvSpPr>
            <a:spLocks noGrp="1" noRot="1" noChangeAspect="1" noTextEdit="1"/>
          </p:cNvSpPr>
          <p:nvPr>
            <p:ph type="sldImg" idx="2"/>
          </p:nvPr>
        </p:nvSpPr>
        <p:spPr>
          <a:noFill/>
          <a:ln>
            <a:headEnd/>
            <a:tailEnd/>
          </a:ln>
        </p:spPr>
      </p:sp>
      <p:sp>
        <p:nvSpPr>
          <p:cNvPr id="39939" name="Google Shape;161;g2a894bb3df8_0_38:notes">
            <a:extLst>
              <a:ext uri="{FF2B5EF4-FFF2-40B4-BE49-F238E27FC236}">
                <a16:creationId xmlns:a16="http://schemas.microsoft.com/office/drawing/2014/main" id="{FFC89253-DE57-5715-9FCC-08EEF6E47F80}"/>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31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C8C64CBD-8B92-1D3D-F4BB-505B52EFE2CE}"/>
            </a:ext>
          </a:extLst>
        </p:cNvPr>
        <p:cNvGrpSpPr/>
        <p:nvPr/>
      </p:nvGrpSpPr>
      <p:grpSpPr>
        <a:xfrm>
          <a:off x="0" y="0"/>
          <a:ext cx="0" cy="0"/>
          <a:chOff x="0" y="0"/>
          <a:chExt cx="0" cy="0"/>
        </a:xfrm>
      </p:grpSpPr>
      <p:sp>
        <p:nvSpPr>
          <p:cNvPr id="41986" name="Google Shape;166;g2a9db4af477_0_0:notes">
            <a:extLst>
              <a:ext uri="{FF2B5EF4-FFF2-40B4-BE49-F238E27FC236}">
                <a16:creationId xmlns:a16="http://schemas.microsoft.com/office/drawing/2014/main" id="{179D9163-1EF6-8E24-6E1F-7FA3EC7920FE}"/>
              </a:ext>
            </a:extLst>
          </p:cNvPr>
          <p:cNvSpPr>
            <a:spLocks noGrp="1" noRot="1" noChangeAspect="1" noTextEdit="1"/>
          </p:cNvSpPr>
          <p:nvPr>
            <p:ph type="sldImg" idx="2"/>
          </p:nvPr>
        </p:nvSpPr>
        <p:spPr>
          <a:noFill/>
          <a:ln>
            <a:headEnd/>
            <a:tailEnd/>
          </a:ln>
        </p:spPr>
      </p:sp>
      <p:sp>
        <p:nvSpPr>
          <p:cNvPr id="41987" name="Google Shape;167;g2a9db4af477_0_0:notes">
            <a:extLst>
              <a:ext uri="{FF2B5EF4-FFF2-40B4-BE49-F238E27FC236}">
                <a16:creationId xmlns:a16="http://schemas.microsoft.com/office/drawing/2014/main" id="{5553C594-7AFC-6CFB-DCA4-12C2D2A7565E}"/>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366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D71F752-B916-E954-D5BB-4C589B088CDE}"/>
            </a:ext>
          </a:extLst>
        </p:cNvPr>
        <p:cNvGrpSpPr/>
        <p:nvPr/>
      </p:nvGrpSpPr>
      <p:grpSpPr>
        <a:xfrm>
          <a:off x="0" y="0"/>
          <a:ext cx="0" cy="0"/>
          <a:chOff x="0" y="0"/>
          <a:chExt cx="0" cy="0"/>
        </a:xfrm>
      </p:grpSpPr>
      <p:sp>
        <p:nvSpPr>
          <p:cNvPr id="44034" name="Google Shape;172;g2a9db4af477_0_10:notes">
            <a:extLst>
              <a:ext uri="{FF2B5EF4-FFF2-40B4-BE49-F238E27FC236}">
                <a16:creationId xmlns:a16="http://schemas.microsoft.com/office/drawing/2014/main" id="{BE66EC49-7135-BEE8-2CFD-E75C0154B8B1}"/>
              </a:ext>
            </a:extLst>
          </p:cNvPr>
          <p:cNvSpPr>
            <a:spLocks noGrp="1" noRot="1" noChangeAspect="1" noTextEdit="1"/>
          </p:cNvSpPr>
          <p:nvPr>
            <p:ph type="sldImg" idx="2"/>
          </p:nvPr>
        </p:nvSpPr>
        <p:spPr>
          <a:noFill/>
          <a:ln>
            <a:headEnd/>
            <a:tailEnd/>
          </a:ln>
        </p:spPr>
      </p:sp>
      <p:sp>
        <p:nvSpPr>
          <p:cNvPr id="44035" name="Google Shape;173;g2a9db4af477_0_10:notes">
            <a:extLst>
              <a:ext uri="{FF2B5EF4-FFF2-40B4-BE49-F238E27FC236}">
                <a16:creationId xmlns:a16="http://schemas.microsoft.com/office/drawing/2014/main" id="{BB06DB54-8CD2-55DE-10BF-ED90124094E1}"/>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734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1B40813-1035-19ED-1D54-55FED2C67612}"/>
            </a:ext>
          </a:extLst>
        </p:cNvPr>
        <p:cNvGrpSpPr/>
        <p:nvPr/>
      </p:nvGrpSpPr>
      <p:grpSpPr>
        <a:xfrm>
          <a:off x="0" y="0"/>
          <a:ext cx="0" cy="0"/>
          <a:chOff x="0" y="0"/>
          <a:chExt cx="0" cy="0"/>
        </a:xfrm>
      </p:grpSpPr>
      <p:sp>
        <p:nvSpPr>
          <p:cNvPr id="46082" name="Google Shape;178;g2a9eb9ab164_0_5:notes">
            <a:extLst>
              <a:ext uri="{FF2B5EF4-FFF2-40B4-BE49-F238E27FC236}">
                <a16:creationId xmlns:a16="http://schemas.microsoft.com/office/drawing/2014/main" id="{47331EAC-6707-FEF9-55FC-F61314CF4E20}"/>
              </a:ext>
            </a:extLst>
          </p:cNvPr>
          <p:cNvSpPr>
            <a:spLocks noGrp="1" noRot="1" noChangeAspect="1" noTextEdit="1"/>
          </p:cNvSpPr>
          <p:nvPr>
            <p:ph type="sldImg" idx="2"/>
          </p:nvPr>
        </p:nvSpPr>
        <p:spPr>
          <a:noFill/>
          <a:ln>
            <a:headEnd/>
            <a:tailEnd/>
          </a:ln>
        </p:spPr>
      </p:sp>
      <p:sp>
        <p:nvSpPr>
          <p:cNvPr id="46083" name="Google Shape;179;g2a9eb9ab164_0_5:notes">
            <a:extLst>
              <a:ext uri="{FF2B5EF4-FFF2-40B4-BE49-F238E27FC236}">
                <a16:creationId xmlns:a16="http://schemas.microsoft.com/office/drawing/2014/main" id="{E4FDD9E4-D526-6CF0-CB1F-C8608F5BB4CC}"/>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623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108FCCB-A435-3FFD-9EA8-87AB672E4315}"/>
            </a:ext>
          </a:extLst>
        </p:cNvPr>
        <p:cNvGrpSpPr/>
        <p:nvPr/>
      </p:nvGrpSpPr>
      <p:grpSpPr>
        <a:xfrm>
          <a:off x="0" y="0"/>
          <a:ext cx="0" cy="0"/>
          <a:chOff x="0" y="0"/>
          <a:chExt cx="0" cy="0"/>
        </a:xfrm>
      </p:grpSpPr>
      <p:sp>
        <p:nvSpPr>
          <p:cNvPr id="48130" name="Google Shape;184;g2a9eb9ab164_0_15:notes">
            <a:extLst>
              <a:ext uri="{FF2B5EF4-FFF2-40B4-BE49-F238E27FC236}">
                <a16:creationId xmlns:a16="http://schemas.microsoft.com/office/drawing/2014/main" id="{D78F2505-A7E9-0714-8B6B-A87069215EB6}"/>
              </a:ext>
            </a:extLst>
          </p:cNvPr>
          <p:cNvSpPr>
            <a:spLocks noGrp="1" noRot="1" noChangeAspect="1" noTextEdit="1"/>
          </p:cNvSpPr>
          <p:nvPr>
            <p:ph type="sldImg" idx="2"/>
          </p:nvPr>
        </p:nvSpPr>
        <p:spPr>
          <a:noFill/>
          <a:ln>
            <a:headEnd/>
            <a:tailEnd/>
          </a:ln>
        </p:spPr>
      </p:sp>
      <p:sp>
        <p:nvSpPr>
          <p:cNvPr id="48131" name="Google Shape;185;g2a9eb9ab164_0_15:notes">
            <a:extLst>
              <a:ext uri="{FF2B5EF4-FFF2-40B4-BE49-F238E27FC236}">
                <a16:creationId xmlns:a16="http://schemas.microsoft.com/office/drawing/2014/main" id="{B9864475-1919-60B9-30FC-07F7D739CA41}"/>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211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A810D4C-8D36-C2CF-2DEC-0CB93BAA4F99}"/>
            </a:ext>
          </a:extLst>
        </p:cNvPr>
        <p:cNvGrpSpPr/>
        <p:nvPr/>
      </p:nvGrpSpPr>
      <p:grpSpPr>
        <a:xfrm>
          <a:off x="0" y="0"/>
          <a:ext cx="0" cy="0"/>
          <a:chOff x="0" y="0"/>
          <a:chExt cx="0" cy="0"/>
        </a:xfrm>
      </p:grpSpPr>
      <p:sp>
        <p:nvSpPr>
          <p:cNvPr id="50178" name="Google Shape;190;g2a9eb9ab164_0_20:notes">
            <a:extLst>
              <a:ext uri="{FF2B5EF4-FFF2-40B4-BE49-F238E27FC236}">
                <a16:creationId xmlns:a16="http://schemas.microsoft.com/office/drawing/2014/main" id="{ACEE8282-A9FE-E99C-5744-420BAB324AE1}"/>
              </a:ext>
            </a:extLst>
          </p:cNvPr>
          <p:cNvSpPr>
            <a:spLocks noGrp="1" noRot="1" noChangeAspect="1" noTextEdit="1"/>
          </p:cNvSpPr>
          <p:nvPr>
            <p:ph type="sldImg" idx="2"/>
          </p:nvPr>
        </p:nvSpPr>
        <p:spPr>
          <a:noFill/>
          <a:ln>
            <a:headEnd/>
            <a:tailEnd/>
          </a:ln>
        </p:spPr>
      </p:sp>
      <p:sp>
        <p:nvSpPr>
          <p:cNvPr id="50179" name="Google Shape;191;g2a9eb9ab164_0_20:notes">
            <a:extLst>
              <a:ext uri="{FF2B5EF4-FFF2-40B4-BE49-F238E27FC236}">
                <a16:creationId xmlns:a16="http://schemas.microsoft.com/office/drawing/2014/main" id="{8C501E83-4F57-6340-4468-17A3A21FA1C3}"/>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0209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166;g2a9db4af477_0_0:notes">
            <a:extLst>
              <a:ext uri="{FF2B5EF4-FFF2-40B4-BE49-F238E27FC236}">
                <a16:creationId xmlns:a16="http://schemas.microsoft.com/office/drawing/2014/main" id="{1A931803-445C-EF34-CE4C-C6A7B95DFA0C}"/>
              </a:ext>
            </a:extLst>
          </p:cNvPr>
          <p:cNvSpPr>
            <a:spLocks noGrp="1" noRot="1" noChangeAspect="1" noTextEdit="1"/>
          </p:cNvSpPr>
          <p:nvPr>
            <p:ph type="sldImg" idx="2"/>
          </p:nvPr>
        </p:nvSpPr>
        <p:spPr>
          <a:noFill/>
          <a:ln>
            <a:headEnd/>
            <a:tailEnd/>
          </a:ln>
        </p:spPr>
      </p:sp>
      <p:sp>
        <p:nvSpPr>
          <p:cNvPr id="41987" name="Google Shape;167;g2a9db4af477_0_0:notes">
            <a:extLst>
              <a:ext uri="{FF2B5EF4-FFF2-40B4-BE49-F238E27FC236}">
                <a16:creationId xmlns:a16="http://schemas.microsoft.com/office/drawing/2014/main" id="{23848E0D-EAE9-C75B-7E1C-081738189BB8}"/>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172;g2a9db4af477_0_10:notes">
            <a:extLst>
              <a:ext uri="{FF2B5EF4-FFF2-40B4-BE49-F238E27FC236}">
                <a16:creationId xmlns:a16="http://schemas.microsoft.com/office/drawing/2014/main" id="{45006D30-0362-A57D-30B8-C4BD0DC96570}"/>
              </a:ext>
            </a:extLst>
          </p:cNvPr>
          <p:cNvSpPr>
            <a:spLocks noGrp="1" noRot="1" noChangeAspect="1" noTextEdit="1"/>
          </p:cNvSpPr>
          <p:nvPr>
            <p:ph type="sldImg" idx="2"/>
          </p:nvPr>
        </p:nvSpPr>
        <p:spPr>
          <a:noFill/>
          <a:ln>
            <a:headEnd/>
            <a:tailEnd/>
          </a:ln>
        </p:spPr>
      </p:sp>
      <p:sp>
        <p:nvSpPr>
          <p:cNvPr id="44035" name="Google Shape;173;g2a9db4af477_0_10:notes">
            <a:extLst>
              <a:ext uri="{FF2B5EF4-FFF2-40B4-BE49-F238E27FC236}">
                <a16:creationId xmlns:a16="http://schemas.microsoft.com/office/drawing/2014/main" id="{CE062C50-7447-FB8F-2917-80EA81543194}"/>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178;g2a9eb9ab164_0_5:notes">
            <a:extLst>
              <a:ext uri="{FF2B5EF4-FFF2-40B4-BE49-F238E27FC236}">
                <a16:creationId xmlns:a16="http://schemas.microsoft.com/office/drawing/2014/main" id="{20233013-BC88-00B0-6EF8-D37BF75BBED7}"/>
              </a:ext>
            </a:extLst>
          </p:cNvPr>
          <p:cNvSpPr>
            <a:spLocks noGrp="1" noRot="1" noChangeAspect="1" noTextEdit="1"/>
          </p:cNvSpPr>
          <p:nvPr>
            <p:ph type="sldImg" idx="2"/>
          </p:nvPr>
        </p:nvSpPr>
        <p:spPr>
          <a:noFill/>
          <a:ln>
            <a:headEnd/>
            <a:tailEnd/>
          </a:ln>
        </p:spPr>
      </p:sp>
      <p:sp>
        <p:nvSpPr>
          <p:cNvPr id="46083" name="Google Shape;179;g2a9eb9ab164_0_5:notes">
            <a:extLst>
              <a:ext uri="{FF2B5EF4-FFF2-40B4-BE49-F238E27FC236}">
                <a16:creationId xmlns:a16="http://schemas.microsoft.com/office/drawing/2014/main" id="{D32EC0EC-3876-D757-85EA-6E774DCE1892}"/>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a:extLst>
              <a:ext uri="{FF2B5EF4-FFF2-40B4-BE49-F238E27FC236}">
                <a16:creationId xmlns:a16="http://schemas.microsoft.com/office/drawing/2014/main" id="{F59C8E15-F55C-3DEF-4021-A37C0C6DD8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Zástupný symbol pro poznámky 2">
            <a:extLst>
              <a:ext uri="{FF2B5EF4-FFF2-40B4-BE49-F238E27FC236}">
                <a16:creationId xmlns:a16="http://schemas.microsoft.com/office/drawing/2014/main" id="{53686AE6-F67A-8489-5175-11806CB2C7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6868" name="Zástupný symbol pro číslo snímku 3">
            <a:extLst>
              <a:ext uri="{FF2B5EF4-FFF2-40B4-BE49-F238E27FC236}">
                <a16:creationId xmlns:a16="http://schemas.microsoft.com/office/drawing/2014/main" id="{F5D26107-5C03-257B-0C5B-9919B7551BDB}"/>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A63C23-21A6-4B9C-9BC4-78E448570C40}" type="slidenum">
              <a:rPr lang="cs-CZ" altLang="cs-CZ">
                <a:latin typeface="Calibri" panose="020F0502020204030204" pitchFamily="34" charset="0"/>
              </a:rPr>
              <a:pPr eaLnBrk="1" hangingPunct="1"/>
              <a:t>10</a:t>
            </a:fld>
            <a:endParaRPr lang="cs-CZ" altLang="cs-CZ">
              <a:latin typeface="Calibri" panose="020F0502020204030204" pitchFamily="34" charset="0"/>
            </a:endParaRPr>
          </a:p>
        </p:txBody>
      </p:sp>
    </p:spTree>
    <p:extLst>
      <p:ext uri="{BB962C8B-B14F-4D97-AF65-F5344CB8AC3E}">
        <p14:creationId xmlns:p14="http://schemas.microsoft.com/office/powerpoint/2010/main" val="3306788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184;g2a9eb9ab164_0_15:notes">
            <a:extLst>
              <a:ext uri="{FF2B5EF4-FFF2-40B4-BE49-F238E27FC236}">
                <a16:creationId xmlns:a16="http://schemas.microsoft.com/office/drawing/2014/main" id="{ECC8548B-B90D-025D-9D5C-5B8C9EEB29A6}"/>
              </a:ext>
            </a:extLst>
          </p:cNvPr>
          <p:cNvSpPr>
            <a:spLocks noGrp="1" noRot="1" noChangeAspect="1" noTextEdit="1"/>
          </p:cNvSpPr>
          <p:nvPr>
            <p:ph type="sldImg" idx="2"/>
          </p:nvPr>
        </p:nvSpPr>
        <p:spPr>
          <a:noFill/>
          <a:ln>
            <a:headEnd/>
            <a:tailEnd/>
          </a:ln>
        </p:spPr>
      </p:sp>
      <p:sp>
        <p:nvSpPr>
          <p:cNvPr id="48131" name="Google Shape;185;g2a9eb9ab164_0_15:notes">
            <a:extLst>
              <a:ext uri="{FF2B5EF4-FFF2-40B4-BE49-F238E27FC236}">
                <a16:creationId xmlns:a16="http://schemas.microsoft.com/office/drawing/2014/main" id="{54180A13-1B68-5290-6FF8-7D843AEC7B94}"/>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190;g2a9eb9ab164_0_20:notes">
            <a:extLst>
              <a:ext uri="{FF2B5EF4-FFF2-40B4-BE49-F238E27FC236}">
                <a16:creationId xmlns:a16="http://schemas.microsoft.com/office/drawing/2014/main" id="{585499E9-E6AD-50B8-54F7-5CE74FBE8978}"/>
              </a:ext>
            </a:extLst>
          </p:cNvPr>
          <p:cNvSpPr>
            <a:spLocks noGrp="1" noRot="1" noChangeAspect="1" noTextEdit="1"/>
          </p:cNvSpPr>
          <p:nvPr>
            <p:ph type="sldImg" idx="2"/>
          </p:nvPr>
        </p:nvSpPr>
        <p:spPr>
          <a:noFill/>
          <a:ln>
            <a:headEnd/>
            <a:tailEnd/>
          </a:ln>
        </p:spPr>
      </p:sp>
      <p:sp>
        <p:nvSpPr>
          <p:cNvPr id="50179" name="Google Shape;191;g2a9eb9ab164_0_20:notes">
            <a:extLst>
              <a:ext uri="{FF2B5EF4-FFF2-40B4-BE49-F238E27FC236}">
                <a16:creationId xmlns:a16="http://schemas.microsoft.com/office/drawing/2014/main" id="{8EEDBDB6-D945-1333-E8CE-E06187C5E0BD}"/>
              </a:ext>
            </a:extLst>
          </p:cNvPr>
          <p:cNvSpPr txBox="1">
            <a:spLocks noGrp="1"/>
          </p:cNvSpPr>
          <p:nvPr>
            <p:ph type="body" idx="1"/>
          </p:nvPr>
        </p:nvSpPr>
        <p:spPr/>
        <p:txBody>
          <a:bodyPr/>
          <a:lstStyle/>
          <a:p>
            <a:pPr marL="0" indent="0" eaLnBrk="1" hangingPunct="1">
              <a:buSzPts val="1100"/>
            </a:pPr>
            <a:endParaRPr lang="cs-CZ" altLang="cs-CZ" sz="1100">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a:extLst>
              <a:ext uri="{FF2B5EF4-FFF2-40B4-BE49-F238E27FC236}">
                <a16:creationId xmlns:a16="http://schemas.microsoft.com/office/drawing/2014/main" id="{6228016C-F79C-ABA7-AB62-79B83D86A9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a:extLst>
              <a:ext uri="{FF2B5EF4-FFF2-40B4-BE49-F238E27FC236}">
                <a16:creationId xmlns:a16="http://schemas.microsoft.com/office/drawing/2014/main" id="{0673ABC7-28EF-C869-032A-0B87B6EC46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Speciální situace bych rád ukázal na konkrétních případech a vybíral jsem situace, které nejsou příliš vzácné a kterých by šlo v cele ČR vyhledat velké množství. Na obrázku je 4 měsíční kojenec s velmi slabého socioekonomického prostředí, který žil se svou matkou, silnou kuřačkou v azylovém domě. Na specializovaném pracovišti mu byl ordinován prednison v dávce téměř 5 mg/kg/d z důvodu hemangiomatosy a zároveň bylo doporučeno ukončit veškerá očkování až do vysazení terapie, která se plánovala dlouhodobě. Toto doporučení chlapce mohlo ohrozit závažným průběhem preventabilních infekčních onemocnění, byl ve velmi rizikovém věku, žil v rizikovém prostředí a dostával významně imunosupresivní terapii. Jedinou vakcínou, která byla v té době kontraindikována byla OPV, kterou bylo možno nahradit IPV nebo ji odložit do vysazení terapie, protože neexistovalo riziko expozice poliovirům. Naopak velmi důležité bylo chlapce očkovat DTP/Hib zejména s ohledem na riziko pertuse, ale i Hib, dále pak PCV a v 6 měsících TIV.</a:t>
            </a:r>
          </a:p>
        </p:txBody>
      </p:sp>
      <p:sp>
        <p:nvSpPr>
          <p:cNvPr id="41988" name="Zástupný symbol pro číslo snímku 3">
            <a:extLst>
              <a:ext uri="{FF2B5EF4-FFF2-40B4-BE49-F238E27FC236}">
                <a16:creationId xmlns:a16="http://schemas.microsoft.com/office/drawing/2014/main" id="{D720F20F-6934-6686-BB52-AD9B66C503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1D36F4-D58D-4783-811C-96C55F9A1CF4}"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8941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A046C-EBB4-BFF1-631F-BFFC94808574}"/>
            </a:ext>
          </a:extLst>
        </p:cNvPr>
        <p:cNvGrpSpPr/>
        <p:nvPr/>
      </p:nvGrpSpPr>
      <p:grpSpPr>
        <a:xfrm>
          <a:off x="0" y="0"/>
          <a:ext cx="0" cy="0"/>
          <a:chOff x="0" y="0"/>
          <a:chExt cx="0" cy="0"/>
        </a:xfrm>
      </p:grpSpPr>
      <p:sp>
        <p:nvSpPr>
          <p:cNvPr id="45058" name="Zástupný symbol pro obrázek snímku 1">
            <a:extLst>
              <a:ext uri="{FF2B5EF4-FFF2-40B4-BE49-F238E27FC236}">
                <a16:creationId xmlns:a16="http://schemas.microsoft.com/office/drawing/2014/main" id="{DFC1E0B8-9991-F987-DD32-B968A5972C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Zástupný symbol pro poznámky 2">
            <a:extLst>
              <a:ext uri="{FF2B5EF4-FFF2-40B4-BE49-F238E27FC236}">
                <a16:creationId xmlns:a16="http://schemas.microsoft.com/office/drawing/2014/main" id="{8F85D5DB-F91D-9B2B-F162-DE37BF402C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Na obrázku jsou kolena 4-leté dívky, které byla v 1,5 roce diagnostikována juvenilní idiopatická artritida. Dívka je na dlouhodobé terapii MTX.  Před nástupem onemocnění byla očkována BCG vakcínou, DTP/Hib vakcínou, 1 dávkou MMR vakcíny a 4 dávkami OPV. Od provedení diagnosy se podařilo dívce naočkovat pouze pneumokokové a chřipkové vakcíny. Pro tuto dívku jsou dále indikovány meningokoková konjugovaná vakcína, HepA vakcína a KE vakcína z důvodu zvýšeného rizika díky imunosupresivní terapii, v případě HepA vakcíny i zvýšení rizika komplikací potenciálně hepatotoxickou terapií. MMR vakcína bude kontraindikována,  d</a:t>
            </a:r>
            <a:r>
              <a:rPr lang="cs-CZ" altLang="cs-CZ" sz="2000"/>
              <a:t>ívka byla řádně očkována 1. dávkou ještě před zahájením imunosupresivní terapie a lze předpokládat účinnost této dávky vakcíny. Riziko expozice bude navíc díky vysoké proočkovanosti české populace nízké. </a:t>
            </a:r>
            <a:endParaRPr lang="cs-CZ" altLang="cs-CZ">
              <a:latin typeface="Arial" panose="020B0604020202020204" pitchFamily="34" charset="0"/>
            </a:endParaRPr>
          </a:p>
          <a:p>
            <a:endParaRPr lang="cs-CZ" altLang="cs-CZ">
              <a:latin typeface="Arial" panose="020B0604020202020204" pitchFamily="34" charset="0"/>
            </a:endParaRPr>
          </a:p>
        </p:txBody>
      </p:sp>
      <p:sp>
        <p:nvSpPr>
          <p:cNvPr id="45060" name="Zástupný symbol pro číslo snímku 3">
            <a:extLst>
              <a:ext uri="{FF2B5EF4-FFF2-40B4-BE49-F238E27FC236}">
                <a16:creationId xmlns:a16="http://schemas.microsoft.com/office/drawing/2014/main" id="{58A38B4A-8C7E-90B0-91B9-4D7D9C42BB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6BB6E4-BCFD-418A-A68E-F6D51EED0159}"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37622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7E483-9463-6B78-AB84-47A7F7A0B92D}"/>
            </a:ext>
          </a:extLst>
        </p:cNvPr>
        <p:cNvGrpSpPr/>
        <p:nvPr/>
      </p:nvGrpSpPr>
      <p:grpSpPr>
        <a:xfrm>
          <a:off x="0" y="0"/>
          <a:ext cx="0" cy="0"/>
          <a:chOff x="0" y="0"/>
          <a:chExt cx="0" cy="0"/>
        </a:xfrm>
      </p:grpSpPr>
      <p:sp>
        <p:nvSpPr>
          <p:cNvPr id="46082" name="Zástupný symbol pro obrázek snímku 1">
            <a:extLst>
              <a:ext uri="{FF2B5EF4-FFF2-40B4-BE49-F238E27FC236}">
                <a16:creationId xmlns:a16="http://schemas.microsoft.com/office/drawing/2014/main" id="{EFD627AB-8C35-8CE3-D37B-E1FDA9CACE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Zástupný symbol pro poznámky 2">
            <a:extLst>
              <a:ext uri="{FF2B5EF4-FFF2-40B4-BE49-F238E27FC236}">
                <a16:creationId xmlns:a16="http://schemas.microsoft.com/office/drawing/2014/main" id="{94805B63-AEEA-8E14-62D8-64B73009AB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2000"/>
              <a:t>Problém varicely je ale o něco komplikovanější. Dívce byla odebrána krev na serologické vyšetření anti-VZV IgG protilátek a podle očekávání byl tento výsledek negativní. Expozice varicele je v našich podmínkách nevyhnutelná a infekce vysoce pravděpodobná, s vysokým rizikem komplikací. Postexpoziční profylaxe VZIG je sice indikována, nicméně je velmi obtížně dostupná a finančně velmi náročná. Při rozvoji onemocnění je též indikována běžně dostupná antivirová léčba acyklovirem. V roce 2008 byla publikována brazilská studie prokazující bezpečnost a účinnost VV u pacientů s JIA léčených systémovými kortikosteroidy a MTX. Navíc existují specifická doporučení pro očkování HIV+ pacientů varicelovou vakcínou a imunosuprimovaných pacientů zosterovou vakcínou, obsahující významně vyšší množství Oka viru. V celkovém součtu lze předpokládat, že prospěch očkování varicelovou vakcínou bude převyšovat riziko, nicméně tento postup v současné době není dostatečně podložen důkazy. </a:t>
            </a:r>
            <a:endParaRPr lang="cs-CZ" altLang="cs-CZ"/>
          </a:p>
        </p:txBody>
      </p:sp>
      <p:sp>
        <p:nvSpPr>
          <p:cNvPr id="46084" name="Zástupný symbol pro číslo snímku 3">
            <a:extLst>
              <a:ext uri="{FF2B5EF4-FFF2-40B4-BE49-F238E27FC236}">
                <a16:creationId xmlns:a16="http://schemas.microsoft.com/office/drawing/2014/main" id="{223F80D3-5FC6-DC57-340F-2A1753EE62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1220-C729-4537-B9AE-D302BF36798B}"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2117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526BA-2162-F0BF-CE2E-CC493623671B}"/>
            </a:ext>
          </a:extLst>
        </p:cNvPr>
        <p:cNvGrpSpPr/>
        <p:nvPr/>
      </p:nvGrpSpPr>
      <p:grpSpPr>
        <a:xfrm>
          <a:off x="0" y="0"/>
          <a:ext cx="0" cy="0"/>
          <a:chOff x="0" y="0"/>
          <a:chExt cx="0" cy="0"/>
        </a:xfrm>
      </p:grpSpPr>
      <p:sp>
        <p:nvSpPr>
          <p:cNvPr id="47106" name="Zástupný symbol pro obrázek snímku 1">
            <a:extLst>
              <a:ext uri="{FF2B5EF4-FFF2-40B4-BE49-F238E27FC236}">
                <a16:creationId xmlns:a16="http://schemas.microsoft.com/office/drawing/2014/main" id="{340C835C-B474-ADA8-C58D-EFD8393717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Zástupný symbol pro poznámky 2">
            <a:extLst>
              <a:ext uri="{FF2B5EF4-FFF2-40B4-BE49-F238E27FC236}">
                <a16:creationId xmlns:a16="http://schemas.microsoft.com/office/drawing/2014/main" id="{A8F25422-6726-2B03-56B7-AA450C0023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Autoimunitní onemocnění ze své podstaty nejsou kontraindikací  žádné vakcíny. Tato onemocnění a jejich léčba zvyšují riziko preventabilních infekčních nemocí. Léčba autoimunitních poruch se může stát kontraindikací a snižovat účinnost vakcinace, a proto je vhodné řádné doočkování ještě před nasazením imunosupresivní terapie.</a:t>
            </a:r>
          </a:p>
          <a:p>
            <a:pPr eaLnBrk="1" hangingPunct="1">
              <a:spcBef>
                <a:spcPct val="0"/>
              </a:spcBef>
            </a:pPr>
            <a:endParaRPr lang="cs-CZ" altLang="cs-CZ"/>
          </a:p>
        </p:txBody>
      </p:sp>
      <p:sp>
        <p:nvSpPr>
          <p:cNvPr id="47108" name="Zástupný symbol pro číslo snímku 3">
            <a:extLst>
              <a:ext uri="{FF2B5EF4-FFF2-40B4-BE49-F238E27FC236}">
                <a16:creationId xmlns:a16="http://schemas.microsoft.com/office/drawing/2014/main" id="{10562D9B-033D-F037-2878-1FECCCF0AD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F053CD-611E-41E9-AB8D-853FD11A68C9}"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231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F71FFFB-F9BE-5B0A-FF13-7E8D82F11220}"/>
            </a:ext>
          </a:extLst>
        </p:cNvPr>
        <p:cNvGrpSpPr/>
        <p:nvPr/>
      </p:nvGrpSpPr>
      <p:grpSpPr>
        <a:xfrm>
          <a:off x="0" y="0"/>
          <a:ext cx="0" cy="0"/>
          <a:chOff x="0" y="0"/>
          <a:chExt cx="0" cy="0"/>
        </a:xfrm>
      </p:grpSpPr>
      <p:sp>
        <p:nvSpPr>
          <p:cNvPr id="16386" name="Shape 76">
            <a:extLst>
              <a:ext uri="{FF2B5EF4-FFF2-40B4-BE49-F238E27FC236}">
                <a16:creationId xmlns:a16="http://schemas.microsoft.com/office/drawing/2014/main" id="{EBFD868A-509B-A800-A8B4-23A3FD21ADD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387" name="Shape 77">
            <a:extLst>
              <a:ext uri="{FF2B5EF4-FFF2-40B4-BE49-F238E27FC236}">
                <a16:creationId xmlns:a16="http://schemas.microsoft.com/office/drawing/2014/main" id="{2D55A885-3A91-F16D-A1DD-CC74BEA05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sz="1100"/>
          </a:p>
        </p:txBody>
      </p:sp>
    </p:spTree>
    <p:extLst>
      <p:ext uri="{BB962C8B-B14F-4D97-AF65-F5344CB8AC3E}">
        <p14:creationId xmlns:p14="http://schemas.microsoft.com/office/powerpoint/2010/main" val="1572291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B331493-557B-4B5E-0E31-C69A5D3A9239}"/>
            </a:ext>
          </a:extLst>
        </p:cNvPr>
        <p:cNvGrpSpPr/>
        <p:nvPr/>
      </p:nvGrpSpPr>
      <p:grpSpPr>
        <a:xfrm>
          <a:off x="0" y="0"/>
          <a:ext cx="0" cy="0"/>
          <a:chOff x="0" y="0"/>
          <a:chExt cx="0" cy="0"/>
        </a:xfrm>
      </p:grpSpPr>
      <p:sp>
        <p:nvSpPr>
          <p:cNvPr id="19458" name="Shape 90">
            <a:extLst>
              <a:ext uri="{FF2B5EF4-FFF2-40B4-BE49-F238E27FC236}">
                <a16:creationId xmlns:a16="http://schemas.microsoft.com/office/drawing/2014/main" id="{D1D79621-78DB-803D-0C6F-525057A1A8A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459" name="Shape 91">
            <a:extLst>
              <a:ext uri="{FF2B5EF4-FFF2-40B4-BE49-F238E27FC236}">
                <a16:creationId xmlns:a16="http://schemas.microsoft.com/office/drawing/2014/main" id="{0C4A783A-808F-1EF3-8AB5-B1358171B2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sz="1100"/>
          </a:p>
        </p:txBody>
      </p:sp>
    </p:spTree>
    <p:extLst>
      <p:ext uri="{BB962C8B-B14F-4D97-AF65-F5344CB8AC3E}">
        <p14:creationId xmlns:p14="http://schemas.microsoft.com/office/powerpoint/2010/main" val="5271735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856D9-1930-D55F-0AA2-62858EC41CD8}"/>
            </a:ext>
          </a:extLst>
        </p:cNvPr>
        <p:cNvGrpSpPr/>
        <p:nvPr/>
      </p:nvGrpSpPr>
      <p:grpSpPr>
        <a:xfrm>
          <a:off x="0" y="0"/>
          <a:ext cx="0" cy="0"/>
          <a:chOff x="0" y="0"/>
          <a:chExt cx="0" cy="0"/>
        </a:xfrm>
      </p:grpSpPr>
      <p:sp>
        <p:nvSpPr>
          <p:cNvPr id="25602" name="Zástupný symbol pro obrázek snímku 1">
            <a:extLst>
              <a:ext uri="{FF2B5EF4-FFF2-40B4-BE49-F238E27FC236}">
                <a16:creationId xmlns:a16="http://schemas.microsoft.com/office/drawing/2014/main" id="{276D4AE2-6366-C8CD-E3E9-8C1D915BF9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Zástupný symbol pro poznámky 2">
            <a:extLst>
              <a:ext uri="{FF2B5EF4-FFF2-40B4-BE49-F238E27FC236}">
                <a16:creationId xmlns:a16="http://schemas.microsoft.com/office/drawing/2014/main" id="{2EE9C37E-076E-8DFD-8DF3-19D3EBD8D3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Proočkovanost HCP proti chřipce, USA</a:t>
            </a:r>
            <a:endParaRPr lang="en-US" altLang="cs-CZ"/>
          </a:p>
        </p:txBody>
      </p:sp>
      <p:sp>
        <p:nvSpPr>
          <p:cNvPr id="25604" name="Zástupný symbol pro číslo snímku 3">
            <a:extLst>
              <a:ext uri="{FF2B5EF4-FFF2-40B4-BE49-F238E27FC236}">
                <a16:creationId xmlns:a16="http://schemas.microsoft.com/office/drawing/2014/main" id="{7D469899-FE07-56DC-2AE8-B3B16D44A1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E2CEC3-235D-42A4-9887-D9199EF8619D}"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61244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D716CF7-9DEB-8BA6-9225-9DC15C6EF804}"/>
            </a:ext>
          </a:extLst>
        </p:cNvPr>
        <p:cNvGrpSpPr/>
        <p:nvPr/>
      </p:nvGrpSpPr>
      <p:grpSpPr>
        <a:xfrm>
          <a:off x="0" y="0"/>
          <a:ext cx="0" cy="0"/>
          <a:chOff x="0" y="0"/>
          <a:chExt cx="0" cy="0"/>
        </a:xfrm>
      </p:grpSpPr>
      <p:sp>
        <p:nvSpPr>
          <p:cNvPr id="27650" name="Shape 128">
            <a:extLst>
              <a:ext uri="{FF2B5EF4-FFF2-40B4-BE49-F238E27FC236}">
                <a16:creationId xmlns:a16="http://schemas.microsoft.com/office/drawing/2014/main" id="{65F52836-E0FE-5FA3-223A-E319F961CE8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7651" name="Shape 129">
            <a:extLst>
              <a:ext uri="{FF2B5EF4-FFF2-40B4-BE49-F238E27FC236}">
                <a16:creationId xmlns:a16="http://schemas.microsoft.com/office/drawing/2014/main" id="{8130BCA1-4142-7EB2-375F-AD2ACBB994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sz="1100"/>
          </a:p>
        </p:txBody>
      </p:sp>
    </p:spTree>
    <p:extLst>
      <p:ext uri="{BB962C8B-B14F-4D97-AF65-F5344CB8AC3E}">
        <p14:creationId xmlns:p14="http://schemas.microsoft.com/office/powerpoint/2010/main" val="142615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err="1">
                <a:hlinkClick r:id="rId3"/>
              </a:rPr>
              <a:t>Očkovací</a:t>
            </a:r>
            <a:r>
              <a:rPr lang="en-US" dirty="0">
                <a:hlinkClick r:id="rId3"/>
              </a:rPr>
              <a:t> </a:t>
            </a:r>
            <a:r>
              <a:rPr lang="en-US" dirty="0" err="1">
                <a:hlinkClick r:id="rId3"/>
              </a:rPr>
              <a:t>kalendář</a:t>
            </a:r>
            <a:r>
              <a:rPr lang="en-US" dirty="0">
                <a:hlinkClick r:id="rId3"/>
              </a:rPr>
              <a:t> pro </a:t>
            </a:r>
            <a:r>
              <a:rPr lang="en-US" dirty="0" err="1">
                <a:hlinkClick r:id="rId3"/>
              </a:rPr>
              <a:t>děti</a:t>
            </a:r>
            <a:r>
              <a:rPr lang="en-US" dirty="0">
                <a:hlinkClick r:id="rId3"/>
              </a:rPr>
              <a:t> | NZIP</a:t>
            </a:r>
            <a:endParaRPr lang="en-US" dirty="0"/>
          </a:p>
          <a:p>
            <a:r>
              <a:rPr lang="en-US" b="1" dirty="0"/>
              <a:t>Apel na </a:t>
            </a:r>
            <a:r>
              <a:rPr lang="en-US" b="1" dirty="0" err="1"/>
              <a:t>sestry</a:t>
            </a:r>
            <a:r>
              <a:rPr lang="en-US" b="1" dirty="0"/>
              <a:t>: “</a:t>
            </a:r>
            <a:r>
              <a:rPr lang="en-US" b="0" dirty="0" err="1"/>
              <a:t>Jsem</a:t>
            </a:r>
            <a:r>
              <a:rPr lang="en-US" b="0" dirty="0"/>
              <a:t> </a:t>
            </a:r>
            <a:r>
              <a:rPr lang="en-US" b="0" dirty="0" err="1"/>
              <a:t>rád</a:t>
            </a:r>
            <a:r>
              <a:rPr lang="en-US" b="0" dirty="0"/>
              <a:t>, </a:t>
            </a:r>
            <a:r>
              <a:rPr lang="en-US" b="0" dirty="0" err="1"/>
              <a:t>že</a:t>
            </a:r>
            <a:r>
              <a:rPr lang="en-US" b="0" dirty="0"/>
              <a:t> </a:t>
            </a:r>
            <a:r>
              <a:rPr lang="en-US" b="0" dirty="0" err="1"/>
              <a:t>jste</a:t>
            </a:r>
            <a:r>
              <a:rPr lang="en-US" b="0" dirty="0"/>
              <a:t> se </a:t>
            </a:r>
            <a:r>
              <a:rPr lang="en-US" b="0" dirty="0" err="1"/>
              <a:t>připojili</a:t>
            </a:r>
            <a:r>
              <a:rPr lang="en-US" b="0" dirty="0"/>
              <a:t> na </a:t>
            </a:r>
            <a:r>
              <a:rPr lang="en-US" b="0" dirty="0" err="1"/>
              <a:t>tento</a:t>
            </a:r>
            <a:r>
              <a:rPr lang="en-US" b="0" dirty="0"/>
              <a:t> </a:t>
            </a:r>
            <a:r>
              <a:rPr lang="en-US" b="0" dirty="0" err="1"/>
              <a:t>webinář</a:t>
            </a:r>
            <a:r>
              <a:rPr lang="en-US" b="0" dirty="0"/>
              <a:t>”. </a:t>
            </a:r>
            <a:r>
              <a:rPr lang="en-US" b="0" dirty="0" err="1"/>
              <a:t>Věřím</a:t>
            </a:r>
            <a:r>
              <a:rPr lang="en-US" b="0" dirty="0"/>
              <a:t>, </a:t>
            </a:r>
            <a:r>
              <a:rPr lang="en-US" b="0" dirty="0" err="1"/>
              <a:t>že</a:t>
            </a:r>
            <a:r>
              <a:rPr lang="en-US" b="0" dirty="0"/>
              <a:t> </a:t>
            </a:r>
            <a:r>
              <a:rPr lang="en-US" b="0" dirty="0" err="1"/>
              <a:t>tyto</a:t>
            </a:r>
            <a:r>
              <a:rPr lang="en-US" b="0" dirty="0"/>
              <a:t> argumenty </a:t>
            </a:r>
            <a:r>
              <a:rPr lang="en-US" b="0" dirty="0" err="1"/>
              <a:t>vám</a:t>
            </a:r>
            <a:r>
              <a:rPr lang="en-US" b="0" dirty="0"/>
              <a:t> </a:t>
            </a:r>
            <a:r>
              <a:rPr lang="en-US" b="0" dirty="0" err="1"/>
              <a:t>pomohou</a:t>
            </a:r>
            <a:r>
              <a:rPr lang="en-US" b="0" dirty="0"/>
              <a:t> v </a:t>
            </a:r>
            <a:r>
              <a:rPr lang="en-US" b="0" dirty="0" err="1"/>
              <a:t>komunikaci</a:t>
            </a:r>
            <a:r>
              <a:rPr lang="en-US" b="0" dirty="0"/>
              <a:t> s </a:t>
            </a:r>
            <a:r>
              <a:rPr lang="en-US" b="0" dirty="0" err="1"/>
              <a:t>rodičema</a:t>
            </a:r>
            <a:r>
              <a:rPr lang="en-US" b="0" dirty="0"/>
              <a:t> o </a:t>
            </a:r>
            <a:r>
              <a:rPr lang="en-US" b="0" dirty="0" err="1"/>
              <a:t>důležitosti</a:t>
            </a:r>
            <a:r>
              <a:rPr lang="en-US" b="0" dirty="0"/>
              <a:t> a </a:t>
            </a:r>
            <a:r>
              <a:rPr lang="en-US" b="0" dirty="0" err="1"/>
              <a:t>bezpečnosti</a:t>
            </a:r>
            <a:r>
              <a:rPr lang="en-US" b="0" dirty="0"/>
              <a:t> očkování.</a:t>
            </a:r>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15701172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5B707AD-2D43-80AF-4645-26BA584662CD}"/>
            </a:ext>
          </a:extLst>
        </p:cNvPr>
        <p:cNvGrpSpPr/>
        <p:nvPr/>
      </p:nvGrpSpPr>
      <p:grpSpPr>
        <a:xfrm>
          <a:off x="0" y="0"/>
          <a:ext cx="0" cy="0"/>
          <a:chOff x="0" y="0"/>
          <a:chExt cx="0" cy="0"/>
        </a:xfrm>
      </p:grpSpPr>
      <p:sp>
        <p:nvSpPr>
          <p:cNvPr id="29698" name="Shape 142">
            <a:extLst>
              <a:ext uri="{FF2B5EF4-FFF2-40B4-BE49-F238E27FC236}">
                <a16:creationId xmlns:a16="http://schemas.microsoft.com/office/drawing/2014/main" id="{647B3790-8498-7863-6524-0B5AC80FDCF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9699" name="Shape 143">
            <a:extLst>
              <a:ext uri="{FF2B5EF4-FFF2-40B4-BE49-F238E27FC236}">
                <a16:creationId xmlns:a16="http://schemas.microsoft.com/office/drawing/2014/main" id="{2C8E3064-1C73-F491-D428-BEE099BE50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sz="1100"/>
          </a:p>
        </p:txBody>
      </p:sp>
    </p:spTree>
    <p:extLst>
      <p:ext uri="{BB962C8B-B14F-4D97-AF65-F5344CB8AC3E}">
        <p14:creationId xmlns:p14="http://schemas.microsoft.com/office/powerpoint/2010/main" val="17669788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6D6247A-5F6C-E35D-46DE-530334FDA94A}"/>
            </a:ext>
          </a:extLst>
        </p:cNvPr>
        <p:cNvGrpSpPr/>
        <p:nvPr/>
      </p:nvGrpSpPr>
      <p:grpSpPr>
        <a:xfrm>
          <a:off x="0" y="0"/>
          <a:ext cx="0" cy="0"/>
          <a:chOff x="0" y="0"/>
          <a:chExt cx="0" cy="0"/>
        </a:xfrm>
      </p:grpSpPr>
      <p:sp>
        <p:nvSpPr>
          <p:cNvPr id="31746" name="Shape 142">
            <a:extLst>
              <a:ext uri="{FF2B5EF4-FFF2-40B4-BE49-F238E27FC236}">
                <a16:creationId xmlns:a16="http://schemas.microsoft.com/office/drawing/2014/main" id="{E0CD569F-E002-1B15-6211-FD2A5AAAEB21}"/>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1747" name="Shape 143">
            <a:extLst>
              <a:ext uri="{FF2B5EF4-FFF2-40B4-BE49-F238E27FC236}">
                <a16:creationId xmlns:a16="http://schemas.microsoft.com/office/drawing/2014/main" id="{8CCDFE4F-B852-4E2E-8E0B-EE5EB5F8A7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cs-CZ" altLang="cs-CZ"/>
              <a:t>written documentation of vaccination with 2 doses of varicella vaccine,</a:t>
            </a:r>
          </a:p>
          <a:p>
            <a:r>
              <a:rPr lang="cs-CZ" altLang="cs-CZ"/>
              <a:t>laboratory evidence of immunity§§§ or laboratory confirmation of disease,</a:t>
            </a:r>
          </a:p>
          <a:p>
            <a:r>
              <a:rPr lang="cs-CZ" altLang="cs-CZ"/>
              <a:t>diagnosis or verification of a history of varicella disease by a health-care provider,¶¶¶ or</a:t>
            </a:r>
          </a:p>
          <a:p>
            <a:r>
              <a:rPr lang="cs-CZ" altLang="cs-CZ"/>
              <a:t>diagnosis or verification of a history of HZ by a health-care provider.</a:t>
            </a:r>
          </a:p>
          <a:p>
            <a:pPr>
              <a:spcBef>
                <a:spcPct val="0"/>
              </a:spcBef>
            </a:pPr>
            <a:endParaRPr lang="cs-CZ" altLang="cs-CZ" sz="1100"/>
          </a:p>
        </p:txBody>
      </p:sp>
    </p:spTree>
    <p:extLst>
      <p:ext uri="{BB962C8B-B14F-4D97-AF65-F5344CB8AC3E}">
        <p14:creationId xmlns:p14="http://schemas.microsoft.com/office/powerpoint/2010/main" val="3219442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761953D-25C2-20CF-021C-0FFC56B60540}"/>
            </a:ext>
          </a:extLst>
        </p:cNvPr>
        <p:cNvGrpSpPr/>
        <p:nvPr/>
      </p:nvGrpSpPr>
      <p:grpSpPr>
        <a:xfrm>
          <a:off x="0" y="0"/>
          <a:ext cx="0" cy="0"/>
          <a:chOff x="0" y="0"/>
          <a:chExt cx="0" cy="0"/>
        </a:xfrm>
      </p:grpSpPr>
      <p:sp>
        <p:nvSpPr>
          <p:cNvPr id="34818" name="Shape 142">
            <a:extLst>
              <a:ext uri="{FF2B5EF4-FFF2-40B4-BE49-F238E27FC236}">
                <a16:creationId xmlns:a16="http://schemas.microsoft.com/office/drawing/2014/main" id="{087B7F7C-D63A-297C-7219-CDD8F229F2C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Shape 143">
            <a:extLst>
              <a:ext uri="{FF2B5EF4-FFF2-40B4-BE49-F238E27FC236}">
                <a16:creationId xmlns:a16="http://schemas.microsoft.com/office/drawing/2014/main" id="{34A6C6BC-04AD-5AD9-AD92-03042025A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cs-CZ" altLang="cs-CZ" sz="1100"/>
          </a:p>
        </p:txBody>
      </p:sp>
    </p:spTree>
    <p:extLst>
      <p:ext uri="{BB962C8B-B14F-4D97-AF65-F5344CB8AC3E}">
        <p14:creationId xmlns:p14="http://schemas.microsoft.com/office/powerpoint/2010/main" val="6525318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E0546-7E5E-136A-3694-4DDEF32CF89F}"/>
            </a:ext>
          </a:extLst>
        </p:cNvPr>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DA17E9BA-D227-8C40-1454-E9FFFA6552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a:extLst>
              <a:ext uri="{FF2B5EF4-FFF2-40B4-BE49-F238E27FC236}">
                <a16:creationId xmlns:a16="http://schemas.microsoft.com/office/drawing/2014/main" id="{E5F0E174-66E3-3BD8-7255-AFDE6EC917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a:p>
        </p:txBody>
      </p:sp>
      <p:sp>
        <p:nvSpPr>
          <p:cNvPr id="36868" name="Zástupný symbol pro číslo snímku 3">
            <a:extLst>
              <a:ext uri="{FF2B5EF4-FFF2-40B4-BE49-F238E27FC236}">
                <a16:creationId xmlns:a16="http://schemas.microsoft.com/office/drawing/2014/main" id="{78F7D8FD-51CD-BA36-5303-3723B3D96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238136-2158-4B04-8FFD-B7ACA3D4D008}"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cs-CZ"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159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dirty="0"/>
              <a:t>https://www.nzip.cz/clanek/215-ockovaci-kalendar-pro-deti</a:t>
            </a:r>
          </a:p>
          <a:p>
            <a:endParaRPr lang="cs-CZ" dirty="0"/>
          </a:p>
          <a:p>
            <a:endParaRPr lang="cs-CZ"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166133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5.sv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6.sv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7.svg"/><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 name="Google Shape;8;p1">
            <a:extLst>
              <a:ext uri="{FF2B5EF4-FFF2-40B4-BE49-F238E27FC236}">
                <a16:creationId xmlns:a16="http://schemas.microsoft.com/office/drawing/2014/main" id="{001C50A3-C825-B46E-6E14-042399822A59}"/>
              </a:ext>
            </a:extLst>
          </p:cNvPr>
          <p:cNvSpPr txBox="1">
            <a:spLocks noGrp="1"/>
          </p:cNvSpPr>
          <p:nvPr>
            <p:ph type="sldNum" idx="13"/>
          </p:nvPr>
        </p:nvSpPr>
        <p:spPr>
          <a:ln/>
        </p:spPr>
        <p:txBody>
          <a:bodyPr/>
          <a:lstStyle>
            <a:lvl1pPr>
              <a:defRPr/>
            </a:lvl1pPr>
          </a:lstStyle>
          <a:p>
            <a:pPr>
              <a:defRPr/>
            </a:pPr>
            <a:fld id="{A6F72CF6-DACD-42DF-8401-7DB9FF8720F1}" type="slidenum">
              <a:rPr lang="cs-CZ" altLang="cs-CZ"/>
              <a:pPr>
                <a:defRPr/>
              </a:pPr>
              <a:t>‹#›</a:t>
            </a:fld>
            <a:endParaRPr lang="cs-CZ" altLang="cs-CZ"/>
          </a:p>
        </p:txBody>
      </p:sp>
    </p:spTree>
    <p:extLst>
      <p:ext uri="{BB962C8B-B14F-4D97-AF65-F5344CB8AC3E}">
        <p14:creationId xmlns:p14="http://schemas.microsoft.com/office/powerpoint/2010/main" val="200282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A346-0AA0-6695-E93B-B88CAAF7854F}"/>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A4A525A3-A445-02BB-D211-CC987FEE62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8433FD0E-A727-485A-6C3B-BACFE43D8D12}"/>
              </a:ext>
            </a:extLst>
          </p:cNvPr>
          <p:cNvSpPr>
            <a:spLocks noGrp="1"/>
          </p:cNvSpPr>
          <p:nvPr>
            <p:ph type="dt" sz="half" idx="10"/>
          </p:nvPr>
        </p:nvSpPr>
        <p:spPr/>
        <p:txBody>
          <a:bodyPr/>
          <a:lstStyle/>
          <a:p>
            <a:fld id="{988E4BF6-4280-487F-AB29-4BDDC74450C2}" type="datetimeFigureOut">
              <a:rPr lang="cs-CZ" smtClean="0"/>
              <a:t>15.4.2026</a:t>
            </a:fld>
            <a:endParaRPr lang="cs-CZ"/>
          </a:p>
        </p:txBody>
      </p:sp>
      <p:sp>
        <p:nvSpPr>
          <p:cNvPr id="5" name="Footer Placeholder 4">
            <a:extLst>
              <a:ext uri="{FF2B5EF4-FFF2-40B4-BE49-F238E27FC236}">
                <a16:creationId xmlns:a16="http://schemas.microsoft.com/office/drawing/2014/main" id="{ECA13D26-B099-D044-0DA9-7C6D6B4865DA}"/>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DECAD5B3-CE9B-BDD1-188D-B8976706392C}"/>
              </a:ext>
            </a:extLst>
          </p:cNvPr>
          <p:cNvSpPr>
            <a:spLocks noGrp="1"/>
          </p:cNvSpPr>
          <p:nvPr>
            <p:ph type="sldNum" sz="quarter" idx="12"/>
          </p:nvPr>
        </p:nvSpPr>
        <p:spPr/>
        <p:txBody>
          <a:bodyPr/>
          <a:lstStyle/>
          <a:p>
            <a:fld id="{E05E04FF-4504-4E6A-9CA0-1BD56974453D}" type="slidenum">
              <a:rPr lang="cs-CZ" smtClean="0"/>
              <a:t>‹#›</a:t>
            </a:fld>
            <a:endParaRPr lang="cs-CZ"/>
          </a:p>
        </p:txBody>
      </p:sp>
    </p:spTree>
    <p:extLst>
      <p:ext uri="{BB962C8B-B14F-4D97-AF65-F5344CB8AC3E}">
        <p14:creationId xmlns:p14="http://schemas.microsoft.com/office/powerpoint/2010/main" val="134075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a:xfrm>
            <a:off x="1739504" y="4757738"/>
            <a:ext cx="4200525" cy="202406"/>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6129338" y="4757738"/>
            <a:ext cx="2082403" cy="202406"/>
          </a:xfrm>
          <a:prstGeom prst="rect">
            <a:avLst/>
          </a:prstGeom>
        </p:spPr>
        <p:txBody>
          <a:bodyPr/>
          <a:lstStyle/>
          <a:p>
            <a:fld id="{5641E12D-52B2-4F66-B187-F45333E8BCAA}" type="datetime4">
              <a:rPr lang="en-GB" smtClean="0"/>
              <a:t>15 April 2026</a:t>
            </a:fld>
            <a:endParaRPr lang="en-GB" dirty="0"/>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273844"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6073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1pPr>
            <a:lvl2pPr marL="0" marR="0" lvl="1"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2pPr>
            <a:lvl3pPr marL="0" marR="0" lvl="2"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3pPr>
            <a:lvl4pPr marL="0" marR="0" lvl="3"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4pPr>
            <a:lvl5pPr marL="0" marR="0" lvl="4"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5pPr>
            <a:lvl6pPr marL="0" marR="0" lvl="5"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6pPr>
            <a:lvl7pPr marL="0" marR="0" lvl="6"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7pPr>
            <a:lvl8pPr marL="0" marR="0" lvl="7"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8pPr>
            <a:lvl9pPr marL="0" marR="0" lvl="8" indent="0" algn="r">
              <a:spcBef>
                <a:spcPts val="0"/>
              </a:spcBef>
              <a:spcAft>
                <a:spcPts val="0"/>
              </a:spcAft>
              <a:buClr>
                <a:srgbClr val="000000"/>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171380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892896-0027-443A-D01E-0CE282B3A5CC}"/>
              </a:ext>
            </a:extLst>
          </p:cNvPr>
          <p:cNvGraphicFramePr>
            <a:graphicFrameLocks noChangeAspect="1"/>
          </p:cNvGraphicFramePr>
          <p:nvPr userDrawn="1">
            <p:custDataLst>
              <p:tags r:id="rId1"/>
            </p:custDataLst>
            <p:extLst>
              <p:ext uri="{D42A27DB-BD31-4B8C-83A1-F6EECF244321}">
                <p14:modId xmlns:p14="http://schemas.microsoft.com/office/powerpoint/2010/main" val="86913614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2892896-0027-443A-D01E-0CE282B3A5CC}"/>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7" name="Title 1"/>
          <p:cNvSpPr>
            <a:spLocks noGrp="1"/>
          </p:cNvSpPr>
          <p:nvPr>
            <p:ph type="ctrTitle" hasCustomPrompt="1"/>
          </p:nvPr>
        </p:nvSpPr>
        <p:spPr>
          <a:xfrm>
            <a:off x="4856018" y="692727"/>
            <a:ext cx="3897457" cy="2673442"/>
          </a:xfrm>
          <a:prstGeom prst="rect">
            <a:avLst/>
          </a:prstGeom>
        </p:spPr>
        <p:txBody>
          <a:bodyPr vert="horz" anchor="b" anchorCtr="0">
            <a:noAutofit/>
          </a:bodyPr>
          <a:lstStyle>
            <a:lvl1pPr algn="l">
              <a:lnSpc>
                <a:spcPct val="100000"/>
              </a:lnSpc>
              <a:defRPr sz="2700" b="0">
                <a:solidFill>
                  <a:schemeClr val="tx2"/>
                </a:solidFill>
                <a:latin typeface="Arial Black" panose="020B0A04020102020204" pitchFamily="34" charset="0"/>
              </a:defRPr>
            </a:lvl1pPr>
          </a:lstStyle>
          <a:p>
            <a:r>
              <a:rPr lang="en-GB" dirty="0"/>
              <a:t>Click to enter presentation title</a:t>
            </a:r>
          </a:p>
        </p:txBody>
      </p:sp>
      <p:sp>
        <p:nvSpPr>
          <p:cNvPr id="20" name="Subtitle 2"/>
          <p:cNvSpPr>
            <a:spLocks noGrp="1"/>
          </p:cNvSpPr>
          <p:nvPr>
            <p:ph type="subTitle" idx="1" hasCustomPrompt="1"/>
          </p:nvPr>
        </p:nvSpPr>
        <p:spPr>
          <a:xfrm>
            <a:off x="4856017" y="3574473"/>
            <a:ext cx="3897458" cy="561109"/>
          </a:xfrm>
          <a:prstGeom prst="rect">
            <a:avLst/>
          </a:prstGeom>
        </p:spPr>
        <p:txBody>
          <a:bodyPr wrap="square" lIns="0" tIns="0" rIns="0" bIns="0" anchor="t" anchorCtr="0">
            <a:noAutofit/>
          </a:bodyPr>
          <a:lstStyle>
            <a:lvl1pPr marL="0" indent="0" algn="l">
              <a:spcBef>
                <a:spcPts val="0"/>
              </a:spcBef>
              <a:spcAft>
                <a:spcPts val="0"/>
              </a:spcAft>
              <a:buNone/>
              <a:defRPr sz="1800" b="1" i="0">
                <a:solidFill>
                  <a:schemeClr val="bg2">
                    <a:lumMod val="50000"/>
                  </a:schemeClr>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subtitle / presenter name</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8320853" y="4603255"/>
            <a:ext cx="119657" cy="119657"/>
          </a:xfrm>
          <a:prstGeom prst="rect">
            <a:avLst/>
          </a:prstGeom>
        </p:spPr>
      </p:pic>
    </p:spTree>
    <p:extLst>
      <p:ext uri="{BB962C8B-B14F-4D97-AF65-F5344CB8AC3E}">
        <p14:creationId xmlns:p14="http://schemas.microsoft.com/office/powerpoint/2010/main" val="9724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0D3666-6EB4-2815-6D2E-EFE946A218AB}"/>
              </a:ext>
            </a:extLst>
          </p:cNvPr>
          <p:cNvGraphicFramePr>
            <a:graphicFrameLocks noChangeAspect="1"/>
          </p:cNvGraphicFramePr>
          <p:nvPr userDrawn="1">
            <p:custDataLst>
              <p:tags r:id="rId1"/>
            </p:custDataLst>
            <p:extLst>
              <p:ext uri="{D42A27DB-BD31-4B8C-83A1-F6EECF244321}">
                <p14:modId xmlns:p14="http://schemas.microsoft.com/office/powerpoint/2010/main" val="222443215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F30D3666-6EB4-2815-6D2E-EFE946A218AB}"/>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376238" y="172641"/>
            <a:ext cx="1363266" cy="122634"/>
          </a:xfrm>
        </p:spPr>
        <p:txBody>
          <a:bodyPr lIns="0" tIns="72000" rIns="0" bIns="72000" anchor="ctr">
            <a:noAutofit/>
          </a:bodyPr>
          <a:lstStyle>
            <a:lvl1pPr marL="0" indent="0">
              <a:buNone/>
              <a:defRPr sz="750" b="1">
                <a:solidFill>
                  <a:schemeClr val="tx2"/>
                </a:solidFill>
              </a:defRPr>
            </a:lvl1pPr>
            <a:lvl2pPr marL="268157" indent="0">
              <a:buNone/>
              <a:defRPr>
                <a:solidFill>
                  <a:schemeClr val="bg1"/>
                </a:solidFill>
              </a:defRPr>
            </a:lvl2pPr>
            <a:lvl3pPr marL="539987" indent="0">
              <a:buNone/>
              <a:defRPr>
                <a:solidFill>
                  <a:schemeClr val="bg1"/>
                </a:solidFill>
              </a:defRPr>
            </a:lvl3pPr>
            <a:lvl4pPr marL="811068" indent="0">
              <a:buNone/>
              <a:defRPr>
                <a:solidFill>
                  <a:schemeClr val="bg1"/>
                </a:solidFill>
              </a:defRPr>
            </a:lvl4pPr>
            <a:lvl5pPr marL="1079973" indent="0">
              <a:buNone/>
              <a:defRPr>
                <a:solidFill>
                  <a:schemeClr val="bg1"/>
                </a:solidFill>
              </a:defRPr>
            </a:lvl5pPr>
          </a:lstStyle>
          <a:p>
            <a:pPr lvl="0"/>
            <a:r>
              <a:rPr lang="en-US" dirty="0"/>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3632140"/>
            <a:ext cx="319643" cy="677189"/>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390525" y="3758088"/>
            <a:ext cx="8362950" cy="411007"/>
          </a:xfrm>
          <a:prstGeom prst="rect">
            <a:avLst/>
          </a:prstGeom>
        </p:spPr>
        <p:txBody>
          <a:bodyPr vert="horz" anchor="b" anchorCtr="0">
            <a:noAutofit/>
          </a:bodyPr>
          <a:lstStyle>
            <a:lvl1pPr>
              <a:lnSpc>
                <a:spcPct val="100000"/>
              </a:lnSpc>
              <a:defRPr sz="2700">
                <a:solidFill>
                  <a:schemeClr val="tx2"/>
                </a:solidFill>
              </a:defRPr>
            </a:lvl1pPr>
          </a:lstStyle>
          <a:p>
            <a:r>
              <a:rPr lang="en-GB" dirty="0"/>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390525" y="4169096"/>
            <a:ext cx="8362950" cy="3564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subtitle / presenter name</a:t>
            </a:r>
          </a:p>
        </p:txBody>
      </p:sp>
      <p:sp>
        <p:nvSpPr>
          <p:cNvPr id="10" name="Rectangle 9">
            <a:extLst>
              <a:ext uri="{FF2B5EF4-FFF2-40B4-BE49-F238E27FC236}">
                <a16:creationId xmlns:a16="http://schemas.microsoft.com/office/drawing/2014/main" id="{1811AA76-84DB-E6D7-7F67-E7CF37FEEDBC}"/>
              </a:ext>
            </a:extLst>
          </p:cNvPr>
          <p:cNvSpPr/>
          <p:nvPr userDrawn="1"/>
        </p:nvSpPr>
        <p:spPr bwMode="auto">
          <a:xfrm>
            <a:off x="8279606" y="4544021"/>
            <a:ext cx="646509" cy="23812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750" b="1" kern="0" dirty="0">
                <a:solidFill>
                  <a:schemeClr val="tx2"/>
                </a:solidFill>
                <a:latin typeface="+mn-lt"/>
              </a:rPr>
              <a:t>gsk.com</a:t>
            </a:r>
          </a:p>
        </p:txBody>
      </p:sp>
      <p:pic>
        <p:nvPicPr>
          <p:cNvPr id="14" name="Graphic 13">
            <a:extLst>
              <a:ext uri="{FF2B5EF4-FFF2-40B4-BE49-F238E27FC236}">
                <a16:creationId xmlns:a16="http://schemas.microsoft.com/office/drawing/2014/main" id="{F8155D66-36CA-D9A7-7EDA-E532E62376F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8320853" y="4603255"/>
            <a:ext cx="119657" cy="119657"/>
          </a:xfrm>
          <a:prstGeom prst="rect">
            <a:avLst/>
          </a:prstGeom>
        </p:spPr>
      </p:pic>
    </p:spTree>
    <p:extLst>
      <p:ext uri="{BB962C8B-B14F-4D97-AF65-F5344CB8AC3E}">
        <p14:creationId xmlns:p14="http://schemas.microsoft.com/office/powerpoint/2010/main" val="4950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a:xfrm>
            <a:off x="6129338" y="4757738"/>
            <a:ext cx="2082403" cy="202406"/>
          </a:xfrm>
          <a:prstGeom prst="rect">
            <a:avLst/>
          </a:prstGeom>
        </p:spPr>
        <p:txBody>
          <a:bodyPr/>
          <a:lstStyle/>
          <a:p>
            <a:fld id="{11CBED19-F0F3-4B50-AE58-80747C3BE22E}" type="datetime4">
              <a:rPr lang="en-GB" smtClean="0"/>
              <a:t>15 April 2026</a:t>
            </a:fld>
            <a:endParaRPr lang="en-GB" dirty="0"/>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a:xfrm>
            <a:off x="1739504" y="4757738"/>
            <a:ext cx="4200525" cy="202406"/>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dirty="0"/>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3834882" y="182166"/>
            <a:ext cx="5034084" cy="4386263"/>
          </a:xfrm>
        </p:spPr>
        <p:txBody>
          <a:bodyPr lIns="0" tIns="180000" rIns="0" bIns="180000" anchor="t">
            <a:noAutofit/>
          </a:bodyPr>
          <a:lstStyle>
            <a:lvl1pPr marL="540000" indent="-540000">
              <a:spcBef>
                <a:spcPts val="900"/>
              </a:spcBef>
              <a:spcAft>
                <a:spcPts val="900"/>
              </a:spcAft>
              <a:buClr>
                <a:schemeClr val="tx2"/>
              </a:buClr>
              <a:buSzPct val="100000"/>
              <a:buFont typeface="+mj-lt"/>
              <a:buAutoNum type="arabicPeriod"/>
              <a:defRPr sz="2100"/>
            </a:lvl1pPr>
            <a:lvl2pPr marL="611057" indent="-342900">
              <a:buClr>
                <a:schemeClr val="tx2"/>
              </a:buClr>
              <a:buFont typeface="+mj-lt"/>
              <a:buAutoNum type="arabicPeriod"/>
              <a:defRPr/>
            </a:lvl2pPr>
            <a:lvl3pPr marL="882887" indent="-3429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dirty="0"/>
              <a:t>Agenda point 1, add text here.</a:t>
            </a:r>
            <a:br>
              <a:rPr lang="en-GB" dirty="0"/>
            </a:br>
            <a:r>
              <a:rPr lang="en-GB" dirty="0"/>
              <a:t>Agenda point 2, add text here.</a:t>
            </a:r>
            <a:br>
              <a:rPr lang="en-GB" dirty="0"/>
            </a:br>
            <a:r>
              <a:rPr lang="en-GB" dirty="0"/>
              <a:t>Agenda point 3, add text here.</a:t>
            </a:r>
            <a:br>
              <a:rPr lang="en-GB" dirty="0"/>
            </a:br>
            <a:r>
              <a:rPr lang="en-GB" dirty="0"/>
              <a:t>Agenda point 4, add text here.</a:t>
            </a:r>
            <a:br>
              <a:rPr lang="en-GB" dirty="0"/>
            </a:br>
            <a:r>
              <a:rPr lang="en-GB" dirty="0"/>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273844" y="182166"/>
            <a:ext cx="3561038" cy="323165"/>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273844" y="521213"/>
            <a:ext cx="3561038"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155205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273844" y="983371"/>
            <a:ext cx="8595123" cy="33636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dirty="0"/>
              <a:t>Click to enter TEXT content ONLY.</a:t>
            </a:r>
            <a:br>
              <a:rPr lang="en-US" dirty="0"/>
            </a:br>
            <a:r>
              <a:rPr lang="en-US" dirty="0"/>
              <a:t>If text content appears outside of grey 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273844" y="4344329"/>
            <a:ext cx="8595123"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a:xfrm>
            <a:off x="6129338" y="4757738"/>
            <a:ext cx="2082403" cy="202406"/>
          </a:xfrm>
          <a:prstGeom prst="rect">
            <a:avLst/>
          </a:prstGeom>
        </p:spPr>
        <p:txBody>
          <a:bodyPr/>
          <a:lstStyle/>
          <a:p>
            <a:fld id="{34888A77-1027-4DEA-BD5B-5EA9EDC55307}" type="datetime4">
              <a:rPr lang="en-GB" smtClean="0"/>
              <a:t>15 April 2026</a:t>
            </a:fld>
            <a:endParaRPr lang="en-GB" dirty="0"/>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a:xfrm>
            <a:off x="1739504" y="4757738"/>
            <a:ext cx="4200525" cy="202406"/>
          </a:xfrm>
          <a:prstGeom prst="rect">
            <a:avLst/>
          </a:prstGeom>
        </p:spPr>
        <p:txBody>
          <a:bodyPr/>
          <a:lstStyle/>
          <a:p>
            <a:endParaRPr lang="en-GB" dirty="0"/>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4747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273844" y="4344329"/>
            <a:ext cx="8595122"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a:xfrm>
            <a:off x="6129338" y="4757738"/>
            <a:ext cx="2082403" cy="202406"/>
          </a:xfrm>
          <a:prstGeom prst="rect">
            <a:avLst/>
          </a:prstGeom>
        </p:spPr>
        <p:txBody>
          <a:bodyPr/>
          <a:lstStyle/>
          <a:p>
            <a:fld id="{771DB285-D2EC-4537-A6C2-F12DB1636066}" type="datetime4">
              <a:rPr lang="en-GB" smtClean="0"/>
              <a:t>15 April 2026</a:t>
            </a:fld>
            <a:endParaRPr lang="en-GB" dirty="0"/>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a:xfrm>
            <a:off x="1739504" y="4757738"/>
            <a:ext cx="4200525" cy="202406"/>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273844" y="977503"/>
            <a:ext cx="8595122" cy="3367088"/>
          </a:xfrm>
        </p:spPr>
        <p:txBody>
          <a:bodyPr lIns="0" tIns="180000" rIns="0" bIns="180000">
            <a:noAutofit/>
          </a:bodyPr>
          <a:lstStyle>
            <a:lvl1pPr>
              <a:defRPr/>
            </a:lvl1pPr>
          </a:lstStyle>
          <a:p>
            <a:pPr lvl="0"/>
            <a:r>
              <a:rPr lang="en-US" dirty="0"/>
              <a:t>Click to enter TEXT content ONLY. </a:t>
            </a:r>
            <a:br>
              <a:rPr lang="en-US" dirty="0"/>
            </a:br>
            <a:r>
              <a:rPr lang="en-US" dirty="0"/>
              <a:t>If text content appears too large please reduce the size of this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60020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274092" y="977504"/>
            <a:ext cx="8595526" cy="299700"/>
          </a:xfrm>
          <a:prstGeom prst="rect">
            <a:avLst/>
          </a:prstGeom>
        </p:spPr>
        <p:txBody>
          <a:bodyPr lIns="0" tIns="72000" rIns="0" bIns="72000" anchor="t" anchorCtr="0">
            <a:noAutofit/>
          </a:bodyPr>
          <a:lstStyle>
            <a:lvl1pPr marL="0" indent="0">
              <a:spcBef>
                <a:spcPts val="0"/>
              </a:spcBef>
              <a:spcAft>
                <a:spcPts val="0"/>
              </a:spcAft>
              <a:buNone/>
              <a:defRPr sz="1800" b="1">
                <a:solidFill>
                  <a:schemeClr val="tx2"/>
                </a:solidFill>
              </a:defRPr>
            </a:lvl1pPr>
            <a:lvl2pPr marL="271457" indent="0">
              <a:buNone/>
              <a:defRPr/>
            </a:lvl2pPr>
            <a:lvl3pPr marL="533387" indent="0">
              <a:buNone/>
              <a:defRPr/>
            </a:lvl3pPr>
            <a:lvl4pPr marL="815954" indent="0">
              <a:buNone/>
              <a:defRPr/>
            </a:lvl4pPr>
            <a:lvl5pPr marL="1104872" indent="0">
              <a:buNone/>
              <a:defRPr/>
            </a:lvl5pPr>
          </a:lstStyle>
          <a:p>
            <a:pPr lvl="0"/>
            <a:r>
              <a:rPr lang="en-GB" dirty="0"/>
              <a:t>Click to enter subheading text </a:t>
            </a:r>
          </a:p>
        </p:txBody>
      </p:sp>
      <p:sp>
        <p:nvSpPr>
          <p:cNvPr id="16" name="Text Placeholder 5"/>
          <p:cNvSpPr>
            <a:spLocks noGrp="1"/>
          </p:cNvSpPr>
          <p:nvPr>
            <p:ph type="body" sz="quarter" idx="18" hasCustomPrompt="1"/>
          </p:nvPr>
        </p:nvSpPr>
        <p:spPr>
          <a:xfrm>
            <a:off x="273844" y="4344329"/>
            <a:ext cx="8595123" cy="224100"/>
          </a:xfrm>
          <a:prstGeom prst="rect">
            <a:avLst/>
          </a:prstGeom>
        </p:spPr>
        <p:txBody>
          <a:bodyPr wrap="square" lIns="0" tIns="72000" rIns="0" bIns="72000" anchor="b" anchorCtr="0">
            <a:noAutofit/>
          </a:bodyPr>
          <a:lstStyle>
            <a:lvl1pPr marL="0" marR="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dirty="0"/>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a:xfrm>
            <a:off x="6129338" y="4757738"/>
            <a:ext cx="2082403" cy="202406"/>
          </a:xfrm>
          <a:prstGeom prst="rect">
            <a:avLst/>
          </a:prstGeom>
        </p:spPr>
        <p:txBody>
          <a:bodyPr/>
          <a:lstStyle/>
          <a:p>
            <a:fld id="{D06F7599-F5E7-43DA-9324-EA1F2D54DD01}" type="datetime4">
              <a:rPr lang="en-GB" smtClean="0"/>
              <a:t>15 April 2026</a:t>
            </a:fld>
            <a:endParaRPr lang="en-GB" dirty="0"/>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a:xfrm>
            <a:off x="1739504" y="4757738"/>
            <a:ext cx="4200525" cy="202406"/>
          </a:xfrm>
          <a:prstGeom prst="rect">
            <a:avLst/>
          </a:prstGeom>
        </p:spPr>
        <p:txBody>
          <a:bodyPr/>
          <a:lstStyle/>
          <a:p>
            <a:endParaRPr lang="en-GB" dirty="0"/>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dirty="0"/>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273844" y="1277203"/>
            <a:ext cx="8595122" cy="3067388"/>
          </a:xfrm>
        </p:spPr>
        <p:txBody>
          <a:bodyPr lIns="0" tIns="180000" rIns="0" bIns="180000">
            <a:noAutofit/>
          </a:bodyPr>
          <a:lstStyle>
            <a:lvl1pPr>
              <a:defRPr/>
            </a:lvl1pPr>
          </a:lstStyle>
          <a:p>
            <a:pPr lvl="0"/>
            <a:r>
              <a:rPr lang="en-US" dirty="0"/>
              <a:t>Click to edit TEXT content ONLY.</a:t>
            </a:r>
            <a:br>
              <a:rPr lang="en-US" dirty="0"/>
            </a:br>
            <a:r>
              <a:rPr lang="en-US" dirty="0"/>
              <a:t>If text content appears too large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5048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6129338" y="977504"/>
            <a:ext cx="2739629" cy="3358353"/>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dirty="0"/>
              <a:t>Click to edit TEXT content ONLY. </a:t>
            </a:r>
            <a:br>
              <a:rPr lang="en-US" dirty="0"/>
            </a:br>
            <a:r>
              <a:rPr lang="en-US" dirty="0"/>
              <a:t>If text content appears outside of the grey placeholder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5"/>
          <p:cNvSpPr>
            <a:spLocks noGrp="1"/>
          </p:cNvSpPr>
          <p:nvPr>
            <p:ph type="body" sz="quarter" idx="20" hasCustomPrompt="1"/>
          </p:nvPr>
        </p:nvSpPr>
        <p:spPr>
          <a:xfrm>
            <a:off x="6129339" y="4343957"/>
            <a:ext cx="2739628"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6129338" y="4757738"/>
            <a:ext cx="2082403" cy="202406"/>
          </a:xfrm>
          <a:prstGeom prst="rect">
            <a:avLst/>
          </a:prstGeom>
        </p:spPr>
        <p:txBody>
          <a:bodyPr/>
          <a:lstStyle/>
          <a:p>
            <a:fld id="{1CD7FDFD-A060-4375-B6D3-8FBC4D2FDE40}" type="datetime4">
              <a:rPr lang="en-GB" smtClean="0"/>
              <a:t>15 April 2026</a:t>
            </a:fld>
            <a:endParaRPr lang="en-GB" dirty="0"/>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a:xfrm>
            <a:off x="1739504" y="4757738"/>
            <a:ext cx="4200525" cy="202406"/>
          </a:xfrm>
          <a:prstGeom prst="rect">
            <a:avLst/>
          </a:prstGeom>
        </p:spPr>
        <p:txBody>
          <a:bodyPr/>
          <a:lstStyle/>
          <a:p>
            <a:endParaRPr lang="en-GB" dirty="0"/>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dirty="0"/>
          </a:p>
        </p:txBody>
      </p:sp>
      <p:sp>
        <p:nvSpPr>
          <p:cNvPr id="19" name="Text Placeholder 5"/>
          <p:cNvSpPr>
            <a:spLocks noGrp="1"/>
          </p:cNvSpPr>
          <p:nvPr>
            <p:ph type="body" sz="quarter" idx="19" hasCustomPrompt="1"/>
          </p:nvPr>
        </p:nvSpPr>
        <p:spPr>
          <a:xfrm>
            <a:off x="273844" y="4343958"/>
            <a:ext cx="5666185" cy="224471"/>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273844" y="977504"/>
            <a:ext cx="5666185" cy="3358753"/>
          </a:xfrm>
        </p:spPr>
        <p:txBody>
          <a:bodyPr lIns="0" tIns="234000" rIns="0" bIns="180000">
            <a:noAutofit/>
          </a:bodyPr>
          <a:lstStyle>
            <a:lvl1pPr>
              <a:defRPr/>
            </a:lvl1pPr>
          </a:lstStyle>
          <a:p>
            <a:pPr lvl="0"/>
            <a:r>
              <a:rPr lang="en-US" dirty="0"/>
              <a:t>Click to enter TEXT content ONLY.</a:t>
            </a:r>
            <a:br>
              <a:rPr lang="en-US" dirty="0"/>
            </a:br>
            <a:r>
              <a:rPr lang="en-US" dirty="0"/>
              <a:t>If text content appears too large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custDataLst>
      <p:tags r:id="rId1"/>
    </p:custDataLst>
    <p:extLst>
      <p:ext uri="{BB962C8B-B14F-4D97-AF65-F5344CB8AC3E}">
        <p14:creationId xmlns:p14="http://schemas.microsoft.com/office/powerpoint/2010/main" val="37205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 name="Google Shape;8;p1">
            <a:extLst>
              <a:ext uri="{FF2B5EF4-FFF2-40B4-BE49-F238E27FC236}">
                <a16:creationId xmlns:a16="http://schemas.microsoft.com/office/drawing/2014/main" id="{FBD4B539-9DFB-2246-F963-93ECF93DD927}"/>
              </a:ext>
            </a:extLst>
          </p:cNvPr>
          <p:cNvSpPr txBox="1">
            <a:spLocks noGrp="1"/>
          </p:cNvSpPr>
          <p:nvPr>
            <p:ph type="sldNum" idx="13"/>
          </p:nvPr>
        </p:nvSpPr>
        <p:spPr>
          <a:ln/>
        </p:spPr>
        <p:txBody>
          <a:bodyPr/>
          <a:lstStyle>
            <a:lvl1pPr>
              <a:defRPr/>
            </a:lvl1pPr>
          </a:lstStyle>
          <a:p>
            <a:pPr>
              <a:defRPr/>
            </a:pPr>
            <a:fld id="{E128BE14-B797-49C8-9F1D-97CC05A44279}" type="slidenum">
              <a:rPr lang="cs-CZ" altLang="cs-CZ"/>
              <a:pPr>
                <a:defRPr/>
              </a:pPr>
              <a:t>‹#›</a:t>
            </a:fld>
            <a:endParaRPr lang="cs-CZ" altLang="cs-CZ"/>
          </a:p>
        </p:txBody>
      </p:sp>
    </p:spTree>
    <p:extLst>
      <p:ext uri="{BB962C8B-B14F-4D97-AF65-F5344CB8AC3E}">
        <p14:creationId xmlns:p14="http://schemas.microsoft.com/office/powerpoint/2010/main" val="206271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273844" y="977504"/>
            <a:ext cx="2739629" cy="3358353"/>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 content ONLY. </a:t>
            </a:r>
            <a:br>
              <a:rPr lang="en-US" dirty="0"/>
            </a:br>
            <a:r>
              <a:rPr lang="en-US" dirty="0"/>
              <a:t>If text content appears outside of the grey placeholder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5"/>
          <p:cNvSpPr>
            <a:spLocks noGrp="1"/>
          </p:cNvSpPr>
          <p:nvPr>
            <p:ph type="body" sz="quarter" idx="20" hasCustomPrompt="1"/>
          </p:nvPr>
        </p:nvSpPr>
        <p:spPr>
          <a:xfrm>
            <a:off x="273844" y="4343957"/>
            <a:ext cx="2739628"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a:xfrm>
            <a:off x="6129338" y="4757738"/>
            <a:ext cx="2082403" cy="202406"/>
          </a:xfrm>
          <a:prstGeom prst="rect">
            <a:avLst/>
          </a:prstGeom>
        </p:spPr>
        <p:txBody>
          <a:bodyPr/>
          <a:lstStyle/>
          <a:p>
            <a:fld id="{805767C7-CDF6-4687-817E-8EE0DF60E074}" type="datetime4">
              <a:rPr lang="en-GB" smtClean="0"/>
              <a:t>15 April 2026</a:t>
            </a:fld>
            <a:endParaRPr lang="en-GB" dirty="0"/>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a:xfrm>
            <a:off x="1739504" y="4757738"/>
            <a:ext cx="4200525" cy="202406"/>
          </a:xfrm>
          <a:prstGeom prst="rect">
            <a:avLst/>
          </a:prstGeom>
        </p:spPr>
        <p:txBody>
          <a:bodyPr/>
          <a:lstStyle/>
          <a:p>
            <a:endParaRPr lang="en-GB" dirty="0"/>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dirty="0"/>
          </a:p>
        </p:txBody>
      </p:sp>
      <p:sp>
        <p:nvSpPr>
          <p:cNvPr id="19" name="Text Placeholder 5"/>
          <p:cNvSpPr>
            <a:spLocks noGrp="1"/>
          </p:cNvSpPr>
          <p:nvPr>
            <p:ph type="body" sz="quarter" idx="19" hasCustomPrompt="1"/>
          </p:nvPr>
        </p:nvSpPr>
        <p:spPr>
          <a:xfrm>
            <a:off x="3202781" y="4343958"/>
            <a:ext cx="5666185" cy="224471"/>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202781" y="977504"/>
            <a:ext cx="5666185" cy="3358753"/>
          </a:xfrm>
        </p:spPr>
        <p:txBody>
          <a:bodyPr lIns="252000" tIns="234000" rIns="0" bIns="180000">
            <a:noAutofit/>
          </a:bodyPr>
          <a:lstStyle>
            <a:lvl1pPr>
              <a:defRPr/>
            </a:lvl1pPr>
          </a:lstStyle>
          <a:p>
            <a:pPr lvl="0"/>
            <a:r>
              <a:rPr lang="en-US" dirty="0"/>
              <a:t>Click to enter TEXT content ONLY.</a:t>
            </a:r>
            <a:br>
              <a:rPr lang="en-US" dirty="0"/>
            </a:br>
            <a:r>
              <a:rPr lang="en-US" dirty="0"/>
              <a:t>If text content appears too large please reduce the size of the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3013473" y="1365423"/>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5053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4667250" y="977504"/>
            <a:ext cx="4201716" cy="3366454"/>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dirty="0"/>
              <a:t>Click to enter TEXT content ONLY.</a:t>
            </a:r>
            <a:br>
              <a:rPr lang="en-US" dirty="0"/>
            </a:br>
            <a:r>
              <a:rPr lang="en-US" dirty="0"/>
              <a:t>If text appears outside of grey placeholder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273844" y="977504"/>
            <a:ext cx="4201200" cy="3366454"/>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dirty="0"/>
              <a:t>Click to enter TEXT content ONLY.</a:t>
            </a:r>
            <a:br>
              <a:rPr lang="en-US" dirty="0"/>
            </a:br>
            <a:r>
              <a:rPr lang="en-US" dirty="0"/>
              <a:t>If text appears outside of grey placeholder please reduce the size of the font.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5"/>
          <p:cNvSpPr>
            <a:spLocks noGrp="1"/>
          </p:cNvSpPr>
          <p:nvPr>
            <p:ph type="body" sz="quarter" idx="31" hasCustomPrompt="1"/>
          </p:nvPr>
        </p:nvSpPr>
        <p:spPr>
          <a:xfrm>
            <a:off x="273844" y="4343958"/>
            <a:ext cx="4205288" cy="224471"/>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dirty="0"/>
              <a:t>Insert Source text here</a:t>
            </a:r>
          </a:p>
        </p:txBody>
      </p:sp>
      <p:sp>
        <p:nvSpPr>
          <p:cNvPr id="24" name="Text Placeholder 5"/>
          <p:cNvSpPr>
            <a:spLocks noGrp="1"/>
          </p:cNvSpPr>
          <p:nvPr>
            <p:ph type="body" sz="quarter" idx="20" hasCustomPrompt="1"/>
          </p:nvPr>
        </p:nvSpPr>
        <p:spPr>
          <a:xfrm>
            <a:off x="4662244" y="4344329"/>
            <a:ext cx="4206722"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dirty="0"/>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a:xfrm>
            <a:off x="6129338" y="4757738"/>
            <a:ext cx="2082403" cy="202406"/>
          </a:xfrm>
          <a:prstGeom prst="rect">
            <a:avLst/>
          </a:prstGeom>
        </p:spPr>
        <p:txBody>
          <a:bodyPr/>
          <a:lstStyle/>
          <a:p>
            <a:fld id="{6A49021E-6EE2-41C1-9EE2-4A8FBF8ECA16}" type="datetime4">
              <a:rPr lang="en-GB" smtClean="0"/>
              <a:t>15 April 2026</a:t>
            </a:fld>
            <a:endParaRPr lang="en-GB" dirty="0"/>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dirty="0"/>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399394" y="1090904"/>
            <a:ext cx="3950100" cy="585900"/>
          </a:xfrm>
          <a:prstGeom prst="rect">
            <a:avLst/>
          </a:prstGeom>
        </p:spPr>
        <p:txBody>
          <a:bodyPr wrap="square" lIns="0" tIns="72000" rIns="0" bIns="72000" anchor="t" anchorCtr="0">
            <a:noAutofit/>
          </a:bodyPr>
          <a:lstStyle>
            <a:lvl1pPr marL="0" indent="0">
              <a:spcBef>
                <a:spcPts val="0"/>
              </a:spcBef>
              <a:spcAft>
                <a:spcPts val="0"/>
              </a:spcAft>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a:t>
            </a:r>
            <a:br>
              <a:rPr lang="en-GB" dirty="0"/>
            </a:br>
            <a:r>
              <a:rPr lang="en-GB" dirty="0"/>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4793733" y="1090904"/>
            <a:ext cx="3948750" cy="585900"/>
          </a:xfrm>
          <a:prstGeom prst="rect">
            <a:avLst/>
          </a:prstGeom>
        </p:spPr>
        <p:txBody>
          <a:bodyPr wrap="square" lIns="0" tIns="72000" rIns="0" bIns="72000" anchor="t" anchorCtr="0">
            <a:noAutofit/>
          </a:bodyPr>
          <a:lstStyle>
            <a:lvl1pPr marL="0" indent="0">
              <a:spcBef>
                <a:spcPts val="0"/>
              </a:spcBef>
              <a:spcAft>
                <a:spcPts val="0"/>
              </a:spcAft>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a:t>
            </a:r>
            <a:br>
              <a:rPr lang="en-GB" dirty="0"/>
            </a:br>
            <a:r>
              <a:rPr lang="en-GB" dirty="0"/>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7887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580093" y="977503"/>
            <a:ext cx="5983816" cy="3365897"/>
          </a:xfrm>
          <a:prstGeom prst="roundRect">
            <a:avLst>
              <a:gd name="adj" fmla="val 3818"/>
            </a:avLst>
          </a:prstGeom>
          <a:solidFill>
            <a:schemeClr val="bg1">
              <a:lumMod val="95000"/>
            </a:schemeClr>
          </a:solidFill>
          <a:ln>
            <a:noFill/>
          </a:ln>
        </p:spPr>
        <p:txBody>
          <a:bodyPr lIns="108000" tIns="1008000">
            <a:noAutofit/>
          </a:bodyPr>
          <a:lstStyle>
            <a:lvl1pPr marL="0" indent="0" algn="ctr">
              <a:buNone/>
              <a:defRPr sz="1650" baseline="0">
                <a:solidFill>
                  <a:schemeClr val="tx1"/>
                </a:solidFill>
              </a:defRPr>
            </a:lvl1pPr>
          </a:lstStyle>
          <a:p>
            <a:r>
              <a:rPr lang="en-GB" dirty="0"/>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a:xfrm>
            <a:off x="6129338" y="4757738"/>
            <a:ext cx="2082403" cy="202406"/>
          </a:xfrm>
          <a:prstGeom prst="rect">
            <a:avLst/>
          </a:prstGeom>
        </p:spPr>
        <p:txBody>
          <a:bodyPr/>
          <a:lstStyle/>
          <a:p>
            <a:fld id="{AE291350-C60F-44B4-A923-8B319FC08B4B}" type="datetime4">
              <a:rPr lang="en-GB" smtClean="0"/>
              <a:t>15 April 2026</a:t>
            </a:fld>
            <a:endParaRPr lang="en-GB" dirty="0"/>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dirty="0"/>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273844" y="4344329"/>
            <a:ext cx="8595122" cy="224100"/>
          </a:xfrm>
          <a:prstGeom prst="rect">
            <a:avLst/>
          </a:prstGeom>
        </p:spPr>
        <p:txBody>
          <a:bodyPr wrap="square" lIns="0" tIns="72000" rIns="0" bIns="72000" anchor="b" anchorCtr="0">
            <a:noAutofit/>
          </a:bodyPr>
          <a:lstStyle>
            <a:lvl1pPr marL="0" indent="0">
              <a:spcBef>
                <a:spcPts val="0"/>
              </a:spcBef>
              <a:spcAft>
                <a:spcPts val="0"/>
              </a:spcAft>
              <a:buNone/>
              <a:defRPr sz="9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GB"/>
              <a:t>Insert Source text here</a:t>
            </a:r>
            <a:endParaRPr lang="en-GB" dirty="0"/>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09435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dirty="0"/>
          </a:p>
        </p:txBody>
      </p:sp>
      <p:sp>
        <p:nvSpPr>
          <p:cNvPr id="5" name="Media Placeholder 5"/>
          <p:cNvSpPr>
            <a:spLocks noGrp="1" noChangeAspect="1"/>
          </p:cNvSpPr>
          <p:nvPr>
            <p:ph type="media" sz="quarter" idx="12" hasCustomPrompt="1"/>
          </p:nvPr>
        </p:nvSpPr>
        <p:spPr>
          <a:xfrm>
            <a:off x="182167" y="182166"/>
            <a:ext cx="8514329" cy="4788010"/>
          </a:xfrm>
          <a:prstGeom prst="roundRect">
            <a:avLst>
              <a:gd name="adj" fmla="val 2727"/>
            </a:avLst>
          </a:prstGeom>
          <a:solidFill>
            <a:schemeClr val="bg1">
              <a:lumMod val="95000"/>
            </a:schemeClr>
          </a:solidFill>
          <a:ln>
            <a:noFill/>
          </a:ln>
        </p:spPr>
        <p:txBody>
          <a:bodyPr lIns="108000" tIns="108000" bIns="1224000" anchor="ctr">
            <a:noAutofit/>
          </a:bodyPr>
          <a:lstStyle>
            <a:lvl1pPr marL="0" indent="0" algn="ctr">
              <a:buNone/>
              <a:defRPr sz="1650" i="0" baseline="0">
                <a:solidFill>
                  <a:schemeClr val="tx1"/>
                </a:solidFill>
              </a:defRPr>
            </a:lvl1pPr>
          </a:lstStyle>
          <a:p>
            <a:r>
              <a:rPr lang="en-GB" dirty="0"/>
              <a:t>[Click on the film icon to insert video]</a:t>
            </a:r>
          </a:p>
        </p:txBody>
      </p:sp>
    </p:spTree>
    <p:extLst>
      <p:ext uri="{BB962C8B-B14F-4D97-AF65-F5344CB8AC3E}">
        <p14:creationId xmlns:p14="http://schemas.microsoft.com/office/powerpoint/2010/main" val="1270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6129338" y="977503"/>
            <a:ext cx="2739629" cy="3590897"/>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150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r>
              <a:rPr lang="en-GB" dirty="0"/>
              <a:t>[The image can then be scaled within the frame by using the ‘Crop’ feature in the ‘Picture Format’ tab of the ribbon.</a:t>
            </a:r>
            <a:r>
              <a:rPr lang="en-US" dirty="0"/>
              <a:t> Right click on image to add/edit alt text</a:t>
            </a:r>
            <a:r>
              <a:rPr lang="en-GB" dirty="0"/>
              <a:t>]</a:t>
            </a:r>
          </a:p>
        </p:txBody>
      </p:sp>
      <p:sp>
        <p:nvSpPr>
          <p:cNvPr id="9" name="Text Placeholder 6"/>
          <p:cNvSpPr>
            <a:spLocks noGrp="1"/>
          </p:cNvSpPr>
          <p:nvPr>
            <p:ph type="body" sz="quarter" idx="13" hasCustomPrompt="1"/>
          </p:nvPr>
        </p:nvSpPr>
        <p:spPr>
          <a:xfrm>
            <a:off x="273844" y="978076"/>
            <a:ext cx="5666185" cy="3368053"/>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a:t>
            </a:r>
            <a:br>
              <a:rPr lang="en-GB" dirty="0"/>
            </a:b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6129338" y="4757738"/>
            <a:ext cx="2082403" cy="202406"/>
          </a:xfrm>
          <a:prstGeom prst="rect">
            <a:avLst/>
          </a:prstGeom>
        </p:spPr>
        <p:txBody>
          <a:bodyPr/>
          <a:lstStyle/>
          <a:p>
            <a:fld id="{FDA1D754-BA40-481A-9FAB-3FD4CC705DEC}" type="datetime4">
              <a:rPr lang="en-GB" smtClean="0"/>
              <a:t>15 April 2026</a:t>
            </a:fld>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a:xfrm>
            <a:off x="1739504" y="4757738"/>
            <a:ext cx="4200525" cy="202406"/>
          </a:xfrm>
          <a:prstGeom prst="rect">
            <a:avLst/>
          </a:prstGeom>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273844" y="4344300"/>
            <a:ext cx="5666423" cy="2241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dirty="0"/>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77205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10E2EBD-4DBA-A411-89A3-C363C68F935D}"/>
              </a:ext>
            </a:extLst>
          </p:cNvPr>
          <p:cNvGraphicFramePr>
            <a:graphicFrameLocks noChangeAspect="1"/>
          </p:cNvGraphicFramePr>
          <p:nvPr userDrawn="1">
            <p:custDataLst>
              <p:tags r:id="rId1"/>
            </p:custDataLst>
            <p:extLst>
              <p:ext uri="{D42A27DB-BD31-4B8C-83A1-F6EECF244321}">
                <p14:modId xmlns:p14="http://schemas.microsoft.com/office/powerpoint/2010/main" val="179607929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710E2EBD-4DBA-A411-89A3-C363C68F935D}"/>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6" name="Text Placeholder 6"/>
          <p:cNvSpPr>
            <a:spLocks noGrp="1"/>
          </p:cNvSpPr>
          <p:nvPr>
            <p:ph type="body" sz="quarter" idx="13" hasCustomPrompt="1"/>
          </p:nvPr>
        </p:nvSpPr>
        <p:spPr>
          <a:xfrm>
            <a:off x="273844" y="977503"/>
            <a:ext cx="2739629" cy="3366797"/>
          </a:xfrm>
          <a:prstGeom prst="rect">
            <a:avLst/>
          </a:prstGeom>
        </p:spPr>
        <p:txBody>
          <a:bodyPr lIns="0" tIns="180000" rIns="0" bIns="180000">
            <a:noAutofit/>
          </a:bodyPr>
          <a:lstStyle>
            <a:lvl1pPr marL="0" indent="0">
              <a:buNone/>
              <a:defRPr sz="1650"/>
            </a:lvl1pPr>
          </a:lstStyle>
          <a:p>
            <a:pPr lvl="0"/>
            <a:r>
              <a:rPr lang="en-GB" dirty="0"/>
              <a:t>Click to enter text content.</a:t>
            </a:r>
            <a:br>
              <a:rPr lang="en-GB" dirty="0"/>
            </a:br>
            <a:r>
              <a:rPr lang="en-US" dirty="0"/>
              <a:t>If text content appears too large please reduce the size of the font.</a:t>
            </a:r>
            <a:endParaRPr lang="en-GB" dirty="0"/>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6129338" y="4757738"/>
            <a:ext cx="2082403" cy="202406"/>
          </a:xfrm>
          <a:prstGeom prst="rect">
            <a:avLst/>
          </a:prstGeom>
        </p:spPr>
        <p:txBody>
          <a:bodyPr/>
          <a:lstStyle/>
          <a:p>
            <a:fld id="{559A3946-8C8E-4869-82B7-B68CBCF73A76}" type="datetime4">
              <a:rPr lang="en-GB" smtClean="0"/>
              <a:t>15 April 2026</a:t>
            </a:fld>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3202782" y="977503"/>
            <a:ext cx="5666185" cy="3591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552711"/>
                </a:lnTo>
                <a:cubicBezTo>
                  <a:pt x="8759" y="1063964"/>
                  <a:pt x="590287" y="923198"/>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lnTo>
                  <a:pt x="1697038" y="0"/>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273845" y="4344300"/>
            <a:ext cx="2739867" cy="224100"/>
          </a:xfrm>
        </p:spPr>
        <p:txBody>
          <a:bodyPr lIns="0" tIns="72000" rIns="0" bIns="72000" anchor="b">
            <a:noAutofit/>
          </a:bodyPr>
          <a:lstStyle>
            <a:lvl1pPr marL="0" indent="0">
              <a:spcBef>
                <a:spcPts val="0"/>
              </a:spcBef>
              <a:spcAft>
                <a:spcPts val="0"/>
              </a:spcAft>
              <a:buNone/>
              <a:defRPr sz="900"/>
            </a:lvl1pPr>
            <a:lvl2pPr marL="268157" indent="0">
              <a:buNone/>
              <a:defRPr/>
            </a:lvl2pPr>
            <a:lvl3pPr marL="539987" indent="0">
              <a:buNone/>
              <a:defRPr/>
            </a:lvl3pPr>
            <a:lvl4pPr marL="811068" indent="0">
              <a:buNone/>
              <a:defRPr/>
            </a:lvl4pPr>
            <a:lvl5pPr marL="1079973" indent="0">
              <a:buNone/>
              <a:defRPr/>
            </a:lvl5pPr>
          </a:lstStyle>
          <a:p>
            <a:pPr lvl="0"/>
            <a:r>
              <a:rPr lang="en-US" dirty="0"/>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273844" y="182166"/>
            <a:ext cx="8595122" cy="323165"/>
          </a:xfrm>
        </p:spPr>
        <p:txBody>
          <a:bodyPr vert="horz"/>
          <a:lstStyle/>
          <a:p>
            <a:r>
              <a:rPr lang="en-US"/>
              <a:t>Click to edit Master title style</a:t>
            </a:r>
            <a:endParaRPr lang="en-US" dirty="0"/>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5902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273844" y="977503"/>
            <a:ext cx="2739629" cy="3366797"/>
          </a:xfrm>
          <a:prstGeom prst="rect">
            <a:avLst/>
          </a:prstGeom>
        </p:spPr>
        <p:txBody>
          <a:bodyPr lIns="0" tIns="180000" rIns="0" bIns="180000">
            <a:noAutofit/>
          </a:bodyPr>
          <a:lstStyle>
            <a:lvl1pPr marL="0" indent="0">
              <a:buNone/>
              <a:defRPr sz="1650"/>
            </a:lvl1pPr>
          </a:lstStyle>
          <a:p>
            <a:pPr lvl="0"/>
            <a:r>
              <a:rPr lang="en-GB" dirty="0"/>
              <a:t>Click to enter text content.</a:t>
            </a:r>
            <a:br>
              <a:rPr lang="en-GB" dirty="0"/>
            </a:br>
            <a:r>
              <a:rPr lang="en-US" dirty="0"/>
              <a:t>If text content appears too large please reduce the size of the font.</a:t>
            </a:r>
            <a:endParaRPr lang="en-GB" dirty="0"/>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6129338" y="4757738"/>
            <a:ext cx="2082403" cy="202406"/>
          </a:xfrm>
          <a:prstGeom prst="rect">
            <a:avLst/>
          </a:prstGeom>
        </p:spPr>
        <p:txBody>
          <a:bodyPr/>
          <a:lstStyle/>
          <a:p>
            <a:fld id="{EB5D8931-76F9-475C-B10A-D47893E425D8}" type="datetime4">
              <a:rPr lang="en-GB" smtClean="0"/>
              <a:t>15 April 2026</a:t>
            </a:fld>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3202782" y="977503"/>
            <a:ext cx="5666185" cy="3590925"/>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273845" y="4344300"/>
            <a:ext cx="2739867" cy="224100"/>
          </a:xfrm>
        </p:spPr>
        <p:txBody>
          <a:bodyPr lIns="0" tIns="72000" rIns="0" bIns="72000" anchor="b">
            <a:noAutofit/>
          </a:bodyPr>
          <a:lstStyle>
            <a:lvl1pPr marL="0" indent="0">
              <a:spcBef>
                <a:spcPts val="0"/>
              </a:spcBef>
              <a:spcAft>
                <a:spcPts val="0"/>
              </a:spcAft>
              <a:buNone/>
              <a:defRPr sz="900"/>
            </a:lvl1pPr>
            <a:lvl2pPr marL="268157" indent="0">
              <a:buNone/>
              <a:defRPr/>
            </a:lvl2pPr>
            <a:lvl3pPr marL="539987" indent="0">
              <a:buNone/>
              <a:defRPr/>
            </a:lvl3pPr>
            <a:lvl4pPr marL="811068" indent="0">
              <a:buNone/>
              <a:defRPr/>
            </a:lvl4pPr>
            <a:lvl5pPr marL="1079973" indent="0">
              <a:buNone/>
              <a:defRPr/>
            </a:lvl5pPr>
          </a:lstStyle>
          <a:p>
            <a:pPr lvl="0"/>
            <a:r>
              <a:rPr lang="en-US" dirty="0"/>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25668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6129338" y="182166"/>
            <a:ext cx="2739629" cy="4386234"/>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9" name="Text Placeholder 6"/>
          <p:cNvSpPr>
            <a:spLocks noGrp="1"/>
          </p:cNvSpPr>
          <p:nvPr>
            <p:ph type="body" sz="quarter" idx="13" hasCustomPrompt="1"/>
          </p:nvPr>
        </p:nvSpPr>
        <p:spPr>
          <a:xfrm>
            <a:off x="273844" y="978076"/>
            <a:ext cx="5666185" cy="3368053"/>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a:t>
            </a:r>
            <a:br>
              <a:rPr lang="en-GB" dirty="0"/>
            </a:b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6129338" y="4757738"/>
            <a:ext cx="2082403" cy="202406"/>
          </a:xfrm>
          <a:prstGeom prst="rect">
            <a:avLst/>
          </a:prstGeom>
        </p:spPr>
        <p:txBody>
          <a:bodyPr/>
          <a:lstStyle/>
          <a:p>
            <a:fld id="{6C35ED14-E598-438D-91E6-434FE92BB30B}" type="datetime4">
              <a:rPr lang="en-GB" smtClean="0"/>
              <a:t>15 April 2026</a:t>
            </a:fld>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a:xfrm>
            <a:off x="1739504" y="4757738"/>
            <a:ext cx="4200525" cy="202406"/>
          </a:xfrm>
          <a:prstGeom prst="rect">
            <a:avLst/>
          </a:prstGeom>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273844" y="4344300"/>
            <a:ext cx="5666423" cy="2241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dirty="0"/>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273845" y="182166"/>
            <a:ext cx="5666184"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273844" y="521213"/>
            <a:ext cx="5666185"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386555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3202781" y="182166"/>
            <a:ext cx="5666186" cy="4386234"/>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9" name="Text Placeholder 6"/>
          <p:cNvSpPr>
            <a:spLocks noGrp="1"/>
          </p:cNvSpPr>
          <p:nvPr>
            <p:ph type="body" sz="quarter" idx="13" hasCustomPrompt="1"/>
          </p:nvPr>
        </p:nvSpPr>
        <p:spPr>
          <a:xfrm>
            <a:off x="273845" y="978076"/>
            <a:ext cx="2739629" cy="3368053"/>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a:t>
            </a:r>
            <a:br>
              <a:rPr lang="en-GB" dirty="0"/>
            </a:b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a:xfrm>
            <a:off x="6129338" y="4757738"/>
            <a:ext cx="2082403" cy="202406"/>
          </a:xfrm>
          <a:prstGeom prst="rect">
            <a:avLst/>
          </a:prstGeom>
        </p:spPr>
        <p:txBody>
          <a:bodyPr/>
          <a:lstStyle/>
          <a:p>
            <a:fld id="{851C023C-C47E-4662-B707-8C9462CBA679}" type="datetime4">
              <a:rPr lang="en-GB" smtClean="0"/>
              <a:t>15 April 2026</a:t>
            </a:fld>
            <a:endParaRPr lang="en-GB" dirty="0"/>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a:xfrm>
            <a:off x="1739504" y="4757738"/>
            <a:ext cx="4200525" cy="202406"/>
          </a:xfrm>
          <a:prstGeom prst="rect">
            <a:avLst/>
          </a:prstGeom>
        </p:spPr>
        <p:txBody>
          <a:bodyPr/>
          <a:lstStyle/>
          <a:p>
            <a:endParaRPr lang="en-GB" dirty="0"/>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273845" y="4344300"/>
            <a:ext cx="2739745" cy="224100"/>
          </a:xfrm>
        </p:spPr>
        <p:txBody>
          <a:bodyPr lIns="0" tIns="72000" rIns="0" bIns="72000" anchor="b">
            <a:noAutofit/>
          </a:bodyPr>
          <a:lstStyle>
            <a:lvl1pPr marL="0" indent="0">
              <a:spcBef>
                <a:spcPts val="0"/>
              </a:spcBef>
              <a:spcAft>
                <a:spcPts val="0"/>
              </a:spcAft>
              <a:buNone/>
              <a:defRPr sz="900"/>
            </a:lvl1pPr>
            <a:lvl2pPr marL="268157" indent="0">
              <a:spcBef>
                <a:spcPts val="0"/>
              </a:spcBef>
              <a:spcAft>
                <a:spcPts val="0"/>
              </a:spcAft>
              <a:buNone/>
              <a:defRPr/>
            </a:lvl2pPr>
            <a:lvl3pPr marL="539987" indent="0">
              <a:spcBef>
                <a:spcPts val="0"/>
              </a:spcBef>
              <a:spcAft>
                <a:spcPts val="0"/>
              </a:spcAft>
              <a:buNone/>
              <a:defRPr/>
            </a:lvl3pPr>
            <a:lvl4pPr marL="811068" indent="0">
              <a:spcBef>
                <a:spcPts val="0"/>
              </a:spcBef>
              <a:spcAft>
                <a:spcPts val="0"/>
              </a:spcAft>
              <a:buNone/>
              <a:defRPr/>
            </a:lvl4pPr>
            <a:lvl5pPr marL="1079973" indent="0">
              <a:spcBef>
                <a:spcPts val="0"/>
              </a:spcBef>
              <a:spcAft>
                <a:spcPts val="0"/>
              </a:spcAft>
              <a:buNone/>
              <a:defRPr/>
            </a:lvl5pPr>
          </a:lstStyle>
          <a:p>
            <a:pPr lvl="0"/>
            <a:r>
              <a:rPr lang="en-US" dirty="0"/>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273844" y="182166"/>
            <a:ext cx="2928938" cy="323165"/>
          </a:xfrm>
        </p:spPr>
        <p:txBody>
          <a:bodyPr/>
          <a:lstStyle>
            <a:lvl1pPr>
              <a:defRPr/>
            </a:lvl1pPr>
          </a:lstStyle>
          <a:p>
            <a:r>
              <a:rPr lang="en-US" dirty="0"/>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273844" y="521213"/>
            <a:ext cx="2928938"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31341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273844" y="1575197"/>
            <a:ext cx="2739629" cy="2769103"/>
          </a:xfrm>
          <a:prstGeom prst="rect">
            <a:avLst/>
          </a:prstGeom>
        </p:spPr>
        <p:txBody>
          <a:bodyPr lIns="0" tIns="180000" rIns="0" bIns="180000">
            <a:noAutofit/>
          </a:bodyPr>
          <a:lstStyle>
            <a:lvl1pPr marL="0" indent="0">
              <a:buNone/>
              <a:defRPr sz="1650"/>
            </a:lvl1pPr>
          </a:lstStyle>
          <a:p>
            <a:pPr lvl="0"/>
            <a:r>
              <a:rPr lang="en-GB" dirty="0"/>
              <a:t>Click to enter text content.</a:t>
            </a:r>
            <a:br>
              <a:rPr lang="en-GB" dirty="0"/>
            </a:br>
            <a:r>
              <a:rPr lang="en-US" dirty="0"/>
              <a:t>If text content appears too large please reduce the size of the font.</a:t>
            </a:r>
            <a:endParaRPr lang="en-GB" dirty="0"/>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a:xfrm>
            <a:off x="6129338" y="4757738"/>
            <a:ext cx="2082403" cy="202406"/>
          </a:xfrm>
          <a:prstGeom prst="rect">
            <a:avLst/>
          </a:prstGeom>
        </p:spPr>
        <p:txBody>
          <a:bodyPr/>
          <a:lstStyle/>
          <a:p>
            <a:fld id="{7302EE35-3CC4-4B2A-915F-0B9ED66D3EC8}" type="datetime4">
              <a:rPr lang="en-GB" smtClean="0"/>
              <a:t>15 April 2026</a:t>
            </a:fld>
            <a:endParaRPr lang="en-GB" dirty="0"/>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273845" y="4344300"/>
            <a:ext cx="2739867" cy="224100"/>
          </a:xfrm>
        </p:spPr>
        <p:txBody>
          <a:bodyPr lIns="0" tIns="72000" rIns="0" bIns="72000" anchor="b">
            <a:noAutofit/>
          </a:bodyPr>
          <a:lstStyle>
            <a:lvl1pPr marL="0" indent="0">
              <a:spcBef>
                <a:spcPts val="0"/>
              </a:spcBef>
              <a:spcAft>
                <a:spcPts val="0"/>
              </a:spcAft>
              <a:buNone/>
              <a:defRPr sz="900"/>
            </a:lvl1pPr>
            <a:lvl2pPr marL="268157" indent="0">
              <a:buNone/>
              <a:defRPr/>
            </a:lvl2pPr>
            <a:lvl3pPr marL="539987" indent="0">
              <a:buNone/>
              <a:defRPr/>
            </a:lvl3pPr>
            <a:lvl4pPr marL="811068" indent="0">
              <a:buNone/>
              <a:defRPr/>
            </a:lvl4pPr>
            <a:lvl5pPr marL="1079973" indent="0">
              <a:buNone/>
              <a:defRPr/>
            </a:lvl5pPr>
          </a:lstStyle>
          <a:p>
            <a:pPr lvl="0"/>
            <a:r>
              <a:rPr lang="en-US" dirty="0"/>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273844" y="977504"/>
            <a:ext cx="2610728" cy="597694"/>
          </a:xfrm>
        </p:spPr>
        <p:txBody>
          <a:bodyPr lIns="0" tIns="72000" rIns="0" bIns="72000">
            <a:noAutofit/>
          </a:bodyPr>
          <a:lstStyle>
            <a:lvl1pPr marL="0" indent="0">
              <a:buNone/>
              <a:defRPr sz="1800" b="1">
                <a:solidFill>
                  <a:schemeClr val="tx2"/>
                </a:solidFill>
              </a:defRPr>
            </a:lvl1pPr>
            <a:lvl2pPr marL="268157" indent="0">
              <a:buNone/>
              <a:defRPr/>
            </a:lvl2pPr>
            <a:lvl3pPr marL="539987" indent="0">
              <a:buNone/>
              <a:defRPr/>
            </a:lvl3pPr>
            <a:lvl4pPr marL="811068" indent="0">
              <a:buNone/>
              <a:defRPr/>
            </a:lvl4pPr>
            <a:lvl5pPr marL="1079973" indent="0">
              <a:buNone/>
              <a:defRPr/>
            </a:lvl5pPr>
          </a:lstStyle>
          <a:p>
            <a:pPr lvl="0"/>
            <a:r>
              <a:rPr lang="en-US" dirty="0"/>
              <a:t>Click to edit subheading text</a:t>
            </a:r>
            <a:endParaRPr lang="en-GB" dirty="0"/>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2886134" y="977503"/>
            <a:ext cx="5982831" cy="3590925"/>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16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r>
              <a:rPr lang="en-GB" dirty="0"/>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253369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 name="Google Shape;8;p1">
            <a:extLst>
              <a:ext uri="{FF2B5EF4-FFF2-40B4-BE49-F238E27FC236}">
                <a16:creationId xmlns:a16="http://schemas.microsoft.com/office/drawing/2014/main" id="{DD47F7CB-0A33-7C69-E426-7A8DFC795A5C}"/>
              </a:ext>
            </a:extLst>
          </p:cNvPr>
          <p:cNvSpPr txBox="1">
            <a:spLocks noGrp="1"/>
          </p:cNvSpPr>
          <p:nvPr>
            <p:ph type="sldNum" idx="13"/>
          </p:nvPr>
        </p:nvSpPr>
        <p:spPr>
          <a:ln/>
        </p:spPr>
        <p:txBody>
          <a:bodyPr/>
          <a:lstStyle>
            <a:lvl1pPr>
              <a:defRPr/>
            </a:lvl1pPr>
          </a:lstStyle>
          <a:p>
            <a:pPr>
              <a:defRPr/>
            </a:pPr>
            <a:fld id="{CFA51371-4945-4419-A171-065B633AEB88}" type="slidenum">
              <a:rPr lang="cs-CZ" altLang="cs-CZ"/>
              <a:pPr>
                <a:defRPr/>
              </a:pPr>
              <a:t>‹#›</a:t>
            </a:fld>
            <a:endParaRPr lang="cs-CZ" altLang="cs-CZ"/>
          </a:p>
        </p:txBody>
      </p:sp>
    </p:spTree>
    <p:extLst>
      <p:ext uri="{BB962C8B-B14F-4D97-AF65-F5344CB8AC3E}">
        <p14:creationId xmlns:p14="http://schemas.microsoft.com/office/powerpoint/2010/main" val="51259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273845" y="977504"/>
            <a:ext cx="4201716" cy="3589445"/>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 </a:t>
            </a: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Picture Placeholder 8"/>
          <p:cNvSpPr>
            <a:spLocks noGrp="1"/>
          </p:cNvSpPr>
          <p:nvPr>
            <p:ph type="pic" sz="quarter" idx="14" hasCustomPrompt="1"/>
          </p:nvPr>
        </p:nvSpPr>
        <p:spPr>
          <a:xfrm>
            <a:off x="4667251" y="977504"/>
            <a:ext cx="4201716" cy="1536808"/>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200" i="0" baseline="0">
                <a:solidFill>
                  <a:schemeClr val="tx1"/>
                </a:solidFill>
              </a:defRPr>
            </a:lvl1pPr>
          </a:lstStyle>
          <a:p>
            <a:r>
              <a:rPr lang="en-GB" dirty="0"/>
              <a:t>[Click here to insert image]</a:t>
            </a:r>
            <a:br>
              <a:rPr lang="en-GB" dirty="0"/>
            </a:br>
            <a:br>
              <a:rPr lang="en-GB" dirty="0"/>
            </a:br>
            <a:br>
              <a:rPr lang="en-GB" dirty="0"/>
            </a:br>
            <a:r>
              <a:rPr lang="en-GB" dirty="0"/>
              <a:t>[</a:t>
            </a:r>
            <a:r>
              <a:rPr lang="en-US" dirty="0"/>
              <a:t>The image can then be scaled within the frame by </a:t>
            </a:r>
            <a:br>
              <a:rPr lang="en-US" dirty="0"/>
            </a:br>
            <a:r>
              <a:rPr lang="en-US" dirty="0"/>
              <a:t>using the ‘Crop’ feature in the ‘Picture Format’ tab </a:t>
            </a:r>
            <a:br>
              <a:rPr lang="en-US" dirty="0"/>
            </a:br>
            <a:r>
              <a:rPr lang="en-US" dirty="0"/>
              <a:t>of the ribbon. Right click on image to add/edit alt text]</a:t>
            </a:r>
            <a:endParaRPr lang="en-GB" dirty="0"/>
          </a:p>
        </p:txBody>
      </p:sp>
      <p:sp>
        <p:nvSpPr>
          <p:cNvPr id="21" name="Text Placeholder 7"/>
          <p:cNvSpPr>
            <a:spLocks noGrp="1"/>
          </p:cNvSpPr>
          <p:nvPr>
            <p:ph type="body" sz="quarter" idx="26" hasCustomPrompt="1"/>
          </p:nvPr>
        </p:nvSpPr>
        <p:spPr>
          <a:xfrm>
            <a:off x="4667251" y="2537610"/>
            <a:ext cx="4201715"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35" name="Picture Placeholder 8"/>
          <p:cNvSpPr>
            <a:spLocks noGrp="1" noChangeAspect="1"/>
          </p:cNvSpPr>
          <p:nvPr>
            <p:ph type="pic" sz="quarter" idx="27" hasCustomPrompt="1"/>
          </p:nvPr>
        </p:nvSpPr>
        <p:spPr>
          <a:xfrm>
            <a:off x="4667251" y="2785009"/>
            <a:ext cx="4201716" cy="1536022"/>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200" i="0" baseline="0">
                <a:solidFill>
                  <a:schemeClr val="tx1"/>
                </a:solidFill>
              </a:defRPr>
            </a:lvl1pPr>
          </a:lstStyle>
          <a:p>
            <a:r>
              <a:rPr lang="en-GB" dirty="0"/>
              <a:t>[Click here to insert image]</a:t>
            </a:r>
            <a:br>
              <a:rPr lang="en-GB" dirty="0"/>
            </a:br>
            <a:br>
              <a:rPr lang="en-GB" dirty="0"/>
            </a:br>
            <a:br>
              <a:rPr lang="en-GB" dirty="0"/>
            </a:br>
            <a:r>
              <a:rPr lang="en-GB" dirty="0"/>
              <a:t>[</a:t>
            </a:r>
            <a:r>
              <a:rPr lang="en-US" dirty="0"/>
              <a:t>The image can then be scaled within the frame by </a:t>
            </a:r>
            <a:br>
              <a:rPr lang="en-US" dirty="0"/>
            </a:br>
            <a:r>
              <a:rPr lang="en-US" dirty="0"/>
              <a:t>using the ‘Crop’ feature in the ‘Picture Format’ tab </a:t>
            </a:r>
            <a:br>
              <a:rPr lang="en-US" dirty="0"/>
            </a:br>
            <a:r>
              <a:rPr lang="en-US" dirty="0"/>
              <a:t>of the ribbon. Right click on image to add/edit alt text]</a:t>
            </a:r>
            <a:endParaRPr lang="en-GB" dirty="0"/>
          </a:p>
        </p:txBody>
      </p:sp>
      <p:sp>
        <p:nvSpPr>
          <p:cNvPr id="36" name="Text Placeholder 7"/>
          <p:cNvSpPr>
            <a:spLocks noGrp="1"/>
          </p:cNvSpPr>
          <p:nvPr>
            <p:ph type="body" sz="quarter" idx="28" hasCustomPrompt="1"/>
          </p:nvPr>
        </p:nvSpPr>
        <p:spPr>
          <a:xfrm>
            <a:off x="4667251" y="4344329"/>
            <a:ext cx="4201715"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5" name="Date Placeholder 4"/>
          <p:cNvSpPr>
            <a:spLocks noGrp="1"/>
          </p:cNvSpPr>
          <p:nvPr>
            <p:ph type="dt" sz="half" idx="30"/>
          </p:nvPr>
        </p:nvSpPr>
        <p:spPr>
          <a:xfrm>
            <a:off x="6129338" y="4757738"/>
            <a:ext cx="2082403" cy="202406"/>
          </a:xfrm>
          <a:prstGeom prst="rect">
            <a:avLst/>
          </a:prstGeom>
        </p:spPr>
        <p:txBody>
          <a:bodyPr/>
          <a:lstStyle>
            <a:lvl1pPr algn="r">
              <a:defRPr/>
            </a:lvl1pPr>
          </a:lstStyle>
          <a:p>
            <a:fld id="{CDAEC6FB-85CC-4088-ADB7-8EE8E8937BA0}" type="datetime4">
              <a:rPr lang="en-GB" smtClean="0"/>
              <a:t>15 April 2026</a:t>
            </a:fld>
            <a:endParaRPr lang="en-GB" dirty="0"/>
          </a:p>
        </p:txBody>
      </p:sp>
      <p:sp>
        <p:nvSpPr>
          <p:cNvPr id="7" name="Footer Placeholder 6"/>
          <p:cNvSpPr>
            <a:spLocks noGrp="1"/>
          </p:cNvSpPr>
          <p:nvPr>
            <p:ph type="ftr" sz="quarter" idx="31"/>
          </p:nvPr>
        </p:nvSpPr>
        <p:spPr>
          <a:xfrm>
            <a:off x="1739504" y="4757738"/>
            <a:ext cx="4200525" cy="202406"/>
          </a:xfrm>
          <a:prstGeom prst="rect">
            <a:avLst/>
          </a:prstGeom>
        </p:spPr>
        <p:txBody>
          <a:bodyPr/>
          <a:lstStyle>
            <a:lvl1pPr>
              <a:defRPr/>
            </a:lvl1pPr>
          </a:lstStyle>
          <a:p>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39112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273844" y="977504"/>
            <a:ext cx="2739629" cy="3589445"/>
          </a:xfrm>
          <a:prstGeom prst="rect">
            <a:avLst/>
          </a:prstGeom>
        </p:spPr>
        <p:txBody>
          <a:bodyPr lIns="0" tIns="180000" rIns="0" bIns="180000">
            <a:noAutofit/>
          </a:bodyPr>
          <a:lstStyle>
            <a:lvl1pPr marL="269993" indent="-269993">
              <a:buClr>
                <a:schemeClr val="tx2"/>
              </a:buClr>
              <a:buFont typeface="Arial" panose="020B0604020202020204" pitchFamily="34" charset="0"/>
              <a:buChar char="•"/>
              <a:defRPr/>
            </a:lvl1pPr>
            <a:lvl2pPr marL="538150" indent="-269993">
              <a:buClr>
                <a:schemeClr val="tx1"/>
              </a:buClr>
              <a:buFont typeface="Arial" panose="020B0604020202020204" pitchFamily="34" charset="0"/>
              <a:buChar char="-"/>
              <a:defRPr/>
            </a:lvl2pPr>
            <a:lvl3pPr marL="809980" indent="-269993">
              <a:buClr>
                <a:schemeClr val="tx1"/>
              </a:buClr>
              <a:buFont typeface="Arial" panose="020B0604020202020204" pitchFamily="34" charset="0"/>
              <a:buChar char="-"/>
              <a:defRPr/>
            </a:lvl3pPr>
            <a:lvl4pPr marL="1081061" indent="-269993">
              <a:buClr>
                <a:schemeClr val="tx1"/>
              </a:buClr>
              <a:buFont typeface="Arial" panose="020B0604020202020204" pitchFamily="34" charset="0"/>
              <a:buChar char="-"/>
              <a:defRPr/>
            </a:lvl4pPr>
            <a:lvl5pPr marL="1349966" indent="-269993">
              <a:buClr>
                <a:schemeClr val="tx1"/>
              </a:buClr>
              <a:buFont typeface="Arial" panose="020B0604020202020204" pitchFamily="34" charset="0"/>
              <a:buChar char="-"/>
              <a:defRPr/>
            </a:lvl5pPr>
          </a:lstStyle>
          <a:p>
            <a:pPr lvl="0"/>
            <a:r>
              <a:rPr lang="en-GB" dirty="0"/>
              <a:t>Click to enter text content. </a:t>
            </a:r>
            <a:r>
              <a:rPr lang="en-US" dirty="0"/>
              <a:t>If text content appears too large please reduce the size of the font.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Picture Placeholder 8"/>
          <p:cNvSpPr>
            <a:spLocks noGrp="1"/>
          </p:cNvSpPr>
          <p:nvPr>
            <p:ph type="pic" sz="quarter" idx="14" hasCustomPrompt="1"/>
          </p:nvPr>
        </p:nvSpPr>
        <p:spPr>
          <a:xfrm>
            <a:off x="3202782" y="977504"/>
            <a:ext cx="2737247" cy="3353865"/>
          </a:xfrm>
          <a:prstGeom prst="roundRect">
            <a:avLst>
              <a:gd name="adj" fmla="val 4843"/>
            </a:avLst>
          </a:prstGeom>
          <a:solidFill>
            <a:schemeClr val="bg1">
              <a:lumMod val="95000"/>
            </a:schemeClr>
          </a:solidFill>
          <a:ln>
            <a:noFill/>
          </a:ln>
        </p:spPr>
        <p:txBody>
          <a:bodyPr lIns="0" tIns="180000" rIns="0" bIns="72000" anchor="ctr">
            <a:noAutofit/>
          </a:bodyPr>
          <a:lstStyle>
            <a:lvl1pPr marL="0" indent="0" algn="ctr">
              <a:buNone/>
              <a:defRPr sz="13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21" name="Text Placeholder 7"/>
          <p:cNvSpPr>
            <a:spLocks noGrp="1"/>
          </p:cNvSpPr>
          <p:nvPr>
            <p:ph type="body" sz="quarter" idx="26" hasCustomPrompt="1"/>
          </p:nvPr>
        </p:nvSpPr>
        <p:spPr>
          <a:xfrm>
            <a:off x="3202782" y="4342849"/>
            <a:ext cx="2738228"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35" name="Picture Placeholder 8"/>
          <p:cNvSpPr>
            <a:spLocks noGrp="1"/>
          </p:cNvSpPr>
          <p:nvPr>
            <p:ph type="pic" sz="quarter" idx="27" hasCustomPrompt="1"/>
          </p:nvPr>
        </p:nvSpPr>
        <p:spPr>
          <a:xfrm>
            <a:off x="6129338" y="977504"/>
            <a:ext cx="2737800" cy="3353400"/>
          </a:xfrm>
          <a:prstGeom prst="roundRect">
            <a:avLst>
              <a:gd name="adj" fmla="val 5084"/>
            </a:avLst>
          </a:prstGeom>
          <a:solidFill>
            <a:schemeClr val="bg1">
              <a:lumMod val="95000"/>
            </a:schemeClr>
          </a:solidFill>
          <a:ln>
            <a:noFill/>
          </a:ln>
        </p:spPr>
        <p:txBody>
          <a:bodyPr lIns="0" tIns="180000" rIns="0" bIns="72000" anchor="ctr">
            <a:noAutofit/>
          </a:bodyPr>
          <a:lstStyle>
            <a:lvl1pPr marL="0" indent="0" algn="ctr">
              <a:buNone/>
              <a:defRPr sz="1350" i="0" baseline="0">
                <a:solidFill>
                  <a:schemeClr val="tx1"/>
                </a:solidFill>
              </a:defRPr>
            </a:lvl1pPr>
          </a:lstStyle>
          <a:p>
            <a:r>
              <a:rPr lang="en-GB" dirty="0"/>
              <a:t>[Click here to insert image]</a:t>
            </a:r>
            <a:br>
              <a:rPr lang="en-GB" dirty="0"/>
            </a:br>
            <a:br>
              <a:rPr lang="en-GB" dirty="0"/>
            </a:br>
            <a:br>
              <a:rPr lang="en-GB" dirty="0"/>
            </a:br>
            <a:br>
              <a:rPr lang="en-GB" dirty="0"/>
            </a:br>
            <a:br>
              <a:rPr lang="en-GB" dirty="0"/>
            </a:br>
            <a:br>
              <a:rPr lang="en-GB" dirty="0"/>
            </a:br>
            <a:r>
              <a:rPr lang="en-GB" dirty="0"/>
              <a:t>[</a:t>
            </a:r>
            <a:r>
              <a:rPr lang="en-US" dirty="0"/>
              <a:t>The image can then be scaled within the frame by using the ‘Crop’ feature in the ‘Picture Format’ tab of the ribbon. Right click on image to add/edit alt text]</a:t>
            </a:r>
            <a:endParaRPr lang="en-GB" dirty="0"/>
          </a:p>
        </p:txBody>
      </p:sp>
      <p:sp>
        <p:nvSpPr>
          <p:cNvPr id="36" name="Text Placeholder 7"/>
          <p:cNvSpPr>
            <a:spLocks noGrp="1"/>
          </p:cNvSpPr>
          <p:nvPr>
            <p:ph type="body" sz="quarter" idx="28" hasCustomPrompt="1"/>
          </p:nvPr>
        </p:nvSpPr>
        <p:spPr>
          <a:xfrm>
            <a:off x="6129337" y="4344329"/>
            <a:ext cx="2739629" cy="224100"/>
          </a:xfrm>
          <a:prstGeom prst="rect">
            <a:avLst/>
          </a:prstGeom>
        </p:spPr>
        <p:txBody>
          <a:bodyPr lIns="0" tIns="72000" rIns="0" bIns="72000">
            <a:noAutofit/>
          </a:bodyPr>
          <a:lstStyle>
            <a:lvl1pPr marL="0" indent="0">
              <a:spcBef>
                <a:spcPts val="0"/>
              </a:spcBef>
              <a:spcAft>
                <a:spcPts val="0"/>
              </a:spcAft>
              <a:buNone/>
              <a:defRPr sz="900">
                <a:solidFill>
                  <a:schemeClr val="tx1"/>
                </a:solidFill>
              </a:defRPr>
            </a:lvl1pPr>
            <a:lvl2pPr marL="268157" indent="0">
              <a:buNone/>
              <a:defRPr sz="800">
                <a:solidFill>
                  <a:schemeClr val="bg2"/>
                </a:solidFill>
              </a:defRPr>
            </a:lvl2pPr>
            <a:lvl3pPr marL="539987" indent="0">
              <a:buNone/>
              <a:defRPr sz="800">
                <a:solidFill>
                  <a:schemeClr val="bg2"/>
                </a:solidFill>
              </a:defRPr>
            </a:lvl3pPr>
            <a:lvl4pPr marL="811068" indent="0">
              <a:buNone/>
              <a:defRPr sz="800">
                <a:solidFill>
                  <a:schemeClr val="bg2"/>
                </a:solidFill>
              </a:defRPr>
            </a:lvl4pPr>
            <a:lvl5pPr marL="1079973" indent="0">
              <a:buNone/>
              <a:defRPr sz="800">
                <a:solidFill>
                  <a:schemeClr val="bg2"/>
                </a:solidFill>
              </a:defRPr>
            </a:lvl5pPr>
          </a:lstStyle>
          <a:p>
            <a:pPr lvl="0"/>
            <a:r>
              <a:rPr lang="en-GB" dirty="0"/>
              <a:t>Insert Source text</a:t>
            </a:r>
          </a:p>
        </p:txBody>
      </p:sp>
      <p:sp>
        <p:nvSpPr>
          <p:cNvPr id="5" name="Date Placeholder 4"/>
          <p:cNvSpPr>
            <a:spLocks noGrp="1"/>
          </p:cNvSpPr>
          <p:nvPr>
            <p:ph type="dt" sz="half" idx="30"/>
          </p:nvPr>
        </p:nvSpPr>
        <p:spPr>
          <a:xfrm>
            <a:off x="6129338" y="4757738"/>
            <a:ext cx="2082403" cy="202406"/>
          </a:xfrm>
          <a:prstGeom prst="rect">
            <a:avLst/>
          </a:prstGeom>
        </p:spPr>
        <p:txBody>
          <a:bodyPr/>
          <a:lstStyle>
            <a:lvl1pPr algn="r">
              <a:defRPr/>
            </a:lvl1pPr>
          </a:lstStyle>
          <a:p>
            <a:fld id="{A7131364-0943-419F-8A8E-90D65348E3C5}" type="datetime4">
              <a:rPr lang="en-GB" smtClean="0"/>
              <a:t>15 April 2026</a:t>
            </a:fld>
            <a:endParaRPr lang="en-GB" dirty="0"/>
          </a:p>
        </p:txBody>
      </p:sp>
      <p:sp>
        <p:nvSpPr>
          <p:cNvPr id="7" name="Footer Placeholder 6"/>
          <p:cNvSpPr>
            <a:spLocks noGrp="1"/>
          </p:cNvSpPr>
          <p:nvPr>
            <p:ph type="ftr" sz="quarter" idx="31"/>
          </p:nvPr>
        </p:nvSpPr>
        <p:spPr>
          <a:xfrm>
            <a:off x="1739504" y="4757738"/>
            <a:ext cx="4200525" cy="202406"/>
          </a:xfrm>
          <a:prstGeom prst="rect">
            <a:avLst/>
          </a:prstGeom>
        </p:spPr>
        <p:txBody>
          <a:bodyPr/>
          <a:lstStyle>
            <a:lvl1pPr>
              <a:defRPr/>
            </a:lvl1pPr>
          </a:lstStyle>
          <a:p>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422335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6129338" y="4757738"/>
            <a:ext cx="2082403" cy="202406"/>
          </a:xfrm>
          <a:prstGeom prst="rect">
            <a:avLst/>
          </a:prstGeom>
        </p:spPr>
        <p:txBody>
          <a:bodyPr/>
          <a:lstStyle/>
          <a:p>
            <a:fld id="{B6521E6F-3250-4BC8-ADF5-5952C8A08943}" type="datetime4">
              <a:rPr lang="en-GB" smtClean="0"/>
              <a:t>15 April 2026</a:t>
            </a:fld>
            <a:endParaRPr lang="en-GB" dirty="0"/>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273844" y="4344300"/>
            <a:ext cx="8595122"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273840" y="977503"/>
            <a:ext cx="8594719" cy="3367088"/>
          </a:xfrm>
        </p:spPr>
        <p:txBody>
          <a:bodyPr lIns="0" rIns="0">
            <a:noAutofit/>
          </a:bodyPr>
          <a:lstStyle>
            <a:lvl1pPr>
              <a:defRPr/>
            </a:lvl1pPr>
          </a:lstStyle>
          <a:p>
            <a:r>
              <a:rPr lang="en-GB" dirty="0"/>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58824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a:xfrm>
            <a:off x="6129338" y="4757738"/>
            <a:ext cx="2082403" cy="202406"/>
          </a:xfrm>
          <a:prstGeom prst="rect">
            <a:avLst/>
          </a:prstGeom>
        </p:spPr>
        <p:txBody>
          <a:bodyPr/>
          <a:lstStyle/>
          <a:p>
            <a:fld id="{70283EC6-B0FA-4FEA-B4AF-C242568CE72E}" type="datetime4">
              <a:rPr lang="en-GB" smtClean="0"/>
              <a:t>15 April 2026</a:t>
            </a:fld>
            <a:endParaRPr lang="en-GB" dirty="0"/>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a:xfrm>
            <a:off x="1739504" y="4757738"/>
            <a:ext cx="4200525" cy="202406"/>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dirty="0"/>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275035"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273844" y="977503"/>
            <a:ext cx="8595122" cy="3366797"/>
          </a:xfrm>
        </p:spPr>
        <p:txBody>
          <a:bodyPr lIns="0" rIns="0">
            <a:noAutofit/>
          </a:bodyPr>
          <a:lstStyle>
            <a:lvl1pPr>
              <a:defRPr/>
            </a:lvl1pPr>
          </a:lstStyle>
          <a:p>
            <a:r>
              <a:rPr lang="en-GB" dirty="0"/>
              <a:t>Click CHART icons to insert chart.</a:t>
            </a:r>
            <a:br>
              <a:rPr lang="en-GB" dirty="0"/>
            </a:br>
            <a:r>
              <a:rPr lang="en-US" dirty="0"/>
              <a:t>Please ensure your chart title, legend, x and y axis titles are minimum 12 </a:t>
            </a:r>
            <a:r>
              <a:rPr lang="en-US" dirty="0" err="1"/>
              <a:t>pt</a:t>
            </a:r>
            <a:r>
              <a:rPr lang="en-US" dirty="0"/>
              <a:t>, Arial black for accessibility. </a:t>
            </a:r>
          </a:p>
          <a:p>
            <a:endParaRPr lang="en-GB" dirty="0"/>
          </a:p>
          <a:p>
            <a:endParaRPr lang="en-GB" dirty="0"/>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33945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a:xfrm>
            <a:off x="1739504" y="4757738"/>
            <a:ext cx="4200525" cy="202406"/>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6129338" y="4757738"/>
            <a:ext cx="2082403" cy="202406"/>
          </a:xfrm>
          <a:prstGeom prst="rect">
            <a:avLst/>
          </a:prstGeom>
        </p:spPr>
        <p:txBody>
          <a:bodyPr/>
          <a:lstStyle/>
          <a:p>
            <a:fld id="{5641E12D-52B2-4F66-B187-F45333E8BCAA}" type="datetime4">
              <a:rPr lang="en-GB" smtClean="0"/>
              <a:t>15 April 2026</a:t>
            </a:fld>
            <a:endParaRPr lang="en-GB" dirty="0"/>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273844"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0493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a:xfrm>
            <a:off x="6129338" y="4757738"/>
            <a:ext cx="2082403" cy="202406"/>
          </a:xfrm>
          <a:prstGeom prst="rect">
            <a:avLst/>
          </a:prstGeom>
        </p:spPr>
        <p:txBody>
          <a:bodyPr/>
          <a:lstStyle/>
          <a:p>
            <a:fld id="{BE1E6A49-3312-495B-99C2-89F2238E2FE0}" type="datetime4">
              <a:rPr lang="en-GB" smtClean="0"/>
              <a:t>15 April 2026</a:t>
            </a:fld>
            <a:endParaRPr lang="en-GB" dirty="0"/>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a:xfrm>
            <a:off x="1739504" y="4757738"/>
            <a:ext cx="4200525" cy="202406"/>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dirty="0"/>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273844"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Tree>
    <p:extLst>
      <p:ext uri="{BB962C8B-B14F-4D97-AF65-F5344CB8AC3E}">
        <p14:creationId xmlns:p14="http://schemas.microsoft.com/office/powerpoint/2010/main" val="151101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userDrawn="1">
            <p:custDataLst>
              <p:tags r:id="rId1"/>
            </p:custDataLst>
            <p:extLst>
              <p:ext uri="{D42A27DB-BD31-4B8C-83A1-F6EECF244321}">
                <p14:modId xmlns:p14="http://schemas.microsoft.com/office/powerpoint/2010/main" val="247611538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273844" y="2426850"/>
            <a:ext cx="8595122" cy="945000"/>
          </a:xfrm>
        </p:spPr>
        <p:txBody>
          <a:bodyPr vert="horz">
            <a:noAutofit/>
          </a:bodyPr>
          <a:lstStyle>
            <a:lvl1pPr>
              <a:defRPr sz="2700"/>
            </a:lvl1pPr>
          </a:lstStyle>
          <a:p>
            <a:r>
              <a:rPr lang="en-US" dirty="0"/>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273844" y="3385991"/>
            <a:ext cx="8595123" cy="356400"/>
          </a:xfrm>
          <a:prstGeom prst="rect">
            <a:avLst/>
          </a:prstGeom>
        </p:spPr>
        <p:txBody>
          <a:bodyPr wrap="square" lIns="0" tIns="0" rIns="0" bIns="0" anchor="t" anchorCtr="0">
            <a:noAutofit/>
          </a:bodyPr>
          <a:lstStyle>
            <a:lvl1pPr marL="0" indent="0" algn="l">
              <a:spcBef>
                <a:spcPts val="0"/>
              </a:spcBef>
              <a:spcAft>
                <a:spcPts val="0"/>
              </a:spcAft>
              <a:buNone/>
              <a:defRPr sz="2100" i="0">
                <a:solidFill>
                  <a:schemeClr val="tx2"/>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7881" y="4475708"/>
            <a:ext cx="1050863" cy="316775"/>
          </a:xfrm>
          <a:prstGeom prst="rect">
            <a:avLst/>
          </a:prstGeom>
        </p:spPr>
      </p:pic>
    </p:spTree>
    <p:extLst>
      <p:ext uri="{BB962C8B-B14F-4D97-AF65-F5344CB8AC3E}">
        <p14:creationId xmlns:p14="http://schemas.microsoft.com/office/powerpoint/2010/main" val="740009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696752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00196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82006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 name="Google Shape;8;p1">
            <a:extLst>
              <a:ext uri="{FF2B5EF4-FFF2-40B4-BE49-F238E27FC236}">
                <a16:creationId xmlns:a16="http://schemas.microsoft.com/office/drawing/2014/main" id="{64EA5983-D912-C00B-50B1-03A74A922C3C}"/>
              </a:ext>
            </a:extLst>
          </p:cNvPr>
          <p:cNvSpPr txBox="1">
            <a:spLocks noGrp="1"/>
          </p:cNvSpPr>
          <p:nvPr>
            <p:ph type="sldNum" idx="13"/>
          </p:nvPr>
        </p:nvSpPr>
        <p:spPr>
          <a:ln/>
        </p:spPr>
        <p:txBody>
          <a:bodyPr/>
          <a:lstStyle>
            <a:lvl1pPr>
              <a:defRPr/>
            </a:lvl1pPr>
          </a:lstStyle>
          <a:p>
            <a:pPr>
              <a:defRPr/>
            </a:pPr>
            <a:fld id="{F3A56F89-8D56-47EE-AF8E-74ED223163D8}" type="slidenum">
              <a:rPr lang="cs-CZ" altLang="cs-CZ"/>
              <a:pPr>
                <a:defRPr/>
              </a:pPr>
              <a:t>‹#›</a:t>
            </a:fld>
            <a:endParaRPr lang="cs-CZ" altLang="cs-CZ"/>
          </a:p>
        </p:txBody>
      </p:sp>
    </p:spTree>
    <p:extLst>
      <p:ext uri="{BB962C8B-B14F-4D97-AF65-F5344CB8AC3E}">
        <p14:creationId xmlns:p14="http://schemas.microsoft.com/office/powerpoint/2010/main" val="1333859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34861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3015742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732319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683657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3541879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05167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a:xfrm>
            <a:off x="1739504" y="4757738"/>
            <a:ext cx="4200525" cy="202406"/>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dirty="0"/>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a:xfrm>
            <a:off x="6129338" y="4757738"/>
            <a:ext cx="2082403" cy="202406"/>
          </a:xfrm>
          <a:prstGeom prst="rect">
            <a:avLst/>
          </a:prstGeom>
        </p:spPr>
        <p:txBody>
          <a:bodyPr/>
          <a:lstStyle/>
          <a:p>
            <a:fld id="{5641E12D-52B2-4F66-B187-F45333E8BCAA}" type="datetime4">
              <a:rPr lang="en-GB" smtClean="0"/>
              <a:t>15 April 2026</a:t>
            </a:fld>
            <a:endParaRPr lang="en-GB" dirty="0"/>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273844" y="4344300"/>
            <a:ext cx="8595123" cy="224100"/>
          </a:xfrm>
        </p:spPr>
        <p:txBody>
          <a:bodyPr lIns="0" tIns="72000" rIns="0" bIns="72000" anchor="b">
            <a:noAutofit/>
          </a:bodyPr>
          <a:lstStyle>
            <a:lvl1pPr marL="0" indent="0">
              <a:buNone/>
              <a:defRPr sz="900"/>
            </a:lvl1pPr>
            <a:lvl2pPr marL="268157" indent="0">
              <a:buNone/>
              <a:defRPr sz="750"/>
            </a:lvl2pPr>
            <a:lvl3pPr marL="539987" indent="0">
              <a:buNone/>
              <a:defRPr sz="750"/>
            </a:lvl3pPr>
            <a:lvl4pPr marL="811068" indent="0">
              <a:buNone/>
              <a:defRPr sz="750"/>
            </a:lvl4pPr>
            <a:lvl5pPr marL="1079973" indent="0">
              <a:buNone/>
              <a:defRPr sz="750"/>
            </a:lvl5pPr>
          </a:lstStyle>
          <a:p>
            <a:pPr lvl="0"/>
            <a:r>
              <a:rPr lang="en-US" dirty="0"/>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273844" y="182166"/>
            <a:ext cx="8595122" cy="323165"/>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273844" y="521213"/>
            <a:ext cx="8595123" cy="264600"/>
          </a:xfrm>
          <a:prstGeom prst="rect">
            <a:avLst/>
          </a:prstGeom>
        </p:spPr>
        <p:txBody>
          <a:bodyPr wrap="square" lIns="0" tIns="0" rIns="0" bIns="0" anchor="t" anchorCtr="0">
            <a:noAutofit/>
          </a:bodyPr>
          <a:lstStyle>
            <a:lvl1pPr marL="0" indent="0" algn="l">
              <a:spcBef>
                <a:spcPts val="0"/>
              </a:spcBef>
              <a:spcAft>
                <a:spcPts val="0"/>
              </a:spcAft>
              <a:buNone/>
              <a:defRPr sz="1800" i="0">
                <a:solidFill>
                  <a:schemeClr val="tx1"/>
                </a:solidFill>
                <a:latin typeface="+mn-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1" y="138484"/>
            <a:ext cx="198032" cy="41954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dirty="0"/>
          </a:p>
        </p:txBody>
      </p:sp>
    </p:spTree>
    <p:extLst>
      <p:ext uri="{BB962C8B-B14F-4D97-AF65-F5344CB8AC3E}">
        <p14:creationId xmlns:p14="http://schemas.microsoft.com/office/powerpoint/2010/main" val="136312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7089E4-1515-45DF-9E48-62FC725335D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6BAA449-50B1-45BC-BC09-0E3FE85AF54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A40C94D-B1C9-4E77-8D20-B13696FFE343}"/>
              </a:ext>
            </a:extLst>
          </p:cNvPr>
          <p:cNvSpPr>
            <a:spLocks noGrp="1"/>
          </p:cNvSpPr>
          <p:nvPr>
            <p:ph type="dt" sz="half" idx="10"/>
          </p:nvPr>
        </p:nvSpPr>
        <p:spPr/>
        <p:txBody>
          <a:bodyPr/>
          <a:lstStyle/>
          <a:p>
            <a:fld id="{1BDC2A70-B685-4C19-B6CC-03A8BBE6E8B9}" type="datetimeFigureOut">
              <a:rPr lang="cs-CZ" smtClean="0"/>
              <a:t>15.4.2026</a:t>
            </a:fld>
            <a:endParaRPr lang="cs-CZ"/>
          </a:p>
        </p:txBody>
      </p:sp>
      <p:sp>
        <p:nvSpPr>
          <p:cNvPr id="5" name="Zástupný symbol pro zápatí 4">
            <a:extLst>
              <a:ext uri="{FF2B5EF4-FFF2-40B4-BE49-F238E27FC236}">
                <a16:creationId xmlns:a16="http://schemas.microsoft.com/office/drawing/2014/main" id="{C791056C-1589-4CA3-8D25-123C66F937F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B9C867E-DF6C-4F13-AC57-158A7FA7D1A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 smtClean="0"/>
              <a:t>‹#›</a:t>
            </a:fld>
            <a:endParaRPr lang="cs"/>
          </a:p>
        </p:txBody>
      </p:sp>
    </p:spTree>
    <p:extLst>
      <p:ext uri="{BB962C8B-B14F-4D97-AF65-F5344CB8AC3E}">
        <p14:creationId xmlns:p14="http://schemas.microsoft.com/office/powerpoint/2010/main" val="418165772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Obdélník 16">
            <a:extLst>
              <a:ext uri="{FF2B5EF4-FFF2-40B4-BE49-F238E27FC236}">
                <a16:creationId xmlns:a16="http://schemas.microsoft.com/office/drawing/2014/main" id="{D7BAF513-D095-93CD-2560-0009EDD763F2}"/>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4" name="Obdélník 15">
            <a:extLst>
              <a:ext uri="{FF2B5EF4-FFF2-40B4-BE49-F238E27FC236}">
                <a16:creationId xmlns:a16="http://schemas.microsoft.com/office/drawing/2014/main" id="{F7167617-13B4-D1CF-A853-F1D1B73F06AC}"/>
              </a:ext>
            </a:extLst>
          </p:cNvPr>
          <p:cNvSpPr>
            <a:spLocks noChangeArrowheads="1"/>
          </p:cNvSpPr>
          <p:nvPr/>
        </p:nvSpPr>
        <p:spPr bwMode="white">
          <a:xfrm>
            <a:off x="0" y="0"/>
            <a:ext cx="9144000" cy="104656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17">
            <a:extLst>
              <a:ext uri="{FF2B5EF4-FFF2-40B4-BE49-F238E27FC236}">
                <a16:creationId xmlns:a16="http://schemas.microsoft.com/office/drawing/2014/main" id="{A5848E27-AB38-4C4C-B2FC-8A34479C53C6}"/>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18">
            <a:extLst>
              <a:ext uri="{FF2B5EF4-FFF2-40B4-BE49-F238E27FC236}">
                <a16:creationId xmlns:a16="http://schemas.microsoft.com/office/drawing/2014/main" id="{588C332A-D2F8-1C64-3A85-7606573F187A}"/>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6">
            <a:extLst>
              <a:ext uri="{FF2B5EF4-FFF2-40B4-BE49-F238E27FC236}">
                <a16:creationId xmlns:a16="http://schemas.microsoft.com/office/drawing/2014/main" id="{4E60B7BD-903C-79B4-55F4-0FE413380AF1}"/>
              </a:ext>
            </a:extLst>
          </p:cNvPr>
          <p:cNvSpPr>
            <a:spLocks noChangeArrowheads="1"/>
          </p:cNvSpPr>
          <p:nvPr/>
        </p:nvSpPr>
        <p:spPr bwMode="auto">
          <a:xfrm>
            <a:off x="148828" y="4791076"/>
            <a:ext cx="8833247"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9" name="Obdélník 8">
            <a:extLst>
              <a:ext uri="{FF2B5EF4-FFF2-40B4-BE49-F238E27FC236}">
                <a16:creationId xmlns:a16="http://schemas.microsoft.com/office/drawing/2014/main" id="{1852D5CD-7F20-8EB3-BDB6-67817DF6B261}"/>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0" name="Přímá spojovací čára 9">
            <a:extLst>
              <a:ext uri="{FF2B5EF4-FFF2-40B4-BE49-F238E27FC236}">
                <a16:creationId xmlns:a16="http://schemas.microsoft.com/office/drawing/2014/main" id="{9DCC4A94-5038-2561-A316-52CE74936229}"/>
              </a:ext>
            </a:extLst>
          </p:cNvPr>
          <p:cNvSpPr>
            <a:spLocks noChangeShapeType="1"/>
          </p:cNvSpPr>
          <p:nvPr/>
        </p:nvSpPr>
        <p:spPr bwMode="auto">
          <a:xfrm>
            <a:off x="152401" y="957263"/>
            <a:ext cx="883324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Elipsa 11">
            <a:extLst>
              <a:ext uri="{FF2B5EF4-FFF2-40B4-BE49-F238E27FC236}">
                <a16:creationId xmlns:a16="http://schemas.microsoft.com/office/drawing/2014/main" id="{234F102E-CAF2-748E-04BB-89B666451082}"/>
              </a:ext>
            </a:extLst>
          </p:cNvPr>
          <p:cNvSpPr/>
          <p:nvPr/>
        </p:nvSpPr>
        <p:spPr>
          <a:xfrm>
            <a:off x="4267200" y="71794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2" name="Elipsa 14">
            <a:extLst>
              <a:ext uri="{FF2B5EF4-FFF2-40B4-BE49-F238E27FC236}">
                <a16:creationId xmlns:a16="http://schemas.microsoft.com/office/drawing/2014/main" id="{EE6F770F-2718-5CBE-A178-4CF5320FFCB8}"/>
              </a:ext>
            </a:extLst>
          </p:cNvPr>
          <p:cNvSpPr/>
          <p:nvPr/>
        </p:nvSpPr>
        <p:spPr>
          <a:xfrm>
            <a:off x="4362450" y="789385"/>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2" name="Nadpis 1"/>
          <p:cNvSpPr>
            <a:spLocks noGrp="1"/>
          </p:cNvSpPr>
          <p:nvPr>
            <p:ph type="title"/>
          </p:nvPr>
        </p:nvSpPr>
        <p:spPr/>
        <p:txBody>
          <a:bodyPr/>
          <a:lstStyle>
            <a:lvl1pPr>
              <a:defRPr>
                <a:solidFill>
                  <a:schemeClr val="accent3">
                    <a:shade val="75000"/>
                  </a:schemeClr>
                </a:solidFill>
              </a:defRPr>
            </a:lvl1pPr>
          </a:lstStyle>
          <a:p>
            <a:r>
              <a:rPr lang="cs-CZ"/>
              <a:t>Klepnutím lze upravit styl předlohy nadpisů.</a:t>
            </a:r>
            <a:endParaRPr lang="en-US"/>
          </a:p>
        </p:txBody>
      </p:sp>
      <p:sp>
        <p:nvSpPr>
          <p:cNvPr id="8" name="Zástupný symbol pro obsah 7"/>
          <p:cNvSpPr>
            <a:spLocks noGrp="1"/>
          </p:cNvSpPr>
          <p:nvPr>
            <p:ph sz="quarter" idx="1"/>
          </p:nvPr>
        </p:nvSpPr>
        <p:spPr>
          <a:xfrm>
            <a:off x="301752" y="1145286"/>
            <a:ext cx="8503920" cy="3429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3" name="Zástupný symbol pro datum 3">
            <a:extLst>
              <a:ext uri="{FF2B5EF4-FFF2-40B4-BE49-F238E27FC236}">
                <a16:creationId xmlns:a16="http://schemas.microsoft.com/office/drawing/2014/main" id="{8AAB97C7-B254-D428-ED86-82A60044E569}"/>
              </a:ext>
            </a:extLst>
          </p:cNvPr>
          <p:cNvSpPr>
            <a:spLocks noGrp="1"/>
          </p:cNvSpPr>
          <p:nvPr>
            <p:ph type="dt" sz="half" idx="10"/>
          </p:nvPr>
        </p:nvSpPr>
        <p:spPr/>
        <p:txBody>
          <a:bodyPr/>
          <a:lstStyle>
            <a:lvl1pPr>
              <a:defRPr/>
            </a:lvl1pPr>
          </a:lstStyle>
          <a:p>
            <a:pPr>
              <a:defRPr/>
            </a:pPr>
            <a:fld id="{C9BDBA7A-9D2C-42E9-93B0-2F1592F21F6D}" type="datetimeFigureOut">
              <a:rPr lang="cs-CZ"/>
              <a:pPr>
                <a:defRPr/>
              </a:pPr>
              <a:t>15.4.2026</a:t>
            </a:fld>
            <a:endParaRPr lang="cs-CZ"/>
          </a:p>
        </p:txBody>
      </p:sp>
      <p:sp>
        <p:nvSpPr>
          <p:cNvPr id="14" name="Zástupný symbol pro zápatí 4">
            <a:extLst>
              <a:ext uri="{FF2B5EF4-FFF2-40B4-BE49-F238E27FC236}">
                <a16:creationId xmlns:a16="http://schemas.microsoft.com/office/drawing/2014/main" id="{DCBD4D83-24BF-B0F8-CB13-53D5E41E7B60}"/>
              </a:ext>
            </a:extLst>
          </p:cNvPr>
          <p:cNvSpPr>
            <a:spLocks noGrp="1"/>
          </p:cNvSpPr>
          <p:nvPr>
            <p:ph type="ftr" sz="quarter" idx="11"/>
          </p:nvPr>
        </p:nvSpPr>
        <p:spPr/>
        <p:txBody>
          <a:bodyPr/>
          <a:lstStyle>
            <a:lvl1pPr>
              <a:defRPr/>
            </a:lvl1pPr>
          </a:lstStyle>
          <a:p>
            <a:pPr>
              <a:defRPr/>
            </a:pPr>
            <a:endParaRPr lang="cs-CZ"/>
          </a:p>
        </p:txBody>
      </p:sp>
      <p:sp>
        <p:nvSpPr>
          <p:cNvPr id="15" name="Zástupný symbol pro číslo snímku 5">
            <a:extLst>
              <a:ext uri="{FF2B5EF4-FFF2-40B4-BE49-F238E27FC236}">
                <a16:creationId xmlns:a16="http://schemas.microsoft.com/office/drawing/2014/main" id="{F74A4FA3-71CB-09C5-611C-798B853D5BF6}"/>
              </a:ext>
            </a:extLst>
          </p:cNvPr>
          <p:cNvSpPr>
            <a:spLocks noGrp="1"/>
          </p:cNvSpPr>
          <p:nvPr>
            <p:ph type="sldNum" sz="quarter" idx="12"/>
          </p:nvPr>
        </p:nvSpPr>
        <p:spPr>
          <a:xfrm>
            <a:off x="4362450" y="770335"/>
            <a:ext cx="457200" cy="330994"/>
          </a:xfrm>
        </p:spPr>
        <p:txBody>
          <a:bodyPr/>
          <a:lstStyle>
            <a:lvl1pPr>
              <a:defRPr/>
            </a:lvl1pPr>
          </a:lstStyle>
          <a:p>
            <a:pPr>
              <a:defRPr/>
            </a:pPr>
            <a:fld id="{F6F9FF3F-BD26-4591-BA9E-69DCF916868D}" type="slidenum">
              <a:rPr lang="cs-CZ" altLang="cs-CZ"/>
              <a:pPr>
                <a:defRPr/>
              </a:pPr>
              <a:t>‹#›</a:t>
            </a:fld>
            <a:endParaRPr lang="cs-CZ" altLang="cs-CZ"/>
          </a:p>
        </p:txBody>
      </p:sp>
    </p:spTree>
    <p:extLst>
      <p:ext uri="{BB962C8B-B14F-4D97-AF65-F5344CB8AC3E}">
        <p14:creationId xmlns:p14="http://schemas.microsoft.com/office/powerpoint/2010/main" val="350367070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4" name="Obdélník 19">
            <a:extLst>
              <a:ext uri="{FF2B5EF4-FFF2-40B4-BE49-F238E27FC236}">
                <a16:creationId xmlns:a16="http://schemas.microsoft.com/office/drawing/2014/main" id="{5E615A18-45AD-CE86-0FF2-033B5F0E9DFC}"/>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20">
            <a:extLst>
              <a:ext uri="{FF2B5EF4-FFF2-40B4-BE49-F238E27FC236}">
                <a16:creationId xmlns:a16="http://schemas.microsoft.com/office/drawing/2014/main" id="{F423BD57-9067-3CF1-E376-830D7BBE7947}"/>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21">
            <a:extLst>
              <a:ext uri="{FF2B5EF4-FFF2-40B4-BE49-F238E27FC236}">
                <a16:creationId xmlns:a16="http://schemas.microsoft.com/office/drawing/2014/main" id="{6BCDC74F-1810-8026-09C3-403A5001823D}"/>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23">
            <a:extLst>
              <a:ext uri="{FF2B5EF4-FFF2-40B4-BE49-F238E27FC236}">
                <a16:creationId xmlns:a16="http://schemas.microsoft.com/office/drawing/2014/main" id="{2CB64F26-385A-A88B-3EA8-94489C99CAA8}"/>
              </a:ext>
            </a:extLst>
          </p:cNvPr>
          <p:cNvSpPr>
            <a:spLocks noChangeArrowheads="1"/>
          </p:cNvSpPr>
          <p:nvPr/>
        </p:nvSpPr>
        <p:spPr bwMode="white">
          <a:xfrm>
            <a:off x="8991600" y="14288"/>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8" name="Obdélník 24">
            <a:extLst>
              <a:ext uri="{FF2B5EF4-FFF2-40B4-BE49-F238E27FC236}">
                <a16:creationId xmlns:a16="http://schemas.microsoft.com/office/drawing/2014/main" id="{F03624E0-1AD6-85AC-7E35-CB67BF4E0F60}"/>
              </a:ext>
            </a:extLst>
          </p:cNvPr>
          <p:cNvSpPr>
            <a:spLocks noChangeArrowheads="1"/>
          </p:cNvSpPr>
          <p:nvPr/>
        </p:nvSpPr>
        <p:spPr bwMode="white">
          <a:xfrm>
            <a:off x="152401" y="1714500"/>
            <a:ext cx="8833247" cy="2286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9" name="Obdélník 25">
            <a:extLst>
              <a:ext uri="{FF2B5EF4-FFF2-40B4-BE49-F238E27FC236}">
                <a16:creationId xmlns:a16="http://schemas.microsoft.com/office/drawing/2014/main" id="{AB79FBCF-90CB-8597-CA90-A09882A00B30}"/>
              </a:ext>
            </a:extLst>
          </p:cNvPr>
          <p:cNvSpPr>
            <a:spLocks noChangeArrowheads="1"/>
          </p:cNvSpPr>
          <p:nvPr/>
        </p:nvSpPr>
        <p:spPr bwMode="auto">
          <a:xfrm>
            <a:off x="155973" y="108347"/>
            <a:ext cx="8832056" cy="1604963"/>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10" name="Obdélník 9">
            <a:extLst>
              <a:ext uri="{FF2B5EF4-FFF2-40B4-BE49-F238E27FC236}">
                <a16:creationId xmlns:a16="http://schemas.microsoft.com/office/drawing/2014/main" id="{B6E4D23D-B273-66EA-5746-1B4CCCAAD5B2}"/>
              </a:ext>
            </a:extLst>
          </p:cNvPr>
          <p:cNvSpPr>
            <a:spLocks noChangeArrowheads="1"/>
          </p:cNvSpPr>
          <p:nvPr/>
        </p:nvSpPr>
        <p:spPr bwMode="auto">
          <a:xfrm>
            <a:off x="146448" y="4794648"/>
            <a:ext cx="8832056" cy="23098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Obdélník 10">
            <a:extLst>
              <a:ext uri="{FF2B5EF4-FFF2-40B4-BE49-F238E27FC236}">
                <a16:creationId xmlns:a16="http://schemas.microsoft.com/office/drawing/2014/main" id="{BABADAA1-189D-2ED0-55B5-06328C91F358}"/>
              </a:ext>
            </a:extLst>
          </p:cNvPr>
          <p:cNvSpPr>
            <a:spLocks noChangeArrowheads="1"/>
          </p:cNvSpPr>
          <p:nvPr/>
        </p:nvSpPr>
        <p:spPr bwMode="auto">
          <a:xfrm>
            <a:off x="152401" y="114300"/>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2" name="Přímá spojovací čára 28">
            <a:extLst>
              <a:ext uri="{FF2B5EF4-FFF2-40B4-BE49-F238E27FC236}">
                <a16:creationId xmlns:a16="http://schemas.microsoft.com/office/drawing/2014/main" id="{83C38343-CF3C-1FA9-4A50-AAF6CC2FFAF1}"/>
              </a:ext>
            </a:extLst>
          </p:cNvPr>
          <p:cNvSpPr>
            <a:spLocks noChangeShapeType="1"/>
          </p:cNvSpPr>
          <p:nvPr/>
        </p:nvSpPr>
        <p:spPr bwMode="auto">
          <a:xfrm>
            <a:off x="152401" y="1828800"/>
            <a:ext cx="8833247"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3" name="Elipsa 29">
            <a:extLst>
              <a:ext uri="{FF2B5EF4-FFF2-40B4-BE49-F238E27FC236}">
                <a16:creationId xmlns:a16="http://schemas.microsoft.com/office/drawing/2014/main" id="{A183F494-C367-02A6-057A-9F1876E80DE1}"/>
              </a:ext>
            </a:extLst>
          </p:cNvPr>
          <p:cNvSpPr/>
          <p:nvPr/>
        </p:nvSpPr>
        <p:spPr>
          <a:xfrm>
            <a:off x="4267200"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4" name="Elipsa 30">
            <a:extLst>
              <a:ext uri="{FF2B5EF4-FFF2-40B4-BE49-F238E27FC236}">
                <a16:creationId xmlns:a16="http://schemas.microsoft.com/office/drawing/2014/main" id="{631492DD-7975-9C9D-6FA8-B8ADE4D0CACB}"/>
              </a:ext>
            </a:extLst>
          </p:cNvPr>
          <p:cNvSpPr/>
          <p:nvPr/>
        </p:nvSpPr>
        <p:spPr>
          <a:xfrm>
            <a:off x="4362450"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3" name="Zástupný symbol pro text 2"/>
          <p:cNvSpPr>
            <a:spLocks noGrp="1"/>
          </p:cNvSpPr>
          <p:nvPr>
            <p:ph type="body" idx="1"/>
          </p:nvPr>
        </p:nvSpPr>
        <p:spPr>
          <a:xfrm>
            <a:off x="1368426" y="2057400"/>
            <a:ext cx="6480174" cy="1254919"/>
          </a:xfrm>
        </p:spPr>
        <p:txBody>
          <a:bodyPr/>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cs-CZ"/>
              <a:t>Klepnutím lze upravit styly předlohy textu.</a:t>
            </a:r>
          </a:p>
        </p:txBody>
      </p:sp>
      <p:sp>
        <p:nvSpPr>
          <p:cNvPr id="2" name="Nadpis 1"/>
          <p:cNvSpPr>
            <a:spLocks noGrp="1"/>
          </p:cNvSpPr>
          <p:nvPr>
            <p:ph type="title"/>
          </p:nvPr>
        </p:nvSpPr>
        <p:spPr>
          <a:xfrm>
            <a:off x="722313" y="400050"/>
            <a:ext cx="7772400" cy="1143000"/>
          </a:xfrm>
        </p:spPr>
        <p:txBody>
          <a:bodyPr/>
          <a:lstStyle>
            <a:lvl1pPr algn="ctr">
              <a:buNone/>
              <a:defRPr sz="3150" b="0" cap="none" baseline="0">
                <a:solidFill>
                  <a:srgbClr val="FFFFFF"/>
                </a:solidFill>
              </a:defRPr>
            </a:lvl1pPr>
          </a:lstStyle>
          <a:p>
            <a:r>
              <a:rPr lang="cs-CZ"/>
              <a:t>Klepnutím lze upravit styl předlohy nadpisů.</a:t>
            </a:r>
            <a:endParaRPr lang="en-US"/>
          </a:p>
        </p:txBody>
      </p:sp>
      <p:sp>
        <p:nvSpPr>
          <p:cNvPr id="15" name="Zástupný symbol pro zápatí 4">
            <a:extLst>
              <a:ext uri="{FF2B5EF4-FFF2-40B4-BE49-F238E27FC236}">
                <a16:creationId xmlns:a16="http://schemas.microsoft.com/office/drawing/2014/main" id="{C34E6D5A-71FA-83D3-71D7-D9386E61F0BC}"/>
              </a:ext>
            </a:extLst>
          </p:cNvPr>
          <p:cNvSpPr>
            <a:spLocks noGrp="1"/>
          </p:cNvSpPr>
          <p:nvPr>
            <p:ph type="ftr" sz="quarter" idx="10"/>
          </p:nvPr>
        </p:nvSpPr>
        <p:spPr/>
        <p:txBody>
          <a:bodyPr/>
          <a:lstStyle>
            <a:lvl1pPr>
              <a:defRPr/>
            </a:lvl1pPr>
          </a:lstStyle>
          <a:p>
            <a:pPr>
              <a:defRPr/>
            </a:pPr>
            <a:endParaRPr lang="cs-CZ"/>
          </a:p>
        </p:txBody>
      </p:sp>
      <p:sp>
        <p:nvSpPr>
          <p:cNvPr id="16" name="Zástupný symbol pro datum 3">
            <a:extLst>
              <a:ext uri="{FF2B5EF4-FFF2-40B4-BE49-F238E27FC236}">
                <a16:creationId xmlns:a16="http://schemas.microsoft.com/office/drawing/2014/main" id="{9F1FCF01-1FD5-C93E-3826-94A64E85D16D}"/>
              </a:ext>
            </a:extLst>
          </p:cNvPr>
          <p:cNvSpPr>
            <a:spLocks noGrp="1"/>
          </p:cNvSpPr>
          <p:nvPr>
            <p:ph type="dt" sz="half" idx="11"/>
          </p:nvPr>
        </p:nvSpPr>
        <p:spPr/>
        <p:txBody>
          <a:bodyPr/>
          <a:lstStyle>
            <a:lvl1pPr>
              <a:defRPr/>
            </a:lvl1pPr>
          </a:lstStyle>
          <a:p>
            <a:pPr>
              <a:defRPr/>
            </a:pPr>
            <a:fld id="{1994ACF3-A6A8-4ED7-806F-875E44FF790C}" type="datetimeFigureOut">
              <a:rPr lang="cs-CZ"/>
              <a:pPr>
                <a:defRPr/>
              </a:pPr>
              <a:t>15.4.2026</a:t>
            </a:fld>
            <a:endParaRPr lang="cs-CZ"/>
          </a:p>
        </p:txBody>
      </p:sp>
      <p:sp>
        <p:nvSpPr>
          <p:cNvPr id="17" name="Zástupný symbol pro číslo snímku 5">
            <a:extLst>
              <a:ext uri="{FF2B5EF4-FFF2-40B4-BE49-F238E27FC236}">
                <a16:creationId xmlns:a16="http://schemas.microsoft.com/office/drawing/2014/main" id="{B6AF8380-4318-7297-286A-5995CB7D9202}"/>
              </a:ext>
            </a:extLst>
          </p:cNvPr>
          <p:cNvSpPr>
            <a:spLocks noGrp="1"/>
          </p:cNvSpPr>
          <p:nvPr>
            <p:ph type="sldNum" sz="quarter" idx="12"/>
          </p:nvPr>
        </p:nvSpPr>
        <p:spPr>
          <a:xfrm>
            <a:off x="4343400" y="1649016"/>
            <a:ext cx="457200" cy="330994"/>
          </a:xfrm>
        </p:spPr>
        <p:txBody>
          <a:bodyPr/>
          <a:lstStyle>
            <a:lvl1pPr>
              <a:defRPr/>
            </a:lvl1pPr>
          </a:lstStyle>
          <a:p>
            <a:pPr>
              <a:defRPr/>
            </a:pPr>
            <a:fld id="{7DF9D821-36E2-4025-BF5F-954E341F0929}" type="slidenum">
              <a:rPr lang="cs-CZ" altLang="cs-CZ"/>
              <a:pPr>
                <a:defRPr/>
              </a:pPr>
              <a:t>‹#›</a:t>
            </a:fld>
            <a:endParaRPr lang="cs-CZ" altLang="cs-CZ"/>
          </a:p>
        </p:txBody>
      </p:sp>
    </p:spTree>
    <p:extLst>
      <p:ext uri="{BB962C8B-B14F-4D97-AF65-F5344CB8AC3E}">
        <p14:creationId xmlns:p14="http://schemas.microsoft.com/office/powerpoint/2010/main" val="167075710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 name="Google Shape;8;p1">
            <a:extLst>
              <a:ext uri="{FF2B5EF4-FFF2-40B4-BE49-F238E27FC236}">
                <a16:creationId xmlns:a16="http://schemas.microsoft.com/office/drawing/2014/main" id="{077A97DA-3F15-943A-2B61-D7BC9A1BBCE7}"/>
              </a:ext>
            </a:extLst>
          </p:cNvPr>
          <p:cNvSpPr txBox="1">
            <a:spLocks noGrp="1"/>
          </p:cNvSpPr>
          <p:nvPr>
            <p:ph type="sldNum" idx="13"/>
          </p:nvPr>
        </p:nvSpPr>
        <p:spPr>
          <a:ln/>
        </p:spPr>
        <p:txBody>
          <a:bodyPr/>
          <a:lstStyle>
            <a:lvl1pPr>
              <a:defRPr/>
            </a:lvl1pPr>
          </a:lstStyle>
          <a:p>
            <a:pPr>
              <a:defRPr/>
            </a:pPr>
            <a:fld id="{CAC6E731-DA0F-4454-A39E-480F3A629803}" type="slidenum">
              <a:rPr lang="cs-CZ" altLang="cs-CZ"/>
              <a:pPr>
                <a:defRPr/>
              </a:pPr>
              <a:t>‹#›</a:t>
            </a:fld>
            <a:endParaRPr lang="cs-CZ" altLang="cs-CZ"/>
          </a:p>
        </p:txBody>
      </p:sp>
    </p:spTree>
    <p:extLst>
      <p:ext uri="{BB962C8B-B14F-4D97-AF65-F5344CB8AC3E}">
        <p14:creationId xmlns:p14="http://schemas.microsoft.com/office/powerpoint/2010/main" val="1986725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3" name="Obdélník 16">
            <a:extLst>
              <a:ext uri="{FF2B5EF4-FFF2-40B4-BE49-F238E27FC236}">
                <a16:creationId xmlns:a16="http://schemas.microsoft.com/office/drawing/2014/main" id="{A174D719-63EF-1914-233F-BFAA66194103}"/>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4" name="Obdélník 15">
            <a:extLst>
              <a:ext uri="{FF2B5EF4-FFF2-40B4-BE49-F238E27FC236}">
                <a16:creationId xmlns:a16="http://schemas.microsoft.com/office/drawing/2014/main" id="{7EC9FE91-A8A2-0942-83F2-49833BEB61EC}"/>
              </a:ext>
            </a:extLst>
          </p:cNvPr>
          <p:cNvSpPr>
            <a:spLocks noChangeArrowheads="1"/>
          </p:cNvSpPr>
          <p:nvPr/>
        </p:nvSpPr>
        <p:spPr bwMode="white">
          <a:xfrm>
            <a:off x="0" y="0"/>
            <a:ext cx="9144000" cy="104656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17">
            <a:extLst>
              <a:ext uri="{FF2B5EF4-FFF2-40B4-BE49-F238E27FC236}">
                <a16:creationId xmlns:a16="http://schemas.microsoft.com/office/drawing/2014/main" id="{AC174434-733A-E9CB-739B-99E815BCE8A9}"/>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18">
            <a:extLst>
              <a:ext uri="{FF2B5EF4-FFF2-40B4-BE49-F238E27FC236}">
                <a16:creationId xmlns:a16="http://schemas.microsoft.com/office/drawing/2014/main" id="{A10A3C49-1C1D-D679-3358-EA5247D8824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6">
            <a:extLst>
              <a:ext uri="{FF2B5EF4-FFF2-40B4-BE49-F238E27FC236}">
                <a16:creationId xmlns:a16="http://schemas.microsoft.com/office/drawing/2014/main" id="{2820AE70-189D-2675-7F0F-9A1266667A28}"/>
              </a:ext>
            </a:extLst>
          </p:cNvPr>
          <p:cNvSpPr>
            <a:spLocks noChangeArrowheads="1"/>
          </p:cNvSpPr>
          <p:nvPr/>
        </p:nvSpPr>
        <p:spPr bwMode="auto">
          <a:xfrm>
            <a:off x="148828" y="4791076"/>
            <a:ext cx="8833247"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8" name="Obdélník 7">
            <a:extLst>
              <a:ext uri="{FF2B5EF4-FFF2-40B4-BE49-F238E27FC236}">
                <a16:creationId xmlns:a16="http://schemas.microsoft.com/office/drawing/2014/main" id="{D5BBC084-84D8-7AC3-4AB8-F5E43AE7AB5D}"/>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9" name="Přímá spojovací čára 9">
            <a:extLst>
              <a:ext uri="{FF2B5EF4-FFF2-40B4-BE49-F238E27FC236}">
                <a16:creationId xmlns:a16="http://schemas.microsoft.com/office/drawing/2014/main" id="{88B034F8-9E74-F0C7-E74E-E9A554A2C06D}"/>
              </a:ext>
            </a:extLst>
          </p:cNvPr>
          <p:cNvSpPr>
            <a:spLocks noChangeShapeType="1"/>
          </p:cNvSpPr>
          <p:nvPr/>
        </p:nvSpPr>
        <p:spPr bwMode="auto">
          <a:xfrm>
            <a:off x="152401" y="957263"/>
            <a:ext cx="883324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Elipsa 11">
            <a:extLst>
              <a:ext uri="{FF2B5EF4-FFF2-40B4-BE49-F238E27FC236}">
                <a16:creationId xmlns:a16="http://schemas.microsoft.com/office/drawing/2014/main" id="{6C44100F-001A-31EF-A5A6-DB272244365F}"/>
              </a:ext>
            </a:extLst>
          </p:cNvPr>
          <p:cNvSpPr/>
          <p:nvPr/>
        </p:nvSpPr>
        <p:spPr>
          <a:xfrm>
            <a:off x="4267200" y="71794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3" name="Elipsa 14">
            <a:extLst>
              <a:ext uri="{FF2B5EF4-FFF2-40B4-BE49-F238E27FC236}">
                <a16:creationId xmlns:a16="http://schemas.microsoft.com/office/drawing/2014/main" id="{B14E05B5-CD45-7031-2241-9A65624FE4AD}"/>
              </a:ext>
            </a:extLst>
          </p:cNvPr>
          <p:cNvSpPr/>
          <p:nvPr/>
        </p:nvSpPr>
        <p:spPr>
          <a:xfrm>
            <a:off x="4362450" y="789385"/>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4" name="Přímá spojovací čára 19">
            <a:extLst>
              <a:ext uri="{FF2B5EF4-FFF2-40B4-BE49-F238E27FC236}">
                <a16:creationId xmlns:a16="http://schemas.microsoft.com/office/drawing/2014/main" id="{71D64030-BCA9-A0EC-6A2B-342CBF413372}"/>
              </a:ext>
            </a:extLst>
          </p:cNvPr>
          <p:cNvSpPr>
            <a:spLocks noChangeShapeType="1"/>
          </p:cNvSpPr>
          <p:nvPr/>
        </p:nvSpPr>
        <p:spPr bwMode="auto">
          <a:xfrm flipV="1">
            <a:off x="4562475" y="1182291"/>
            <a:ext cx="9525" cy="361354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cs-CZ" sz="1050"/>
          </a:p>
        </p:txBody>
      </p:sp>
      <p:sp>
        <p:nvSpPr>
          <p:cNvPr id="2" name="Nadpis 1"/>
          <p:cNvSpPr>
            <a:spLocks noGrp="1"/>
          </p:cNvSpPr>
          <p:nvPr>
            <p:ph type="title"/>
          </p:nvPr>
        </p:nvSpPr>
        <p:spPr>
          <a:xfrm>
            <a:off x="301752" y="171450"/>
            <a:ext cx="8534400" cy="569214"/>
          </a:xfrm>
        </p:spPr>
        <p:txBody>
          <a:bodyPr/>
          <a:lstStyle/>
          <a:p>
            <a:r>
              <a:rPr lang="cs-CZ"/>
              <a:t>Klepnutím lze upravit styl předlohy nadpisů.</a:t>
            </a:r>
            <a:endParaRPr lang="en-US"/>
          </a:p>
        </p:txBody>
      </p:sp>
      <p:sp>
        <p:nvSpPr>
          <p:cNvPr id="10" name="Zástupný symbol pro obsah 9"/>
          <p:cNvSpPr>
            <a:spLocks noGrp="1"/>
          </p:cNvSpPr>
          <p:nvPr>
            <p:ph sz="half" idx="1"/>
          </p:nvPr>
        </p:nvSpPr>
        <p:spPr>
          <a:xfrm>
            <a:off x="301752" y="1028700"/>
            <a:ext cx="4038600" cy="3511296"/>
          </a:xfrm>
        </p:spPr>
        <p:txBody>
          <a:bodyPr/>
          <a:lstStyle>
            <a:lvl1pPr>
              <a:defRPr sz="1875"/>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2" name="Zástupný symbol pro obsah 11"/>
          <p:cNvSpPr>
            <a:spLocks noGrp="1"/>
          </p:cNvSpPr>
          <p:nvPr>
            <p:ph sz="half" idx="2"/>
          </p:nvPr>
        </p:nvSpPr>
        <p:spPr>
          <a:xfrm>
            <a:off x="4800600" y="1028700"/>
            <a:ext cx="4038600" cy="3511296"/>
          </a:xfrm>
        </p:spPr>
        <p:txBody>
          <a:bodyPr/>
          <a:lstStyle>
            <a:lvl1pPr>
              <a:defRPr sz="1875"/>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5" name="Zástupný symbol pro datum 4">
            <a:extLst>
              <a:ext uri="{FF2B5EF4-FFF2-40B4-BE49-F238E27FC236}">
                <a16:creationId xmlns:a16="http://schemas.microsoft.com/office/drawing/2014/main" id="{B21FE30D-047F-2F11-0CF8-5E84706F4B48}"/>
              </a:ext>
            </a:extLst>
          </p:cNvPr>
          <p:cNvSpPr>
            <a:spLocks noGrp="1"/>
          </p:cNvSpPr>
          <p:nvPr>
            <p:ph type="dt" sz="half" idx="10"/>
          </p:nvPr>
        </p:nvSpPr>
        <p:spPr>
          <a:xfrm>
            <a:off x="5791200" y="4808935"/>
            <a:ext cx="3044429" cy="272653"/>
          </a:xfrm>
        </p:spPr>
        <p:txBody>
          <a:bodyPr/>
          <a:lstStyle>
            <a:lvl1pPr>
              <a:defRPr/>
            </a:lvl1pPr>
          </a:lstStyle>
          <a:p>
            <a:pPr>
              <a:defRPr/>
            </a:pPr>
            <a:fld id="{59C0B9A1-C701-4931-B766-52DD657024B8}" type="datetimeFigureOut">
              <a:rPr lang="cs-CZ"/>
              <a:pPr>
                <a:defRPr/>
              </a:pPr>
              <a:t>15.4.2026</a:t>
            </a:fld>
            <a:endParaRPr lang="cs-CZ"/>
          </a:p>
        </p:txBody>
      </p:sp>
      <p:sp>
        <p:nvSpPr>
          <p:cNvPr id="16" name="Zástupný symbol pro zápatí 5">
            <a:extLst>
              <a:ext uri="{FF2B5EF4-FFF2-40B4-BE49-F238E27FC236}">
                <a16:creationId xmlns:a16="http://schemas.microsoft.com/office/drawing/2014/main" id="{93DD437E-BFFC-EE94-D76D-3A2E6EF47C86}"/>
              </a:ext>
            </a:extLst>
          </p:cNvPr>
          <p:cNvSpPr>
            <a:spLocks noGrp="1"/>
          </p:cNvSpPr>
          <p:nvPr>
            <p:ph type="ftr" sz="quarter" idx="11"/>
          </p:nvPr>
        </p:nvSpPr>
        <p:spPr/>
        <p:txBody>
          <a:bodyPr/>
          <a:lstStyle>
            <a:lvl1pPr>
              <a:defRPr/>
            </a:lvl1pPr>
          </a:lstStyle>
          <a:p>
            <a:pPr>
              <a:defRPr/>
            </a:pPr>
            <a:endParaRPr lang="cs-CZ"/>
          </a:p>
        </p:txBody>
      </p:sp>
      <p:sp>
        <p:nvSpPr>
          <p:cNvPr id="17" name="Zástupný symbol pro číslo snímku 6">
            <a:extLst>
              <a:ext uri="{FF2B5EF4-FFF2-40B4-BE49-F238E27FC236}">
                <a16:creationId xmlns:a16="http://schemas.microsoft.com/office/drawing/2014/main" id="{51277F5C-ECA7-B408-AE29-ECBAB8AF8E7B}"/>
              </a:ext>
            </a:extLst>
          </p:cNvPr>
          <p:cNvSpPr>
            <a:spLocks noGrp="1"/>
          </p:cNvSpPr>
          <p:nvPr>
            <p:ph type="sldNum" sz="quarter" idx="12"/>
          </p:nvPr>
        </p:nvSpPr>
        <p:spPr>
          <a:xfrm>
            <a:off x="4343400" y="779860"/>
            <a:ext cx="457200" cy="330994"/>
          </a:xfrm>
        </p:spPr>
        <p:txBody>
          <a:bodyPr/>
          <a:lstStyle>
            <a:lvl1pPr>
              <a:defRPr/>
            </a:lvl1pPr>
          </a:lstStyle>
          <a:p>
            <a:pPr>
              <a:defRPr/>
            </a:pPr>
            <a:fld id="{BC520E52-2A12-466D-9EFB-3039D0B36666}" type="slidenum">
              <a:rPr lang="cs-CZ" altLang="cs-CZ"/>
              <a:pPr>
                <a:defRPr/>
              </a:pPr>
              <a:t>‹#›</a:t>
            </a:fld>
            <a:endParaRPr lang="cs-CZ" altLang="cs-CZ"/>
          </a:p>
        </p:txBody>
      </p:sp>
    </p:spTree>
    <p:extLst>
      <p:ext uri="{BB962C8B-B14F-4D97-AF65-F5344CB8AC3E}">
        <p14:creationId xmlns:p14="http://schemas.microsoft.com/office/powerpoint/2010/main" val="32188103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Přímá spojovací čára 19">
            <a:extLst>
              <a:ext uri="{FF2B5EF4-FFF2-40B4-BE49-F238E27FC236}">
                <a16:creationId xmlns:a16="http://schemas.microsoft.com/office/drawing/2014/main" id="{1610AF2F-2FDB-6251-684F-93659E478CB3}"/>
              </a:ext>
            </a:extLst>
          </p:cNvPr>
          <p:cNvSpPr>
            <a:spLocks noChangeShapeType="1"/>
          </p:cNvSpPr>
          <p:nvPr/>
        </p:nvSpPr>
        <p:spPr bwMode="auto">
          <a:xfrm flipV="1">
            <a:off x="4572000" y="1651397"/>
            <a:ext cx="0" cy="3139678"/>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cs-CZ" sz="1050"/>
          </a:p>
        </p:txBody>
      </p:sp>
      <p:sp>
        <p:nvSpPr>
          <p:cNvPr id="5" name="Obdélník 20">
            <a:extLst>
              <a:ext uri="{FF2B5EF4-FFF2-40B4-BE49-F238E27FC236}">
                <a16:creationId xmlns:a16="http://schemas.microsoft.com/office/drawing/2014/main" id="{CB379C15-EC61-BAE0-C180-60173CA3823C}"/>
              </a:ext>
            </a:extLst>
          </p:cNvPr>
          <p:cNvSpPr>
            <a:spLocks noChangeArrowheads="1"/>
          </p:cNvSpPr>
          <p:nvPr/>
        </p:nvSpPr>
        <p:spPr bwMode="white">
          <a:xfrm>
            <a:off x="0" y="0"/>
            <a:ext cx="9144000" cy="108585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21">
            <a:extLst>
              <a:ext uri="{FF2B5EF4-FFF2-40B4-BE49-F238E27FC236}">
                <a16:creationId xmlns:a16="http://schemas.microsoft.com/office/drawing/2014/main" id="{A7A30C2A-64B1-C8E8-D22D-060CCF8317C9}"/>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23">
            <a:extLst>
              <a:ext uri="{FF2B5EF4-FFF2-40B4-BE49-F238E27FC236}">
                <a16:creationId xmlns:a16="http://schemas.microsoft.com/office/drawing/2014/main" id="{C9D13AAB-4ABF-684E-2D53-1EECAA9B03AB}"/>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8" name="Obdélník 24">
            <a:extLst>
              <a:ext uri="{FF2B5EF4-FFF2-40B4-BE49-F238E27FC236}">
                <a16:creationId xmlns:a16="http://schemas.microsoft.com/office/drawing/2014/main" id="{C6259B00-6AB0-846E-D1C6-7CA6B638B7E5}"/>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9" name="Obdélník 8">
            <a:extLst>
              <a:ext uri="{FF2B5EF4-FFF2-40B4-BE49-F238E27FC236}">
                <a16:creationId xmlns:a16="http://schemas.microsoft.com/office/drawing/2014/main" id="{86F7EE8E-F7EC-A9A5-8C0F-35B45395FA04}"/>
              </a:ext>
            </a:extLst>
          </p:cNvPr>
          <p:cNvSpPr/>
          <p:nvPr/>
        </p:nvSpPr>
        <p:spPr>
          <a:xfrm>
            <a:off x="152401" y="1028700"/>
            <a:ext cx="8833247"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0" name="Obdélník 9">
            <a:extLst>
              <a:ext uri="{FF2B5EF4-FFF2-40B4-BE49-F238E27FC236}">
                <a16:creationId xmlns:a16="http://schemas.microsoft.com/office/drawing/2014/main" id="{531B4BC6-2C72-BCE7-96D5-40F77A69E176}"/>
              </a:ext>
            </a:extLst>
          </p:cNvPr>
          <p:cNvSpPr>
            <a:spLocks noChangeArrowheads="1"/>
          </p:cNvSpPr>
          <p:nvPr/>
        </p:nvSpPr>
        <p:spPr bwMode="auto">
          <a:xfrm>
            <a:off x="146448" y="4794647"/>
            <a:ext cx="8832056" cy="2333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Přímá spojovací čára 27">
            <a:extLst>
              <a:ext uri="{FF2B5EF4-FFF2-40B4-BE49-F238E27FC236}">
                <a16:creationId xmlns:a16="http://schemas.microsoft.com/office/drawing/2014/main" id="{089EA2F3-17B6-856E-C769-EE14CE703F17}"/>
              </a:ext>
            </a:extLst>
          </p:cNvPr>
          <p:cNvSpPr>
            <a:spLocks noChangeShapeType="1"/>
          </p:cNvSpPr>
          <p:nvPr/>
        </p:nvSpPr>
        <p:spPr bwMode="auto">
          <a:xfrm>
            <a:off x="152401" y="960835"/>
            <a:ext cx="8833247"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2" name="Obdélník 11">
            <a:extLst>
              <a:ext uri="{FF2B5EF4-FFF2-40B4-BE49-F238E27FC236}">
                <a16:creationId xmlns:a16="http://schemas.microsoft.com/office/drawing/2014/main" id="{AE5A3A93-94D1-70B0-B889-C7937E56E70E}"/>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3" name="Elipsa 29">
            <a:extLst>
              <a:ext uri="{FF2B5EF4-FFF2-40B4-BE49-F238E27FC236}">
                <a16:creationId xmlns:a16="http://schemas.microsoft.com/office/drawing/2014/main" id="{E79B58A1-A74B-0981-4B08-86909D11559D}"/>
              </a:ext>
            </a:extLst>
          </p:cNvPr>
          <p:cNvSpPr/>
          <p:nvPr/>
        </p:nvSpPr>
        <p:spPr>
          <a:xfrm>
            <a:off x="4267200" y="71794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4" name="Elipsa 30">
            <a:extLst>
              <a:ext uri="{FF2B5EF4-FFF2-40B4-BE49-F238E27FC236}">
                <a16:creationId xmlns:a16="http://schemas.microsoft.com/office/drawing/2014/main" id="{B7E26CCC-944E-EA6E-4EF4-190D0D5D51C8}"/>
              </a:ext>
            </a:extLst>
          </p:cNvPr>
          <p:cNvSpPr/>
          <p:nvPr/>
        </p:nvSpPr>
        <p:spPr>
          <a:xfrm>
            <a:off x="4362450" y="789385"/>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3" name="Zástupný symbol pro text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cs-CZ"/>
              <a:t>Klepnutím lze upravit styly předlohy textu.</a:t>
            </a:r>
          </a:p>
        </p:txBody>
      </p:sp>
      <p:sp>
        <p:nvSpPr>
          <p:cNvPr id="4" name="Zástupný symbol pro text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cs-CZ"/>
              <a:t>Klepnutím lze upravit styly předlohy textu.</a:t>
            </a:r>
          </a:p>
        </p:txBody>
      </p:sp>
      <p:sp>
        <p:nvSpPr>
          <p:cNvPr id="24" name="Zástupný symbol pro obsah 23"/>
          <p:cNvSpPr>
            <a:spLocks noGrp="1"/>
          </p:cNvSpPr>
          <p:nvPr>
            <p:ph sz="quarter" idx="2"/>
          </p:nvPr>
        </p:nvSpPr>
        <p:spPr>
          <a:xfrm>
            <a:off x="301752" y="1853537"/>
            <a:ext cx="4041648" cy="286380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26" name="Zástupný symbol pro obsah 25"/>
          <p:cNvSpPr>
            <a:spLocks noGrp="1"/>
          </p:cNvSpPr>
          <p:nvPr>
            <p:ph sz="quarter" idx="4"/>
          </p:nvPr>
        </p:nvSpPr>
        <p:spPr>
          <a:xfrm>
            <a:off x="4800600" y="1853537"/>
            <a:ext cx="4038600" cy="2866644"/>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23" name="Nadpis 22"/>
          <p:cNvSpPr>
            <a:spLocks noGrp="1"/>
          </p:cNvSpPr>
          <p:nvPr>
            <p:ph type="title"/>
          </p:nvPr>
        </p:nvSpPr>
        <p:spPr/>
        <p:txBody>
          <a:bodyPr rtlCol="0"/>
          <a:lstStyle/>
          <a:p>
            <a:r>
              <a:rPr lang="cs-CZ"/>
              <a:t>Klepnutím lze upravit styl předlohy nadpisů.</a:t>
            </a:r>
            <a:endParaRPr lang="en-US"/>
          </a:p>
        </p:txBody>
      </p:sp>
      <p:sp>
        <p:nvSpPr>
          <p:cNvPr id="15" name="Zástupný symbol pro datum 6">
            <a:extLst>
              <a:ext uri="{FF2B5EF4-FFF2-40B4-BE49-F238E27FC236}">
                <a16:creationId xmlns:a16="http://schemas.microsoft.com/office/drawing/2014/main" id="{2691E492-D7AA-CB65-BECF-434BAE71FD7E}"/>
              </a:ext>
            </a:extLst>
          </p:cNvPr>
          <p:cNvSpPr>
            <a:spLocks noGrp="1"/>
          </p:cNvSpPr>
          <p:nvPr>
            <p:ph type="dt" sz="half" idx="10"/>
          </p:nvPr>
        </p:nvSpPr>
        <p:spPr/>
        <p:txBody>
          <a:bodyPr/>
          <a:lstStyle>
            <a:lvl1pPr>
              <a:defRPr/>
            </a:lvl1pPr>
          </a:lstStyle>
          <a:p>
            <a:pPr>
              <a:defRPr/>
            </a:pPr>
            <a:fld id="{7FEC3BEE-BC30-477E-9787-D413F157C253}" type="datetimeFigureOut">
              <a:rPr lang="cs-CZ"/>
              <a:pPr>
                <a:defRPr/>
              </a:pPr>
              <a:t>15.4.2026</a:t>
            </a:fld>
            <a:endParaRPr lang="cs-CZ"/>
          </a:p>
        </p:txBody>
      </p:sp>
      <p:sp>
        <p:nvSpPr>
          <p:cNvPr id="16" name="Zástupný symbol pro zápatí 7">
            <a:extLst>
              <a:ext uri="{FF2B5EF4-FFF2-40B4-BE49-F238E27FC236}">
                <a16:creationId xmlns:a16="http://schemas.microsoft.com/office/drawing/2014/main" id="{698C2BC5-2110-65D9-9AEB-C03FE89CB9EC}"/>
              </a:ext>
            </a:extLst>
          </p:cNvPr>
          <p:cNvSpPr>
            <a:spLocks noGrp="1"/>
          </p:cNvSpPr>
          <p:nvPr>
            <p:ph type="ftr" sz="quarter" idx="11"/>
          </p:nvPr>
        </p:nvSpPr>
        <p:spPr>
          <a:xfrm>
            <a:off x="304800" y="4808935"/>
            <a:ext cx="3581400" cy="272653"/>
          </a:xfrm>
        </p:spPr>
        <p:txBody>
          <a:bodyPr/>
          <a:lstStyle>
            <a:lvl1pPr>
              <a:defRPr/>
            </a:lvl1pPr>
          </a:lstStyle>
          <a:p>
            <a:pPr>
              <a:defRPr/>
            </a:pPr>
            <a:endParaRPr lang="cs-CZ"/>
          </a:p>
        </p:txBody>
      </p:sp>
      <p:sp>
        <p:nvSpPr>
          <p:cNvPr id="17" name="Zástupný symbol pro číslo snímku 8">
            <a:extLst>
              <a:ext uri="{FF2B5EF4-FFF2-40B4-BE49-F238E27FC236}">
                <a16:creationId xmlns:a16="http://schemas.microsoft.com/office/drawing/2014/main" id="{83A58EB6-B79E-C7CF-5E33-5EAF5699FFE5}"/>
              </a:ext>
            </a:extLst>
          </p:cNvPr>
          <p:cNvSpPr>
            <a:spLocks noGrp="1"/>
          </p:cNvSpPr>
          <p:nvPr>
            <p:ph type="sldNum" sz="quarter" idx="12"/>
          </p:nvPr>
        </p:nvSpPr>
        <p:spPr>
          <a:xfrm>
            <a:off x="4343400" y="782241"/>
            <a:ext cx="457200" cy="330994"/>
          </a:xfrm>
        </p:spPr>
        <p:txBody>
          <a:bodyPr/>
          <a:lstStyle>
            <a:lvl1pPr>
              <a:defRPr/>
            </a:lvl1pPr>
          </a:lstStyle>
          <a:p>
            <a:pPr>
              <a:defRPr/>
            </a:pPr>
            <a:fld id="{A6FFC9CC-AB95-4A91-84F7-9DF4B63721F7}" type="slidenum">
              <a:rPr lang="cs-CZ" altLang="cs-CZ"/>
              <a:pPr>
                <a:defRPr/>
              </a:pPr>
              <a:t>‹#›</a:t>
            </a:fld>
            <a:endParaRPr lang="cs-CZ" altLang="cs-CZ"/>
          </a:p>
        </p:txBody>
      </p:sp>
    </p:spTree>
    <p:extLst>
      <p:ext uri="{BB962C8B-B14F-4D97-AF65-F5344CB8AC3E}">
        <p14:creationId xmlns:p14="http://schemas.microsoft.com/office/powerpoint/2010/main" val="317192162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bg>
      <p:bgPr>
        <a:solidFill>
          <a:schemeClr val="bg1"/>
        </a:solidFill>
        <a:effectLst/>
      </p:bgPr>
    </p:bg>
    <p:spTree>
      <p:nvGrpSpPr>
        <p:cNvPr id="1" name=""/>
        <p:cNvGrpSpPr/>
        <p:nvPr/>
      </p:nvGrpSpPr>
      <p:grpSpPr>
        <a:xfrm>
          <a:off x="0" y="0"/>
          <a:ext cx="0" cy="0"/>
          <a:chOff x="0" y="0"/>
          <a:chExt cx="0" cy="0"/>
        </a:xfrm>
      </p:grpSpPr>
      <p:sp>
        <p:nvSpPr>
          <p:cNvPr id="3" name="Obdélník 16">
            <a:extLst>
              <a:ext uri="{FF2B5EF4-FFF2-40B4-BE49-F238E27FC236}">
                <a16:creationId xmlns:a16="http://schemas.microsoft.com/office/drawing/2014/main" id="{89FAEE9B-4455-E905-D084-7A1B97ACFB40}"/>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4" name="Obdélník 15">
            <a:extLst>
              <a:ext uri="{FF2B5EF4-FFF2-40B4-BE49-F238E27FC236}">
                <a16:creationId xmlns:a16="http://schemas.microsoft.com/office/drawing/2014/main" id="{1F409D27-F903-EDFF-1816-F7D27A45A01D}"/>
              </a:ext>
            </a:extLst>
          </p:cNvPr>
          <p:cNvSpPr>
            <a:spLocks noChangeArrowheads="1"/>
          </p:cNvSpPr>
          <p:nvPr/>
        </p:nvSpPr>
        <p:spPr bwMode="white">
          <a:xfrm>
            <a:off x="0" y="0"/>
            <a:ext cx="9144000" cy="104656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17">
            <a:extLst>
              <a:ext uri="{FF2B5EF4-FFF2-40B4-BE49-F238E27FC236}">
                <a16:creationId xmlns:a16="http://schemas.microsoft.com/office/drawing/2014/main" id="{89FFE2DA-51ED-5979-62A5-A8D340F16197}"/>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18">
            <a:extLst>
              <a:ext uri="{FF2B5EF4-FFF2-40B4-BE49-F238E27FC236}">
                <a16:creationId xmlns:a16="http://schemas.microsoft.com/office/drawing/2014/main" id="{A0C4C620-A31E-02F0-EA68-C4E834E7389F}"/>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6">
            <a:extLst>
              <a:ext uri="{FF2B5EF4-FFF2-40B4-BE49-F238E27FC236}">
                <a16:creationId xmlns:a16="http://schemas.microsoft.com/office/drawing/2014/main" id="{B21CF57A-FD73-238E-6E1C-F5F77354FE7C}"/>
              </a:ext>
            </a:extLst>
          </p:cNvPr>
          <p:cNvSpPr>
            <a:spLocks noChangeArrowheads="1"/>
          </p:cNvSpPr>
          <p:nvPr/>
        </p:nvSpPr>
        <p:spPr bwMode="auto">
          <a:xfrm>
            <a:off x="148828" y="4791076"/>
            <a:ext cx="8833247"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8" name="Obdélník 7">
            <a:extLst>
              <a:ext uri="{FF2B5EF4-FFF2-40B4-BE49-F238E27FC236}">
                <a16:creationId xmlns:a16="http://schemas.microsoft.com/office/drawing/2014/main" id="{8B610B5D-E535-4D50-5CB7-7A6EB2BCA135}"/>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9" name="Přímá spojovací čára 9">
            <a:extLst>
              <a:ext uri="{FF2B5EF4-FFF2-40B4-BE49-F238E27FC236}">
                <a16:creationId xmlns:a16="http://schemas.microsoft.com/office/drawing/2014/main" id="{766007DB-0770-6844-F88F-C16539E8E8C1}"/>
              </a:ext>
            </a:extLst>
          </p:cNvPr>
          <p:cNvSpPr>
            <a:spLocks noChangeShapeType="1"/>
          </p:cNvSpPr>
          <p:nvPr/>
        </p:nvSpPr>
        <p:spPr bwMode="auto">
          <a:xfrm>
            <a:off x="152401" y="957263"/>
            <a:ext cx="883324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0" name="Elipsa 11">
            <a:extLst>
              <a:ext uri="{FF2B5EF4-FFF2-40B4-BE49-F238E27FC236}">
                <a16:creationId xmlns:a16="http://schemas.microsoft.com/office/drawing/2014/main" id="{CB1C6E4E-3E79-D232-6AFC-0FE777EF57A5}"/>
              </a:ext>
            </a:extLst>
          </p:cNvPr>
          <p:cNvSpPr/>
          <p:nvPr/>
        </p:nvSpPr>
        <p:spPr>
          <a:xfrm>
            <a:off x="4267200" y="71794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1" name="Elipsa 14">
            <a:extLst>
              <a:ext uri="{FF2B5EF4-FFF2-40B4-BE49-F238E27FC236}">
                <a16:creationId xmlns:a16="http://schemas.microsoft.com/office/drawing/2014/main" id="{295732BA-8BB4-AC34-D88B-255F4F0C333C}"/>
              </a:ext>
            </a:extLst>
          </p:cNvPr>
          <p:cNvSpPr/>
          <p:nvPr/>
        </p:nvSpPr>
        <p:spPr>
          <a:xfrm>
            <a:off x="4362450" y="789385"/>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2" name="Nadpis 1"/>
          <p:cNvSpPr>
            <a:spLocks noGrp="1"/>
          </p:cNvSpPr>
          <p:nvPr>
            <p:ph type="title"/>
          </p:nvPr>
        </p:nvSpPr>
        <p:spPr/>
        <p:txBody>
          <a:bodyPr/>
          <a:lstStyle/>
          <a:p>
            <a:r>
              <a:rPr lang="cs-CZ"/>
              <a:t>Klepnutím lze upravit styl předlohy nadpisů.</a:t>
            </a:r>
            <a:endParaRPr lang="en-US"/>
          </a:p>
        </p:txBody>
      </p:sp>
      <p:sp>
        <p:nvSpPr>
          <p:cNvPr id="12" name="Zástupný symbol pro datum 2">
            <a:extLst>
              <a:ext uri="{FF2B5EF4-FFF2-40B4-BE49-F238E27FC236}">
                <a16:creationId xmlns:a16="http://schemas.microsoft.com/office/drawing/2014/main" id="{1F972E1E-CC15-88C8-F772-A56A11ADD84E}"/>
              </a:ext>
            </a:extLst>
          </p:cNvPr>
          <p:cNvSpPr>
            <a:spLocks noGrp="1"/>
          </p:cNvSpPr>
          <p:nvPr>
            <p:ph type="dt" sz="half" idx="10"/>
          </p:nvPr>
        </p:nvSpPr>
        <p:spPr/>
        <p:txBody>
          <a:bodyPr/>
          <a:lstStyle>
            <a:lvl1pPr>
              <a:defRPr/>
            </a:lvl1pPr>
          </a:lstStyle>
          <a:p>
            <a:pPr>
              <a:defRPr/>
            </a:pPr>
            <a:fld id="{C235BC34-5708-4E31-A68C-A30DF5F8B1C0}" type="datetimeFigureOut">
              <a:rPr lang="cs-CZ"/>
              <a:pPr>
                <a:defRPr/>
              </a:pPr>
              <a:t>15.4.2026</a:t>
            </a:fld>
            <a:endParaRPr lang="cs-CZ"/>
          </a:p>
        </p:txBody>
      </p:sp>
      <p:sp>
        <p:nvSpPr>
          <p:cNvPr id="13" name="Zástupný symbol pro zápatí 3">
            <a:extLst>
              <a:ext uri="{FF2B5EF4-FFF2-40B4-BE49-F238E27FC236}">
                <a16:creationId xmlns:a16="http://schemas.microsoft.com/office/drawing/2014/main" id="{7653A7FD-980C-21B0-14CA-87120C3981C2}"/>
              </a:ext>
            </a:extLst>
          </p:cNvPr>
          <p:cNvSpPr>
            <a:spLocks noGrp="1"/>
          </p:cNvSpPr>
          <p:nvPr>
            <p:ph type="ftr" sz="quarter" idx="11"/>
          </p:nvPr>
        </p:nvSpPr>
        <p:spPr/>
        <p:txBody>
          <a:bodyPr/>
          <a:lstStyle>
            <a:lvl1pPr>
              <a:defRPr/>
            </a:lvl1pPr>
          </a:lstStyle>
          <a:p>
            <a:pPr>
              <a:defRPr/>
            </a:pPr>
            <a:endParaRPr lang="cs-CZ"/>
          </a:p>
        </p:txBody>
      </p:sp>
      <p:sp>
        <p:nvSpPr>
          <p:cNvPr id="14" name="Zástupný symbol pro číslo snímku 4">
            <a:extLst>
              <a:ext uri="{FF2B5EF4-FFF2-40B4-BE49-F238E27FC236}">
                <a16:creationId xmlns:a16="http://schemas.microsoft.com/office/drawing/2014/main" id="{C37B3017-B38E-D931-6E1F-2F8F03FCEDAB}"/>
              </a:ext>
            </a:extLst>
          </p:cNvPr>
          <p:cNvSpPr>
            <a:spLocks noGrp="1"/>
          </p:cNvSpPr>
          <p:nvPr>
            <p:ph type="sldNum" sz="quarter" idx="12"/>
          </p:nvPr>
        </p:nvSpPr>
        <p:spPr>
          <a:xfrm>
            <a:off x="4343400" y="777479"/>
            <a:ext cx="457200" cy="330994"/>
          </a:xfrm>
        </p:spPr>
        <p:txBody>
          <a:bodyPr/>
          <a:lstStyle>
            <a:lvl1pPr>
              <a:defRPr/>
            </a:lvl1pPr>
          </a:lstStyle>
          <a:p>
            <a:pPr>
              <a:defRPr/>
            </a:pPr>
            <a:fld id="{F7E1DA13-36FF-4C26-B4EA-CBD12574487D}" type="slidenum">
              <a:rPr lang="cs-CZ" altLang="cs-CZ"/>
              <a:pPr>
                <a:defRPr/>
              </a:pPr>
              <a:t>‹#›</a:t>
            </a:fld>
            <a:endParaRPr lang="cs-CZ" altLang="cs-CZ"/>
          </a:p>
        </p:txBody>
      </p:sp>
    </p:spTree>
    <p:extLst>
      <p:ext uri="{BB962C8B-B14F-4D97-AF65-F5344CB8AC3E}">
        <p14:creationId xmlns:p14="http://schemas.microsoft.com/office/powerpoint/2010/main" val="1498033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bg>
      <p:bgPr>
        <a:solidFill>
          <a:schemeClr val="bg1"/>
        </a:solidFill>
        <a:effectLst/>
      </p:bgPr>
    </p:bg>
    <p:spTree>
      <p:nvGrpSpPr>
        <p:cNvPr id="1" name=""/>
        <p:cNvGrpSpPr/>
        <p:nvPr/>
      </p:nvGrpSpPr>
      <p:grpSpPr>
        <a:xfrm>
          <a:off x="0" y="0"/>
          <a:ext cx="0" cy="0"/>
          <a:chOff x="0" y="0"/>
          <a:chExt cx="0" cy="0"/>
        </a:xfrm>
      </p:grpSpPr>
      <p:sp>
        <p:nvSpPr>
          <p:cNvPr id="2" name="Obdélník 19">
            <a:extLst>
              <a:ext uri="{FF2B5EF4-FFF2-40B4-BE49-F238E27FC236}">
                <a16:creationId xmlns:a16="http://schemas.microsoft.com/office/drawing/2014/main" id="{53B132C9-AF05-CCEF-4BD4-E4166CE3838E}"/>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3" name="Obdélník 20">
            <a:extLst>
              <a:ext uri="{FF2B5EF4-FFF2-40B4-BE49-F238E27FC236}">
                <a16:creationId xmlns:a16="http://schemas.microsoft.com/office/drawing/2014/main" id="{84BB910C-3819-FE37-2575-139FDD6D5F43}"/>
              </a:ext>
            </a:extLst>
          </p:cNvPr>
          <p:cNvSpPr>
            <a:spLocks noChangeArrowheads="1"/>
          </p:cNvSpPr>
          <p:nvPr/>
        </p:nvSpPr>
        <p:spPr bwMode="white">
          <a:xfrm>
            <a:off x="0" y="1"/>
            <a:ext cx="9144000" cy="117872"/>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4" name="Obdélník 21">
            <a:extLst>
              <a:ext uri="{FF2B5EF4-FFF2-40B4-BE49-F238E27FC236}">
                <a16:creationId xmlns:a16="http://schemas.microsoft.com/office/drawing/2014/main" id="{ACBFFFC1-B09B-2A05-995E-F49DFF56F97A}"/>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23">
            <a:extLst>
              <a:ext uri="{FF2B5EF4-FFF2-40B4-BE49-F238E27FC236}">
                <a16:creationId xmlns:a16="http://schemas.microsoft.com/office/drawing/2014/main" id="{F5E9749F-5C20-25C3-F73F-3833B5F7AE3B}"/>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5">
            <a:extLst>
              <a:ext uri="{FF2B5EF4-FFF2-40B4-BE49-F238E27FC236}">
                <a16:creationId xmlns:a16="http://schemas.microsoft.com/office/drawing/2014/main" id="{6AF4AAEC-7422-1F98-195F-BA0799492E82}"/>
              </a:ext>
            </a:extLst>
          </p:cNvPr>
          <p:cNvSpPr>
            <a:spLocks noChangeArrowheads="1"/>
          </p:cNvSpPr>
          <p:nvPr/>
        </p:nvSpPr>
        <p:spPr bwMode="auto">
          <a:xfrm>
            <a:off x="146448" y="4794648"/>
            <a:ext cx="8832056" cy="23098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7" name="Obdélník 6">
            <a:extLst>
              <a:ext uri="{FF2B5EF4-FFF2-40B4-BE49-F238E27FC236}">
                <a16:creationId xmlns:a16="http://schemas.microsoft.com/office/drawing/2014/main" id="{86CC3F40-9A9F-657F-F246-827B94855075}"/>
              </a:ext>
            </a:extLst>
          </p:cNvPr>
          <p:cNvSpPr>
            <a:spLocks noChangeArrowheads="1"/>
          </p:cNvSpPr>
          <p:nvPr/>
        </p:nvSpPr>
        <p:spPr bwMode="auto">
          <a:xfrm>
            <a:off x="152401" y="11906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8" name="Zástupný symbol pro datum 1">
            <a:extLst>
              <a:ext uri="{FF2B5EF4-FFF2-40B4-BE49-F238E27FC236}">
                <a16:creationId xmlns:a16="http://schemas.microsoft.com/office/drawing/2014/main" id="{EC214F08-EAA3-36E7-418E-3AAA1DC8D238}"/>
              </a:ext>
            </a:extLst>
          </p:cNvPr>
          <p:cNvSpPr>
            <a:spLocks noGrp="1"/>
          </p:cNvSpPr>
          <p:nvPr>
            <p:ph type="dt" sz="half" idx="10"/>
          </p:nvPr>
        </p:nvSpPr>
        <p:spPr/>
        <p:txBody>
          <a:bodyPr/>
          <a:lstStyle>
            <a:lvl1pPr>
              <a:defRPr/>
            </a:lvl1pPr>
          </a:lstStyle>
          <a:p>
            <a:pPr>
              <a:defRPr/>
            </a:pPr>
            <a:fld id="{464B3F34-722D-44C1-B2A3-7030FF511992}" type="datetimeFigureOut">
              <a:rPr lang="cs-CZ"/>
              <a:pPr>
                <a:defRPr/>
              </a:pPr>
              <a:t>15.4.2026</a:t>
            </a:fld>
            <a:endParaRPr lang="cs-CZ"/>
          </a:p>
        </p:txBody>
      </p:sp>
      <p:sp>
        <p:nvSpPr>
          <p:cNvPr id="9" name="Zástupný symbol pro zápatí 2">
            <a:extLst>
              <a:ext uri="{FF2B5EF4-FFF2-40B4-BE49-F238E27FC236}">
                <a16:creationId xmlns:a16="http://schemas.microsoft.com/office/drawing/2014/main" id="{22AF5826-6D8E-82D0-D384-E6AD1E8CAC05}"/>
              </a:ext>
            </a:extLst>
          </p:cNvPr>
          <p:cNvSpPr>
            <a:spLocks noGrp="1"/>
          </p:cNvSpPr>
          <p:nvPr>
            <p:ph type="ftr" sz="quarter" idx="11"/>
          </p:nvPr>
        </p:nvSpPr>
        <p:spPr/>
        <p:txBody>
          <a:bodyPr/>
          <a:lstStyle>
            <a:lvl1pPr>
              <a:defRPr/>
            </a:lvl1pPr>
          </a:lstStyle>
          <a:p>
            <a:pPr>
              <a:defRPr/>
            </a:pPr>
            <a:endParaRPr lang="cs-CZ"/>
          </a:p>
        </p:txBody>
      </p:sp>
      <p:sp>
        <p:nvSpPr>
          <p:cNvPr id="10" name="Zástupný symbol pro číslo snímku 3">
            <a:extLst>
              <a:ext uri="{FF2B5EF4-FFF2-40B4-BE49-F238E27FC236}">
                <a16:creationId xmlns:a16="http://schemas.microsoft.com/office/drawing/2014/main" id="{D1971B7A-24AA-FA90-2D71-BF5B9D4FC0A0}"/>
              </a:ext>
            </a:extLst>
          </p:cNvPr>
          <p:cNvSpPr>
            <a:spLocks noGrp="1"/>
          </p:cNvSpPr>
          <p:nvPr>
            <p:ph type="sldNum" sz="quarter" idx="12"/>
          </p:nvPr>
        </p:nvSpPr>
        <p:spPr>
          <a:xfrm>
            <a:off x="4267200" y="4743450"/>
            <a:ext cx="609600" cy="332185"/>
          </a:xfrm>
        </p:spPr>
        <p:txBody>
          <a:bodyPr/>
          <a:lstStyle>
            <a:lvl1pPr>
              <a:defRPr>
                <a:solidFill>
                  <a:srgbClr val="FFFFFF"/>
                </a:solidFill>
              </a:defRPr>
            </a:lvl1pPr>
          </a:lstStyle>
          <a:p>
            <a:pPr>
              <a:defRPr/>
            </a:pPr>
            <a:fld id="{6E8EF0B4-8FC2-4C26-BCF4-691E77DEC668}" type="slidenum">
              <a:rPr lang="cs-CZ" altLang="cs-CZ"/>
              <a:pPr>
                <a:defRPr/>
              </a:pPr>
              <a:t>‹#›</a:t>
            </a:fld>
            <a:endParaRPr lang="cs-CZ" altLang="cs-CZ"/>
          </a:p>
        </p:txBody>
      </p:sp>
    </p:spTree>
    <p:extLst>
      <p:ext uri="{BB962C8B-B14F-4D97-AF65-F5344CB8AC3E}">
        <p14:creationId xmlns:p14="http://schemas.microsoft.com/office/powerpoint/2010/main" val="2932755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bg>
      <p:bgPr>
        <a:solidFill>
          <a:schemeClr val="bg1"/>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9EC2709-18AF-EB76-6CEF-D97EBD7AEA23}"/>
              </a:ext>
            </a:extLst>
          </p:cNvPr>
          <p:cNvSpPr>
            <a:spLocks noChangeArrowheads="1"/>
          </p:cNvSpPr>
          <p:nvPr/>
        </p:nvSpPr>
        <p:spPr bwMode="auto">
          <a:xfrm>
            <a:off x="152401" y="114300"/>
            <a:ext cx="8833247" cy="2286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5" name="Obdélník 20">
            <a:extLst>
              <a:ext uri="{FF2B5EF4-FFF2-40B4-BE49-F238E27FC236}">
                <a16:creationId xmlns:a16="http://schemas.microsoft.com/office/drawing/2014/main" id="{B84144DE-BF86-1265-5382-2593D3ECE83F}"/>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21">
            <a:extLst>
              <a:ext uri="{FF2B5EF4-FFF2-40B4-BE49-F238E27FC236}">
                <a16:creationId xmlns:a16="http://schemas.microsoft.com/office/drawing/2014/main" id="{3A7E7723-9AB9-46C0-D0CD-C657C3E9E106}"/>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23">
            <a:extLst>
              <a:ext uri="{FF2B5EF4-FFF2-40B4-BE49-F238E27FC236}">
                <a16:creationId xmlns:a16="http://schemas.microsoft.com/office/drawing/2014/main" id="{A82629EC-CE2C-5F8C-D796-2F2CD296A4C8}"/>
              </a:ext>
            </a:extLst>
          </p:cNvPr>
          <p:cNvSpPr>
            <a:spLocks noChangeArrowheads="1"/>
          </p:cNvSpPr>
          <p:nvPr/>
        </p:nvSpPr>
        <p:spPr bwMode="white">
          <a:xfrm>
            <a:off x="0" y="1"/>
            <a:ext cx="9144000" cy="89297"/>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8" name="Obdélník 24">
            <a:extLst>
              <a:ext uri="{FF2B5EF4-FFF2-40B4-BE49-F238E27FC236}">
                <a16:creationId xmlns:a16="http://schemas.microsoft.com/office/drawing/2014/main" id="{D163B291-5320-AECD-82BD-6FD173B8687F}"/>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9" name="Obdélník 8">
            <a:extLst>
              <a:ext uri="{FF2B5EF4-FFF2-40B4-BE49-F238E27FC236}">
                <a16:creationId xmlns:a16="http://schemas.microsoft.com/office/drawing/2014/main" id="{1451784E-61EF-623A-8F59-E4A4CA95530E}"/>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0" name="Obdélník 9">
            <a:extLst>
              <a:ext uri="{FF2B5EF4-FFF2-40B4-BE49-F238E27FC236}">
                <a16:creationId xmlns:a16="http://schemas.microsoft.com/office/drawing/2014/main" id="{105AA4F2-A022-8E81-6968-EA89280D0B89}"/>
              </a:ext>
            </a:extLst>
          </p:cNvPr>
          <p:cNvSpPr>
            <a:spLocks noChangeArrowheads="1"/>
          </p:cNvSpPr>
          <p:nvPr/>
        </p:nvSpPr>
        <p:spPr bwMode="auto">
          <a:xfrm>
            <a:off x="152401" y="114300"/>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1" name="Přímá spojovací čára 27">
            <a:extLst>
              <a:ext uri="{FF2B5EF4-FFF2-40B4-BE49-F238E27FC236}">
                <a16:creationId xmlns:a16="http://schemas.microsoft.com/office/drawing/2014/main" id="{4752D238-9CDC-0B4B-28D8-0A23846F7DA8}"/>
              </a:ext>
            </a:extLst>
          </p:cNvPr>
          <p:cNvSpPr>
            <a:spLocks noChangeShapeType="1"/>
          </p:cNvSpPr>
          <p:nvPr/>
        </p:nvSpPr>
        <p:spPr bwMode="auto">
          <a:xfrm>
            <a:off x="152401" y="400050"/>
            <a:ext cx="8833247"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2" name="Elipsa 28">
            <a:extLst>
              <a:ext uri="{FF2B5EF4-FFF2-40B4-BE49-F238E27FC236}">
                <a16:creationId xmlns:a16="http://schemas.microsoft.com/office/drawing/2014/main" id="{FC988933-150B-DCB2-29A8-6BF46A3F6069}"/>
              </a:ext>
            </a:extLst>
          </p:cNvPr>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3" name="Elipsa 29">
            <a:extLst>
              <a:ext uri="{FF2B5EF4-FFF2-40B4-BE49-F238E27FC236}">
                <a16:creationId xmlns:a16="http://schemas.microsoft.com/office/drawing/2014/main" id="{04488585-5B14-A7CA-95EE-B045C1506A5D}"/>
              </a:ext>
            </a:extLst>
          </p:cNvPr>
          <p:cNvSpPr/>
          <p:nvPr/>
        </p:nvSpPr>
        <p:spPr>
          <a:xfrm>
            <a:off x="1390650"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4" name="Obdélník 13">
            <a:extLst>
              <a:ext uri="{FF2B5EF4-FFF2-40B4-BE49-F238E27FC236}">
                <a16:creationId xmlns:a16="http://schemas.microsoft.com/office/drawing/2014/main" id="{9A2D9848-6A0A-2B1C-3683-26BD17BFB4D3}"/>
              </a:ext>
            </a:extLst>
          </p:cNvPr>
          <p:cNvSpPr>
            <a:spLocks noChangeArrowheads="1"/>
          </p:cNvSpPr>
          <p:nvPr/>
        </p:nvSpPr>
        <p:spPr bwMode="auto">
          <a:xfrm>
            <a:off x="148828" y="4791076"/>
            <a:ext cx="8833247"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2" name="Nadpis 1"/>
          <p:cNvSpPr>
            <a:spLocks noGrp="1"/>
          </p:cNvSpPr>
          <p:nvPr>
            <p:ph type="title"/>
          </p:nvPr>
        </p:nvSpPr>
        <p:spPr>
          <a:xfrm>
            <a:off x="381000" y="685800"/>
            <a:ext cx="2362200" cy="742950"/>
          </a:xfrm>
        </p:spPr>
        <p:txBody>
          <a:bodyPr>
            <a:noAutofit/>
          </a:bodyPr>
          <a:lstStyle>
            <a:lvl1pPr algn="l">
              <a:buNone/>
              <a:defRPr sz="1650" b="1">
                <a:solidFill>
                  <a:srgbClr val="FFFFFF"/>
                </a:solidFill>
              </a:defRPr>
            </a:lvl1pPr>
          </a:lstStyle>
          <a:p>
            <a:r>
              <a:rPr lang="cs-CZ"/>
              <a:t>Klepnutím lze upravit styl předlohy nadpisů.</a:t>
            </a:r>
            <a:endParaRPr lang="en-US"/>
          </a:p>
        </p:txBody>
      </p:sp>
      <p:sp>
        <p:nvSpPr>
          <p:cNvPr id="3" name="Zástupný symbol pro text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cs-CZ"/>
              <a:t>Klepnutím lze upravit styly předlohy textu.</a:t>
            </a:r>
          </a:p>
        </p:txBody>
      </p:sp>
      <p:sp>
        <p:nvSpPr>
          <p:cNvPr id="20" name="Zástupný symbol pro obsah 19"/>
          <p:cNvSpPr>
            <a:spLocks noGrp="1"/>
          </p:cNvSpPr>
          <p:nvPr>
            <p:ph sz="quarter" idx="1"/>
          </p:nvPr>
        </p:nvSpPr>
        <p:spPr>
          <a:xfrm>
            <a:off x="3124200" y="514350"/>
            <a:ext cx="5638800" cy="405765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5" name="Zástupný symbol pro číslo snímku 6">
            <a:extLst>
              <a:ext uri="{FF2B5EF4-FFF2-40B4-BE49-F238E27FC236}">
                <a16:creationId xmlns:a16="http://schemas.microsoft.com/office/drawing/2014/main" id="{40550D99-FD01-7AD2-7FA1-FE4817B1283D}"/>
              </a:ext>
            </a:extLst>
          </p:cNvPr>
          <p:cNvSpPr>
            <a:spLocks noGrp="1"/>
          </p:cNvSpPr>
          <p:nvPr>
            <p:ph type="sldNum" sz="quarter" idx="10"/>
          </p:nvPr>
        </p:nvSpPr>
        <p:spPr>
          <a:xfrm>
            <a:off x="1371600" y="234554"/>
            <a:ext cx="457200" cy="330994"/>
          </a:xfrm>
        </p:spPr>
        <p:txBody>
          <a:bodyPr/>
          <a:lstStyle>
            <a:lvl1pPr>
              <a:defRPr/>
            </a:lvl1pPr>
          </a:lstStyle>
          <a:p>
            <a:pPr>
              <a:defRPr/>
            </a:pPr>
            <a:fld id="{D950BC8E-E7A1-4915-AE4B-07DF90B6AD88}" type="slidenum">
              <a:rPr lang="cs-CZ" altLang="cs-CZ"/>
              <a:pPr>
                <a:defRPr/>
              </a:pPr>
              <a:t>‹#›</a:t>
            </a:fld>
            <a:endParaRPr lang="cs-CZ" altLang="cs-CZ"/>
          </a:p>
        </p:txBody>
      </p:sp>
      <p:sp>
        <p:nvSpPr>
          <p:cNvPr id="16" name="Zástupný symbol pro datum 4">
            <a:extLst>
              <a:ext uri="{FF2B5EF4-FFF2-40B4-BE49-F238E27FC236}">
                <a16:creationId xmlns:a16="http://schemas.microsoft.com/office/drawing/2014/main" id="{0927CC70-C556-1D3C-8E99-6AB05115107D}"/>
              </a:ext>
            </a:extLst>
          </p:cNvPr>
          <p:cNvSpPr>
            <a:spLocks noGrp="1"/>
          </p:cNvSpPr>
          <p:nvPr>
            <p:ph type="dt" sz="half" idx="11"/>
          </p:nvPr>
        </p:nvSpPr>
        <p:spPr/>
        <p:txBody>
          <a:bodyPr/>
          <a:lstStyle>
            <a:lvl1pPr>
              <a:defRPr/>
            </a:lvl1pPr>
          </a:lstStyle>
          <a:p>
            <a:pPr>
              <a:defRPr/>
            </a:pPr>
            <a:fld id="{0CB4CE09-8E81-42A0-A82A-76D54034D4BD}" type="datetimeFigureOut">
              <a:rPr lang="cs-CZ"/>
              <a:pPr>
                <a:defRPr/>
              </a:pPr>
              <a:t>15.4.2026</a:t>
            </a:fld>
            <a:endParaRPr lang="cs-CZ"/>
          </a:p>
        </p:txBody>
      </p:sp>
      <p:sp>
        <p:nvSpPr>
          <p:cNvPr id="17" name="Zástupný symbol pro zápatí 5">
            <a:extLst>
              <a:ext uri="{FF2B5EF4-FFF2-40B4-BE49-F238E27FC236}">
                <a16:creationId xmlns:a16="http://schemas.microsoft.com/office/drawing/2014/main" id="{326AFB49-60A5-7591-E9FF-1B31C09893D0}"/>
              </a:ext>
            </a:extLst>
          </p:cNvPr>
          <p:cNvSpPr>
            <a:spLocks noGrp="1"/>
          </p:cNvSpPr>
          <p:nvPr>
            <p:ph type="ftr" sz="quarter" idx="12"/>
          </p:nvPr>
        </p:nvSpPr>
        <p:spPr>
          <a:xfrm>
            <a:off x="301229" y="4808935"/>
            <a:ext cx="3383756" cy="273844"/>
          </a:xfrm>
        </p:spPr>
        <p:txBody>
          <a:bodyPr/>
          <a:lstStyle>
            <a:lvl1pPr>
              <a:defRPr/>
            </a:lvl1pPr>
          </a:lstStyle>
          <a:p>
            <a:pPr>
              <a:defRPr/>
            </a:pPr>
            <a:endParaRPr lang="cs-CZ"/>
          </a:p>
        </p:txBody>
      </p:sp>
    </p:spTree>
    <p:extLst>
      <p:ext uri="{BB962C8B-B14F-4D97-AF65-F5344CB8AC3E}">
        <p14:creationId xmlns:p14="http://schemas.microsoft.com/office/powerpoint/2010/main" val="365396038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bg>
      <p:bgPr>
        <a:solidFill>
          <a:schemeClr val="bg1"/>
        </a:solidFill>
        <a:effectLst/>
      </p:bgPr>
    </p:bg>
    <p:spTree>
      <p:nvGrpSpPr>
        <p:cNvPr id="1" name=""/>
        <p:cNvGrpSpPr/>
        <p:nvPr/>
      </p:nvGrpSpPr>
      <p:grpSpPr>
        <a:xfrm>
          <a:off x="0" y="0"/>
          <a:ext cx="0" cy="0"/>
          <a:chOff x="0" y="0"/>
          <a:chExt cx="0" cy="0"/>
        </a:xfrm>
      </p:grpSpPr>
      <p:sp>
        <p:nvSpPr>
          <p:cNvPr id="5" name="Přímá spojovací čára 19">
            <a:extLst>
              <a:ext uri="{FF2B5EF4-FFF2-40B4-BE49-F238E27FC236}">
                <a16:creationId xmlns:a16="http://schemas.microsoft.com/office/drawing/2014/main" id="{1AA0D8B5-726C-B996-6C64-A85296069CE2}"/>
              </a:ext>
            </a:extLst>
          </p:cNvPr>
          <p:cNvSpPr>
            <a:spLocks noChangeShapeType="1"/>
          </p:cNvSpPr>
          <p:nvPr/>
        </p:nvSpPr>
        <p:spPr bwMode="auto">
          <a:xfrm>
            <a:off x="152401" y="400050"/>
            <a:ext cx="8833247"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6" name="Obdélník 20">
            <a:extLst>
              <a:ext uri="{FF2B5EF4-FFF2-40B4-BE49-F238E27FC236}">
                <a16:creationId xmlns:a16="http://schemas.microsoft.com/office/drawing/2014/main" id="{8887370D-68BF-7B34-C46E-8BE106FDFF5A}"/>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21">
            <a:extLst>
              <a:ext uri="{FF2B5EF4-FFF2-40B4-BE49-F238E27FC236}">
                <a16:creationId xmlns:a16="http://schemas.microsoft.com/office/drawing/2014/main" id="{5DE65CBC-3F54-F5DA-B1DD-1FEAB9629C24}"/>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8" name="Obdélník 23">
            <a:extLst>
              <a:ext uri="{FF2B5EF4-FFF2-40B4-BE49-F238E27FC236}">
                <a16:creationId xmlns:a16="http://schemas.microsoft.com/office/drawing/2014/main" id="{0CE356C0-92C2-5D28-89F5-99FB076C58D2}"/>
              </a:ext>
            </a:extLst>
          </p:cNvPr>
          <p:cNvSpPr>
            <a:spLocks noChangeArrowheads="1"/>
          </p:cNvSpPr>
          <p:nvPr/>
        </p:nvSpPr>
        <p:spPr bwMode="white">
          <a:xfrm>
            <a:off x="0" y="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9" name="Obdélník 24">
            <a:extLst>
              <a:ext uri="{FF2B5EF4-FFF2-40B4-BE49-F238E27FC236}">
                <a16:creationId xmlns:a16="http://schemas.microsoft.com/office/drawing/2014/main" id="{C320658B-F668-FE7C-86A5-AAE0576816FF}"/>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10" name="Obdélník 9">
            <a:extLst>
              <a:ext uri="{FF2B5EF4-FFF2-40B4-BE49-F238E27FC236}">
                <a16:creationId xmlns:a16="http://schemas.microsoft.com/office/drawing/2014/main" id="{8CE25AEC-0023-8DA0-E11A-3A660D107BF9}"/>
              </a:ext>
            </a:extLst>
          </p:cNvPr>
          <p:cNvSpPr>
            <a:spLocks noChangeArrowheads="1"/>
          </p:cNvSpPr>
          <p:nvPr/>
        </p:nvSpPr>
        <p:spPr bwMode="auto">
          <a:xfrm>
            <a:off x="152401" y="114300"/>
            <a:ext cx="8833247" cy="22741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Obdélník 10">
            <a:extLst>
              <a:ext uri="{FF2B5EF4-FFF2-40B4-BE49-F238E27FC236}">
                <a16:creationId xmlns:a16="http://schemas.microsoft.com/office/drawing/2014/main" id="{90EC1EFE-D220-2004-7252-386474EC372A}"/>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2" name="Obdélník 11">
            <a:extLst>
              <a:ext uri="{FF2B5EF4-FFF2-40B4-BE49-F238E27FC236}">
                <a16:creationId xmlns:a16="http://schemas.microsoft.com/office/drawing/2014/main" id="{FA446BC5-0446-EBD8-0187-574A2DE9BF86}"/>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3" name="Elipsa 28">
            <a:extLst>
              <a:ext uri="{FF2B5EF4-FFF2-40B4-BE49-F238E27FC236}">
                <a16:creationId xmlns:a16="http://schemas.microsoft.com/office/drawing/2014/main" id="{9B340CC9-AD59-45CA-DD59-E29AB705F0C5}"/>
              </a:ext>
            </a:extLst>
          </p:cNvPr>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4" name="Elipsa 29">
            <a:extLst>
              <a:ext uri="{FF2B5EF4-FFF2-40B4-BE49-F238E27FC236}">
                <a16:creationId xmlns:a16="http://schemas.microsoft.com/office/drawing/2014/main" id="{65991213-27A7-51FD-57B5-43C5FB55046E}"/>
              </a:ext>
            </a:extLst>
          </p:cNvPr>
          <p:cNvSpPr/>
          <p:nvPr/>
        </p:nvSpPr>
        <p:spPr>
          <a:xfrm>
            <a:off x="1390650"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5" name="Obdélník 14">
            <a:extLst>
              <a:ext uri="{FF2B5EF4-FFF2-40B4-BE49-F238E27FC236}">
                <a16:creationId xmlns:a16="http://schemas.microsoft.com/office/drawing/2014/main" id="{4BA099A8-2C2C-039A-19B3-C8CF462EA747}"/>
              </a:ext>
            </a:extLst>
          </p:cNvPr>
          <p:cNvSpPr>
            <a:spLocks noChangeArrowheads="1"/>
          </p:cNvSpPr>
          <p:nvPr/>
        </p:nvSpPr>
        <p:spPr bwMode="auto">
          <a:xfrm>
            <a:off x="148828" y="4791076"/>
            <a:ext cx="8833247"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2" name="Nadpis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lang="cs-CZ"/>
              <a:t>Klepnutím lze upravit styl předlohy nadpisů.</a:t>
            </a:r>
            <a:endParaRPr lang="en-US"/>
          </a:p>
        </p:txBody>
      </p:sp>
      <p:sp>
        <p:nvSpPr>
          <p:cNvPr id="3" name="Zástupný symbol pro obrázek 2"/>
          <p:cNvSpPr>
            <a:spLocks noGrp="1"/>
          </p:cNvSpPr>
          <p:nvPr>
            <p:ph type="pic" idx="1"/>
          </p:nvPr>
        </p:nvSpPr>
        <p:spPr>
          <a:xfrm>
            <a:off x="3000375" y="457200"/>
            <a:ext cx="5867400" cy="3200400"/>
          </a:xfrm>
        </p:spPr>
        <p:txBody>
          <a:bodyPr>
            <a:normAutofit/>
          </a:bodyPr>
          <a:lstStyle>
            <a:lvl1pPr marL="0" indent="0">
              <a:buNone/>
              <a:defRPr sz="2400"/>
            </a:lvl1pPr>
          </a:lstStyle>
          <a:p>
            <a:pPr lvl="0"/>
            <a:r>
              <a:rPr lang="cs-CZ" noProof="0"/>
              <a:t>Klepnutím na ikonu přidáte obrázek.</a:t>
            </a:r>
            <a:endParaRPr lang="en-US" noProof="0" dirty="0"/>
          </a:p>
        </p:txBody>
      </p:sp>
      <p:sp>
        <p:nvSpPr>
          <p:cNvPr id="4" name="Zástupný symbol pro text 3"/>
          <p:cNvSpPr>
            <a:spLocks noGrp="1"/>
          </p:cNvSpPr>
          <p:nvPr>
            <p:ph type="body" sz="half" idx="2"/>
          </p:nvPr>
        </p:nvSpPr>
        <p:spPr>
          <a:xfrm>
            <a:off x="381000"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cs-CZ"/>
              <a:t>Klepnutím lze upravit styly předlohy textu.</a:t>
            </a:r>
          </a:p>
        </p:txBody>
      </p:sp>
      <p:sp>
        <p:nvSpPr>
          <p:cNvPr id="16" name="Zástupný symbol pro číslo snímku 6">
            <a:extLst>
              <a:ext uri="{FF2B5EF4-FFF2-40B4-BE49-F238E27FC236}">
                <a16:creationId xmlns:a16="http://schemas.microsoft.com/office/drawing/2014/main" id="{16A14740-7C76-338F-7E25-854F9F05E7FD}"/>
              </a:ext>
            </a:extLst>
          </p:cNvPr>
          <p:cNvSpPr>
            <a:spLocks noGrp="1"/>
          </p:cNvSpPr>
          <p:nvPr>
            <p:ph type="sldNum" sz="quarter" idx="10"/>
          </p:nvPr>
        </p:nvSpPr>
        <p:spPr>
          <a:xfrm>
            <a:off x="1371600" y="234554"/>
            <a:ext cx="457200" cy="330994"/>
          </a:xfrm>
        </p:spPr>
        <p:txBody>
          <a:bodyPr/>
          <a:lstStyle>
            <a:lvl1pPr>
              <a:defRPr/>
            </a:lvl1pPr>
          </a:lstStyle>
          <a:p>
            <a:pPr>
              <a:defRPr/>
            </a:pPr>
            <a:fld id="{322A5600-4B9F-41EA-BE17-5E4254D72582}" type="slidenum">
              <a:rPr lang="cs-CZ" altLang="cs-CZ"/>
              <a:pPr>
                <a:defRPr/>
              </a:pPr>
              <a:t>‹#›</a:t>
            </a:fld>
            <a:endParaRPr lang="cs-CZ" altLang="cs-CZ"/>
          </a:p>
        </p:txBody>
      </p:sp>
      <p:sp>
        <p:nvSpPr>
          <p:cNvPr id="17" name="Zástupný symbol pro datum 4">
            <a:extLst>
              <a:ext uri="{FF2B5EF4-FFF2-40B4-BE49-F238E27FC236}">
                <a16:creationId xmlns:a16="http://schemas.microsoft.com/office/drawing/2014/main" id="{90DD9A69-517B-8BEE-F53A-C38B60B60F47}"/>
              </a:ext>
            </a:extLst>
          </p:cNvPr>
          <p:cNvSpPr>
            <a:spLocks noGrp="1"/>
          </p:cNvSpPr>
          <p:nvPr>
            <p:ph type="dt" sz="half" idx="11"/>
          </p:nvPr>
        </p:nvSpPr>
        <p:spPr>
          <a:xfrm>
            <a:off x="5787629" y="4804173"/>
            <a:ext cx="3045619" cy="273844"/>
          </a:xfrm>
        </p:spPr>
        <p:txBody>
          <a:bodyPr/>
          <a:lstStyle>
            <a:lvl1pPr>
              <a:defRPr/>
            </a:lvl1pPr>
          </a:lstStyle>
          <a:p>
            <a:pPr>
              <a:defRPr/>
            </a:pPr>
            <a:fld id="{BF63EDE8-FA00-4EAB-A399-D0BFA7AEA6D9}" type="datetimeFigureOut">
              <a:rPr lang="cs-CZ"/>
              <a:pPr>
                <a:defRPr/>
              </a:pPr>
              <a:t>15.4.2026</a:t>
            </a:fld>
            <a:endParaRPr lang="cs-CZ"/>
          </a:p>
        </p:txBody>
      </p:sp>
      <p:sp>
        <p:nvSpPr>
          <p:cNvPr id="18" name="Zástupný symbol pro zápatí 5">
            <a:extLst>
              <a:ext uri="{FF2B5EF4-FFF2-40B4-BE49-F238E27FC236}">
                <a16:creationId xmlns:a16="http://schemas.microsoft.com/office/drawing/2014/main" id="{CDCAA147-6B2D-D9AC-281F-24108806A350}"/>
              </a:ext>
            </a:extLst>
          </p:cNvPr>
          <p:cNvSpPr>
            <a:spLocks noGrp="1"/>
          </p:cNvSpPr>
          <p:nvPr>
            <p:ph type="ftr" sz="quarter" idx="12"/>
          </p:nvPr>
        </p:nvSpPr>
        <p:spPr>
          <a:xfrm>
            <a:off x="301228" y="4808935"/>
            <a:ext cx="3584972" cy="273844"/>
          </a:xfrm>
        </p:spPr>
        <p:txBody>
          <a:bodyPr/>
          <a:lstStyle>
            <a:lvl1pPr>
              <a:defRPr/>
            </a:lvl1pPr>
          </a:lstStyle>
          <a:p>
            <a:pPr>
              <a:defRPr/>
            </a:pPr>
            <a:endParaRPr lang="cs-CZ"/>
          </a:p>
        </p:txBody>
      </p:sp>
    </p:spTree>
    <p:extLst>
      <p:ext uri="{BB962C8B-B14F-4D97-AF65-F5344CB8AC3E}">
        <p14:creationId xmlns:p14="http://schemas.microsoft.com/office/powerpoint/2010/main" val="2007545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4" name="Obdélník 16">
            <a:extLst>
              <a:ext uri="{FF2B5EF4-FFF2-40B4-BE49-F238E27FC236}">
                <a16:creationId xmlns:a16="http://schemas.microsoft.com/office/drawing/2014/main" id="{C4C5A843-4457-7530-8ED8-BFD1AF977CD9}"/>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15">
            <a:extLst>
              <a:ext uri="{FF2B5EF4-FFF2-40B4-BE49-F238E27FC236}">
                <a16:creationId xmlns:a16="http://schemas.microsoft.com/office/drawing/2014/main" id="{D95CA049-4531-39A8-3DED-273D92CB739D}"/>
              </a:ext>
            </a:extLst>
          </p:cNvPr>
          <p:cNvSpPr>
            <a:spLocks noChangeArrowheads="1"/>
          </p:cNvSpPr>
          <p:nvPr/>
        </p:nvSpPr>
        <p:spPr bwMode="white">
          <a:xfrm>
            <a:off x="0" y="0"/>
            <a:ext cx="9144000" cy="104656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17">
            <a:extLst>
              <a:ext uri="{FF2B5EF4-FFF2-40B4-BE49-F238E27FC236}">
                <a16:creationId xmlns:a16="http://schemas.microsoft.com/office/drawing/2014/main" id="{322EE34E-02E1-BAA8-1690-55113DD84BEE}"/>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18">
            <a:extLst>
              <a:ext uri="{FF2B5EF4-FFF2-40B4-BE49-F238E27FC236}">
                <a16:creationId xmlns:a16="http://schemas.microsoft.com/office/drawing/2014/main" id="{4612FFE7-2157-47AB-6674-8BEA609CF554}"/>
              </a:ext>
            </a:extLst>
          </p:cNvPr>
          <p:cNvSpPr>
            <a:spLocks noChangeArrowheads="1"/>
          </p:cNvSpPr>
          <p:nvPr/>
        </p:nvSpPr>
        <p:spPr bwMode="white">
          <a:xfrm>
            <a:off x="899160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8" name="Obdélník 7">
            <a:extLst>
              <a:ext uri="{FF2B5EF4-FFF2-40B4-BE49-F238E27FC236}">
                <a16:creationId xmlns:a16="http://schemas.microsoft.com/office/drawing/2014/main" id="{A3D5ED82-876A-2975-8A93-3EA83BED3B47}"/>
              </a:ext>
            </a:extLst>
          </p:cNvPr>
          <p:cNvSpPr>
            <a:spLocks noChangeArrowheads="1"/>
          </p:cNvSpPr>
          <p:nvPr/>
        </p:nvSpPr>
        <p:spPr bwMode="auto">
          <a:xfrm>
            <a:off x="148828" y="4791076"/>
            <a:ext cx="8833247"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9" name="Obdélník 8">
            <a:extLst>
              <a:ext uri="{FF2B5EF4-FFF2-40B4-BE49-F238E27FC236}">
                <a16:creationId xmlns:a16="http://schemas.microsoft.com/office/drawing/2014/main" id="{86FE73B5-4ED2-0B27-ABA2-F52EE13FA186}"/>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0" name="Přímá spojovací čára 9">
            <a:extLst>
              <a:ext uri="{FF2B5EF4-FFF2-40B4-BE49-F238E27FC236}">
                <a16:creationId xmlns:a16="http://schemas.microsoft.com/office/drawing/2014/main" id="{B9363E49-03AD-D40A-A5B3-9A5F868186C3}"/>
              </a:ext>
            </a:extLst>
          </p:cNvPr>
          <p:cNvSpPr>
            <a:spLocks noChangeShapeType="1"/>
          </p:cNvSpPr>
          <p:nvPr/>
        </p:nvSpPr>
        <p:spPr bwMode="auto">
          <a:xfrm>
            <a:off x="152401" y="957263"/>
            <a:ext cx="883324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Elipsa 11">
            <a:extLst>
              <a:ext uri="{FF2B5EF4-FFF2-40B4-BE49-F238E27FC236}">
                <a16:creationId xmlns:a16="http://schemas.microsoft.com/office/drawing/2014/main" id="{A4B25092-DCC2-C728-079E-5718786A7684}"/>
              </a:ext>
            </a:extLst>
          </p:cNvPr>
          <p:cNvSpPr/>
          <p:nvPr/>
        </p:nvSpPr>
        <p:spPr>
          <a:xfrm>
            <a:off x="4267200" y="71794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2" name="Elipsa 14">
            <a:extLst>
              <a:ext uri="{FF2B5EF4-FFF2-40B4-BE49-F238E27FC236}">
                <a16:creationId xmlns:a16="http://schemas.microsoft.com/office/drawing/2014/main" id="{8A95694A-740D-4D32-0F84-D5AB8859AEDB}"/>
              </a:ext>
            </a:extLst>
          </p:cNvPr>
          <p:cNvSpPr/>
          <p:nvPr/>
        </p:nvSpPr>
        <p:spPr>
          <a:xfrm>
            <a:off x="4362450" y="789385"/>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3" name="Zástupný symbol pro datum 3">
            <a:extLst>
              <a:ext uri="{FF2B5EF4-FFF2-40B4-BE49-F238E27FC236}">
                <a16:creationId xmlns:a16="http://schemas.microsoft.com/office/drawing/2014/main" id="{A070376F-4C66-F4F5-CEAA-8E7260F2309D}"/>
              </a:ext>
            </a:extLst>
          </p:cNvPr>
          <p:cNvSpPr>
            <a:spLocks noGrp="1"/>
          </p:cNvSpPr>
          <p:nvPr>
            <p:ph type="dt" sz="half" idx="10"/>
          </p:nvPr>
        </p:nvSpPr>
        <p:spPr/>
        <p:txBody>
          <a:bodyPr/>
          <a:lstStyle>
            <a:lvl1pPr>
              <a:defRPr/>
            </a:lvl1pPr>
          </a:lstStyle>
          <a:p>
            <a:pPr>
              <a:defRPr/>
            </a:pPr>
            <a:fld id="{D09AC9D7-6ECB-4A35-B323-0DF61E49CE2B}" type="datetimeFigureOut">
              <a:rPr lang="cs-CZ"/>
              <a:pPr>
                <a:defRPr/>
              </a:pPr>
              <a:t>15.4.2026</a:t>
            </a:fld>
            <a:endParaRPr lang="cs-CZ"/>
          </a:p>
        </p:txBody>
      </p:sp>
      <p:sp>
        <p:nvSpPr>
          <p:cNvPr id="14" name="Zástupný symbol pro zápatí 4">
            <a:extLst>
              <a:ext uri="{FF2B5EF4-FFF2-40B4-BE49-F238E27FC236}">
                <a16:creationId xmlns:a16="http://schemas.microsoft.com/office/drawing/2014/main" id="{87B022C0-5C59-2023-C0EB-DE4EDAB24A73}"/>
              </a:ext>
            </a:extLst>
          </p:cNvPr>
          <p:cNvSpPr>
            <a:spLocks noGrp="1"/>
          </p:cNvSpPr>
          <p:nvPr>
            <p:ph type="ftr" sz="quarter" idx="11"/>
          </p:nvPr>
        </p:nvSpPr>
        <p:spPr/>
        <p:txBody>
          <a:bodyPr/>
          <a:lstStyle>
            <a:lvl1pPr>
              <a:defRPr/>
            </a:lvl1pPr>
          </a:lstStyle>
          <a:p>
            <a:pPr>
              <a:defRPr/>
            </a:pPr>
            <a:endParaRPr lang="cs-CZ"/>
          </a:p>
        </p:txBody>
      </p:sp>
      <p:sp>
        <p:nvSpPr>
          <p:cNvPr id="15" name="Zástupný symbol pro číslo snímku 5">
            <a:extLst>
              <a:ext uri="{FF2B5EF4-FFF2-40B4-BE49-F238E27FC236}">
                <a16:creationId xmlns:a16="http://schemas.microsoft.com/office/drawing/2014/main" id="{62FBD31C-C1B5-34B2-CFFB-E8DBCC662624}"/>
              </a:ext>
            </a:extLst>
          </p:cNvPr>
          <p:cNvSpPr>
            <a:spLocks noGrp="1"/>
          </p:cNvSpPr>
          <p:nvPr>
            <p:ph type="sldNum" sz="quarter" idx="12"/>
          </p:nvPr>
        </p:nvSpPr>
        <p:spPr>
          <a:xfrm>
            <a:off x="4343400" y="779860"/>
            <a:ext cx="457200" cy="330994"/>
          </a:xfrm>
        </p:spPr>
        <p:txBody>
          <a:bodyPr/>
          <a:lstStyle>
            <a:lvl1pPr>
              <a:defRPr/>
            </a:lvl1pPr>
          </a:lstStyle>
          <a:p>
            <a:pPr>
              <a:defRPr/>
            </a:pPr>
            <a:fld id="{AE3A3A98-D06F-4712-9228-ACAF97E605F8}" type="slidenum">
              <a:rPr lang="cs-CZ" altLang="cs-CZ"/>
              <a:pPr>
                <a:defRPr/>
              </a:pPr>
              <a:t>‹#›</a:t>
            </a:fld>
            <a:endParaRPr lang="cs-CZ" altLang="cs-CZ"/>
          </a:p>
        </p:txBody>
      </p:sp>
    </p:spTree>
    <p:extLst>
      <p:ext uri="{BB962C8B-B14F-4D97-AF65-F5344CB8AC3E}">
        <p14:creationId xmlns:p14="http://schemas.microsoft.com/office/powerpoint/2010/main" val="209598989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4" name="Obdélník 19">
            <a:extLst>
              <a:ext uri="{FF2B5EF4-FFF2-40B4-BE49-F238E27FC236}">
                <a16:creationId xmlns:a16="http://schemas.microsoft.com/office/drawing/2014/main" id="{5E8ED48D-1CAF-7CAB-1EE6-0E61803AC91C}"/>
              </a:ext>
            </a:extLst>
          </p:cNvPr>
          <p:cNvSpPr>
            <a:spLocks noChangeArrowheads="1"/>
          </p:cNvSpPr>
          <p:nvPr/>
        </p:nvSpPr>
        <p:spPr bwMode="white">
          <a:xfrm>
            <a:off x="0" y="5029200"/>
            <a:ext cx="9144000" cy="1143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5" name="Obdélník 20">
            <a:extLst>
              <a:ext uri="{FF2B5EF4-FFF2-40B4-BE49-F238E27FC236}">
                <a16:creationId xmlns:a16="http://schemas.microsoft.com/office/drawing/2014/main" id="{6FE1E8F3-0B9C-C806-705D-9D46249F9D09}"/>
              </a:ext>
            </a:extLst>
          </p:cNvPr>
          <p:cNvSpPr>
            <a:spLocks noChangeArrowheads="1"/>
          </p:cNvSpPr>
          <p:nvPr/>
        </p:nvSpPr>
        <p:spPr bwMode="white">
          <a:xfrm>
            <a:off x="7010400" y="0"/>
            <a:ext cx="21336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6" name="Obdélník 21">
            <a:extLst>
              <a:ext uri="{FF2B5EF4-FFF2-40B4-BE49-F238E27FC236}">
                <a16:creationId xmlns:a16="http://schemas.microsoft.com/office/drawing/2014/main" id="{C48FC5AA-A085-6DDE-C0DC-C368AAEE2D2C}"/>
              </a:ext>
            </a:extLst>
          </p:cNvPr>
          <p:cNvSpPr>
            <a:spLocks noChangeArrowheads="1"/>
          </p:cNvSpPr>
          <p:nvPr/>
        </p:nvSpPr>
        <p:spPr bwMode="white">
          <a:xfrm>
            <a:off x="0" y="1"/>
            <a:ext cx="9144000" cy="117872"/>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7" name="Obdélník 23">
            <a:extLst>
              <a:ext uri="{FF2B5EF4-FFF2-40B4-BE49-F238E27FC236}">
                <a16:creationId xmlns:a16="http://schemas.microsoft.com/office/drawing/2014/main" id="{22DA4555-F5D6-8F78-3E82-D33A31C52C72}"/>
              </a:ext>
            </a:extLst>
          </p:cNvPr>
          <p:cNvSpPr>
            <a:spLocks noChangeArrowheads="1"/>
          </p:cNvSpPr>
          <p:nvPr/>
        </p:nvSpPr>
        <p:spPr bwMode="white">
          <a:xfrm>
            <a:off x="0" y="0"/>
            <a:ext cx="152400" cy="51435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z="1050"/>
          </a:p>
        </p:txBody>
      </p:sp>
      <p:sp>
        <p:nvSpPr>
          <p:cNvPr id="8" name="Obdélník 7">
            <a:extLst>
              <a:ext uri="{FF2B5EF4-FFF2-40B4-BE49-F238E27FC236}">
                <a16:creationId xmlns:a16="http://schemas.microsoft.com/office/drawing/2014/main" id="{7075A50B-F5C8-C309-BAC3-7735B5203215}"/>
              </a:ext>
            </a:extLst>
          </p:cNvPr>
          <p:cNvSpPr>
            <a:spLocks noChangeArrowheads="1"/>
          </p:cNvSpPr>
          <p:nvPr/>
        </p:nvSpPr>
        <p:spPr bwMode="auto">
          <a:xfrm>
            <a:off x="146448" y="4794648"/>
            <a:ext cx="8832056" cy="23098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hangingPunct="1">
              <a:defRPr/>
            </a:pPr>
            <a:endParaRPr lang="en-US" sz="1050">
              <a:latin typeface="Arial" charset="0"/>
            </a:endParaRPr>
          </a:p>
        </p:txBody>
      </p:sp>
      <p:sp>
        <p:nvSpPr>
          <p:cNvPr id="9" name="Obdélník 8">
            <a:extLst>
              <a:ext uri="{FF2B5EF4-FFF2-40B4-BE49-F238E27FC236}">
                <a16:creationId xmlns:a16="http://schemas.microsoft.com/office/drawing/2014/main" id="{71A00158-EF50-5899-FA63-B7F53E836463}"/>
              </a:ext>
            </a:extLst>
          </p:cNvPr>
          <p:cNvSpPr>
            <a:spLocks noChangeArrowheads="1"/>
          </p:cNvSpPr>
          <p:nvPr/>
        </p:nvSpPr>
        <p:spPr bwMode="auto">
          <a:xfrm>
            <a:off x="152401" y="117872"/>
            <a:ext cx="8833247"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hangingPunct="1">
              <a:defRPr/>
            </a:pPr>
            <a:endParaRPr lang="en-US" sz="1050" dirty="0">
              <a:latin typeface="Arial" charset="0"/>
            </a:endParaRPr>
          </a:p>
        </p:txBody>
      </p:sp>
      <p:sp>
        <p:nvSpPr>
          <p:cNvPr id="10" name="Přímá spojovací čára 26">
            <a:extLst>
              <a:ext uri="{FF2B5EF4-FFF2-40B4-BE49-F238E27FC236}">
                <a16:creationId xmlns:a16="http://schemas.microsoft.com/office/drawing/2014/main" id="{19E00604-4BDC-287F-63A3-B5CC201CC65A}"/>
              </a:ext>
            </a:extLst>
          </p:cNvPr>
          <p:cNvSpPr>
            <a:spLocks noChangeShapeType="1"/>
          </p:cNvSpPr>
          <p:nvPr/>
        </p:nvSpPr>
        <p:spPr bwMode="auto">
          <a:xfrm rot="5400000">
            <a:off x="4802386" y="2459237"/>
            <a:ext cx="468272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hangingPunct="1">
              <a:defRPr/>
            </a:pPr>
            <a:endParaRPr lang="en-US" sz="1050">
              <a:latin typeface="Arial" charset="0"/>
            </a:endParaRPr>
          </a:p>
        </p:txBody>
      </p:sp>
      <p:sp>
        <p:nvSpPr>
          <p:cNvPr id="11" name="Elipsa 27">
            <a:extLst>
              <a:ext uri="{FF2B5EF4-FFF2-40B4-BE49-F238E27FC236}">
                <a16:creationId xmlns:a16="http://schemas.microsoft.com/office/drawing/2014/main" id="{0C383933-427A-2BC7-9E37-B41867A46A6D}"/>
              </a:ext>
            </a:extLst>
          </p:cNvPr>
          <p:cNvSpPr/>
          <p:nvPr/>
        </p:nvSpPr>
        <p:spPr>
          <a:xfrm>
            <a:off x="6838950"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12" name="Elipsa 28">
            <a:extLst>
              <a:ext uri="{FF2B5EF4-FFF2-40B4-BE49-F238E27FC236}">
                <a16:creationId xmlns:a16="http://schemas.microsoft.com/office/drawing/2014/main" id="{E1FF2584-D0ED-20C1-BA60-F4CF644F5459}"/>
              </a:ext>
            </a:extLst>
          </p:cNvPr>
          <p:cNvSpPr/>
          <p:nvPr/>
        </p:nvSpPr>
        <p:spPr>
          <a:xfrm>
            <a:off x="6934200" y="2265760"/>
            <a:ext cx="420291"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050"/>
          </a:p>
        </p:txBody>
      </p:sp>
      <p:sp>
        <p:nvSpPr>
          <p:cNvPr id="3" name="Zástupný symbol pro svislý text 2"/>
          <p:cNvSpPr>
            <a:spLocks noGrp="1"/>
          </p:cNvSpPr>
          <p:nvPr>
            <p:ph type="body" orient="vert" idx="1"/>
          </p:nvPr>
        </p:nvSpPr>
        <p:spPr>
          <a:xfrm>
            <a:off x="304800" y="228600"/>
            <a:ext cx="6553200" cy="43660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2" name="Svislý nadpis 1"/>
          <p:cNvSpPr>
            <a:spLocks noGrp="1"/>
          </p:cNvSpPr>
          <p:nvPr>
            <p:ph type="title" orient="vert"/>
          </p:nvPr>
        </p:nvSpPr>
        <p:spPr>
          <a:xfrm>
            <a:off x="7391400" y="228602"/>
            <a:ext cx="1447800" cy="4388644"/>
          </a:xfrm>
        </p:spPr>
        <p:txBody>
          <a:bodyPr vert="eaVert"/>
          <a:lstStyle/>
          <a:p>
            <a:r>
              <a:rPr lang="cs-CZ"/>
              <a:t>Klepnutím lze upravit styl předlohy nadpisů.</a:t>
            </a:r>
            <a:endParaRPr lang="en-US"/>
          </a:p>
        </p:txBody>
      </p:sp>
      <p:sp>
        <p:nvSpPr>
          <p:cNvPr id="13" name="Zástupný symbol pro číslo snímku 5">
            <a:extLst>
              <a:ext uri="{FF2B5EF4-FFF2-40B4-BE49-F238E27FC236}">
                <a16:creationId xmlns:a16="http://schemas.microsoft.com/office/drawing/2014/main" id="{48B78739-2C7A-9FDC-34FA-CFC3C8E761AD}"/>
              </a:ext>
            </a:extLst>
          </p:cNvPr>
          <p:cNvSpPr>
            <a:spLocks noGrp="1"/>
          </p:cNvSpPr>
          <p:nvPr>
            <p:ph type="sldNum" sz="quarter" idx="10"/>
          </p:nvPr>
        </p:nvSpPr>
        <p:spPr/>
        <p:txBody>
          <a:bodyPr/>
          <a:lstStyle>
            <a:lvl1pPr>
              <a:defRPr/>
            </a:lvl1pPr>
          </a:lstStyle>
          <a:p>
            <a:pPr>
              <a:defRPr/>
            </a:pPr>
            <a:fld id="{89D9B46E-2015-4705-900E-F8DEE2501AE3}" type="slidenum">
              <a:rPr lang="cs-CZ" altLang="cs-CZ"/>
              <a:pPr>
                <a:defRPr/>
              </a:pPr>
              <a:t>‹#›</a:t>
            </a:fld>
            <a:endParaRPr lang="cs-CZ" altLang="cs-CZ"/>
          </a:p>
        </p:txBody>
      </p:sp>
      <p:sp>
        <p:nvSpPr>
          <p:cNvPr id="14" name="Zástupný symbol pro datum 3">
            <a:extLst>
              <a:ext uri="{FF2B5EF4-FFF2-40B4-BE49-F238E27FC236}">
                <a16:creationId xmlns:a16="http://schemas.microsoft.com/office/drawing/2014/main" id="{96F0054F-F4C7-3E0F-1BEC-4874DAE51491}"/>
              </a:ext>
            </a:extLst>
          </p:cNvPr>
          <p:cNvSpPr>
            <a:spLocks noGrp="1"/>
          </p:cNvSpPr>
          <p:nvPr>
            <p:ph type="dt" sz="half" idx="11"/>
          </p:nvPr>
        </p:nvSpPr>
        <p:spPr/>
        <p:txBody>
          <a:bodyPr/>
          <a:lstStyle>
            <a:lvl1pPr>
              <a:defRPr/>
            </a:lvl1pPr>
          </a:lstStyle>
          <a:p>
            <a:pPr>
              <a:defRPr/>
            </a:pPr>
            <a:fld id="{AB3578EF-5D8F-483E-8C28-B8F2850224DA}" type="datetimeFigureOut">
              <a:rPr lang="cs-CZ"/>
              <a:pPr>
                <a:defRPr/>
              </a:pPr>
              <a:t>15.4.2026</a:t>
            </a:fld>
            <a:endParaRPr lang="cs-CZ"/>
          </a:p>
        </p:txBody>
      </p:sp>
      <p:sp>
        <p:nvSpPr>
          <p:cNvPr id="15" name="Zástupný symbol pro zápatí 4">
            <a:extLst>
              <a:ext uri="{FF2B5EF4-FFF2-40B4-BE49-F238E27FC236}">
                <a16:creationId xmlns:a16="http://schemas.microsoft.com/office/drawing/2014/main" id="{25950BAA-FBA9-769F-EE48-1E3AA97C243F}"/>
              </a:ext>
            </a:extLst>
          </p:cNvPr>
          <p:cNvSpPr>
            <a:spLocks noGrp="1"/>
          </p:cNvSpPr>
          <p:nvPr>
            <p:ph type="ftr" sz="quarter" idx="12"/>
          </p:nvPr>
        </p:nvSpPr>
        <p:spPr/>
        <p:txBody>
          <a:bodyPr/>
          <a:lstStyle>
            <a:lvl1pPr>
              <a:defRPr/>
            </a:lvl1pPr>
          </a:lstStyle>
          <a:p>
            <a:pPr>
              <a:defRPr/>
            </a:pPr>
            <a:endParaRPr lang="cs-CZ"/>
          </a:p>
        </p:txBody>
      </p:sp>
    </p:spTree>
    <p:extLst>
      <p:ext uri="{BB962C8B-B14F-4D97-AF65-F5344CB8AC3E}">
        <p14:creationId xmlns:p14="http://schemas.microsoft.com/office/powerpoint/2010/main" val="981768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003018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78169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 name="Google Shape;8;p1">
            <a:extLst>
              <a:ext uri="{FF2B5EF4-FFF2-40B4-BE49-F238E27FC236}">
                <a16:creationId xmlns:a16="http://schemas.microsoft.com/office/drawing/2014/main" id="{03ACB085-72CA-E9EC-6FAD-DB62D1ADC83D}"/>
              </a:ext>
            </a:extLst>
          </p:cNvPr>
          <p:cNvSpPr txBox="1">
            <a:spLocks noGrp="1"/>
          </p:cNvSpPr>
          <p:nvPr>
            <p:ph type="sldNum" idx="13"/>
          </p:nvPr>
        </p:nvSpPr>
        <p:spPr>
          <a:ln/>
        </p:spPr>
        <p:txBody>
          <a:bodyPr/>
          <a:lstStyle>
            <a:lvl1pPr>
              <a:defRPr/>
            </a:lvl1pPr>
          </a:lstStyle>
          <a:p>
            <a:pPr>
              <a:defRPr/>
            </a:pPr>
            <a:fld id="{D034C0C5-92C5-4A86-8D3B-A72FC6A30440}" type="slidenum">
              <a:rPr lang="cs-CZ" altLang="cs-CZ"/>
              <a:pPr>
                <a:defRPr/>
              </a:pPr>
              <a:t>‹#›</a:t>
            </a:fld>
            <a:endParaRPr lang="cs-CZ" altLang="cs-CZ"/>
          </a:p>
        </p:txBody>
      </p:sp>
    </p:spTree>
    <p:extLst>
      <p:ext uri="{BB962C8B-B14F-4D97-AF65-F5344CB8AC3E}">
        <p14:creationId xmlns:p14="http://schemas.microsoft.com/office/powerpoint/2010/main" val="15179670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adpis a obsah" type="obj">
  <p:cSld name="Nadpis a obsah">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 name="Google Shape;2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408892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
        <p:cNvGrpSpPr/>
        <p:nvPr/>
      </p:nvGrpSpPr>
      <p:grpSpPr>
        <a:xfrm>
          <a:off x="0" y="0"/>
          <a:ext cx="0" cy="0"/>
          <a:chOff x="0" y="0"/>
          <a:chExt cx="0" cy="0"/>
        </a:xfrm>
      </p:grpSpPr>
      <p:sp>
        <p:nvSpPr>
          <p:cNvPr id="24" name="Google Shape;2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29"/>
          <p:cNvSpPr txBox="1">
            <a:spLocks noGrp="1"/>
          </p:cNvSpPr>
          <p:nvPr>
            <p:ph type="body" idx="2"/>
          </p:nvPr>
        </p:nvSpPr>
        <p:spPr>
          <a:xfrm>
            <a:off x="369890" y="4827684"/>
            <a:ext cx="7062787" cy="193899"/>
          </a:xfrm>
          <a:prstGeom prst="rect">
            <a:avLst/>
          </a:prstGeom>
          <a:noFill/>
          <a:ln>
            <a:noFill/>
          </a:ln>
        </p:spPr>
        <p:txBody>
          <a:bodyPr spcFirstLastPara="1" wrap="square" lIns="91425" tIns="91425" rIns="91425" bIns="91425" anchor="b" anchorCtr="0">
            <a:spAutoFit/>
          </a:bodyPr>
          <a:lstStyle>
            <a:lvl1pPr marL="457200" lvl="0" indent="-228600" algn="l">
              <a:lnSpc>
                <a:spcPct val="88000"/>
              </a:lnSpc>
              <a:spcBef>
                <a:spcPts val="90"/>
              </a:spcBef>
              <a:spcAft>
                <a:spcPts val="0"/>
              </a:spcAft>
              <a:buSzPts val="1800"/>
              <a:buNone/>
              <a:defRPr sz="750"/>
            </a:lvl1pPr>
            <a:lvl2pPr marL="914400" lvl="1" indent="-228600" algn="l">
              <a:lnSpc>
                <a:spcPct val="115000"/>
              </a:lnSpc>
              <a:spcBef>
                <a:spcPts val="0"/>
              </a:spcBef>
              <a:spcAft>
                <a:spcPts val="0"/>
              </a:spcAft>
              <a:buSzPts val="1400"/>
              <a:buNone/>
              <a:defRPr/>
            </a:lvl2pPr>
            <a:lvl3pPr marL="1371600" lvl="2" indent="-228600" algn="l">
              <a:lnSpc>
                <a:spcPct val="115000"/>
              </a:lnSpc>
              <a:spcBef>
                <a:spcPts val="0"/>
              </a:spcBef>
              <a:spcAft>
                <a:spcPts val="0"/>
              </a:spcAft>
              <a:buSzPts val="1400"/>
              <a:buNone/>
              <a:defRPr/>
            </a:lvl3pPr>
            <a:lvl4pPr marL="1828800" lvl="3" indent="-228600" algn="l">
              <a:lnSpc>
                <a:spcPct val="115000"/>
              </a:lnSpc>
              <a:spcBef>
                <a:spcPts val="0"/>
              </a:spcBef>
              <a:spcAft>
                <a:spcPts val="0"/>
              </a:spcAft>
              <a:buSzPts val="1400"/>
              <a:buNone/>
              <a:defRPr/>
            </a:lvl4pPr>
            <a:lvl5pPr marL="2286000" lvl="4" indent="-228600" algn="l">
              <a:lnSpc>
                <a:spcPct val="115000"/>
              </a:lnSpc>
              <a:spcBef>
                <a:spcPts val="0"/>
              </a:spcBef>
              <a:spcAft>
                <a:spcPts val="0"/>
              </a:spcAft>
              <a:buSzPts val="1400"/>
              <a:buNone/>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 name="Google Shape;27;p29"/>
          <p:cNvSpPr txBox="1">
            <a:spLocks noGrp="1"/>
          </p:cNvSpPr>
          <p:nvPr>
            <p:ph type="sldNum" idx="12"/>
          </p:nvPr>
        </p:nvSpPr>
        <p:spPr>
          <a:xfrm>
            <a:off x="8692747" y="4836737"/>
            <a:ext cx="391381" cy="184846"/>
          </a:xfrm>
          <a:prstGeom prst="rect">
            <a:avLst/>
          </a:prstGeom>
          <a:noFill/>
          <a:ln>
            <a:noFill/>
          </a:ln>
        </p:spPr>
        <p:txBody>
          <a:bodyPr spcFirstLastPara="1" wrap="square" lIns="91425" tIns="45700" rIns="0" bIns="45700" anchor="b" anchorCtr="0">
            <a:normAutofit/>
          </a:bodyPr>
          <a:lstStyle>
            <a:lvl1pPr marL="0" lvl="0"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1pPr>
            <a:lvl2pPr marL="0" lvl="1"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2pPr>
            <a:lvl3pPr marL="0" lvl="2"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3pPr>
            <a:lvl4pPr marL="0" lvl="3"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4pPr>
            <a:lvl5pPr marL="0" lvl="4"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5pPr>
            <a:lvl6pPr marL="0" lvl="5"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6pPr>
            <a:lvl7pPr marL="0" lvl="6"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7pPr>
            <a:lvl8pPr marL="0" lvl="7"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8pPr>
            <a:lvl9pPr marL="0" lvl="8" indent="0" algn="r">
              <a:lnSpc>
                <a:spcPct val="100000"/>
              </a:lnSpc>
              <a:spcBef>
                <a:spcPts val="0"/>
              </a:spcBef>
              <a:spcAft>
                <a:spcPts val="0"/>
              </a:spcAft>
              <a:buSzPts val="750"/>
              <a:buNone/>
              <a:defRPr sz="7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976829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988972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sp>
        <p:nvSpPr>
          <p:cNvPr id="36" name="Google Shape;36;p3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 name="Google Shape;3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964130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1182383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 name="Google Shape;4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948578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4193270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1" name="Google Shape;51;p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p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 name="Google Shape;5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0857190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6" name="Google Shape;5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633035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sp>
        <p:nvSpPr>
          <p:cNvPr id="58" name="Google Shape;58;p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0" name="Google Shape;60;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12467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2" name="Google Shape;36;p9">
            <a:extLst>
              <a:ext uri="{FF2B5EF4-FFF2-40B4-BE49-F238E27FC236}">
                <a16:creationId xmlns:a16="http://schemas.microsoft.com/office/drawing/2014/main" id="{09C1BBE0-B6BA-1276-780C-77451F601FAB}"/>
              </a:ext>
            </a:extLst>
          </p:cNvPr>
          <p:cNvSpPr>
            <a:spLocks noChangeArrowheads="1"/>
          </p:cNvSpPr>
          <p:nvPr/>
        </p:nvSpPr>
        <p:spPr bwMode="auto">
          <a:xfrm>
            <a:off x="4572000" y="0"/>
            <a:ext cx="4572000" cy="5143500"/>
          </a:xfrm>
          <a:prstGeom prst="rect">
            <a:avLst/>
          </a:prstGeom>
          <a:solidFill>
            <a:schemeClr val="tx2"/>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cs-CZ" altLang="cs-CZ"/>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 name="Google Shape;40;p9">
            <a:extLst>
              <a:ext uri="{FF2B5EF4-FFF2-40B4-BE49-F238E27FC236}">
                <a16:creationId xmlns:a16="http://schemas.microsoft.com/office/drawing/2014/main" id="{8F7CC2ED-AA8B-7353-D067-282110285A00}"/>
              </a:ext>
            </a:extLst>
          </p:cNvPr>
          <p:cNvSpPr txBox="1">
            <a:spLocks noGrp="1"/>
          </p:cNvSpPr>
          <p:nvPr>
            <p:ph type="sldNum" idx="10"/>
          </p:nvPr>
        </p:nvSpPr>
        <p:spPr/>
        <p:txBody>
          <a:bodyPr/>
          <a:lstStyle>
            <a:lvl1pPr>
              <a:defRPr/>
            </a:lvl1pPr>
          </a:lstStyle>
          <a:p>
            <a:pPr>
              <a:defRPr/>
            </a:pPr>
            <a:fld id="{882C7F64-3016-4D33-9157-826DAEA7F193}" type="slidenum">
              <a:rPr lang="cs-CZ" altLang="cs-CZ"/>
              <a:pPr>
                <a:defRPr/>
              </a:pPr>
              <a:t>‹#›</a:t>
            </a:fld>
            <a:endParaRPr lang="cs-CZ" altLang="cs-CZ"/>
          </a:p>
        </p:txBody>
      </p:sp>
    </p:spTree>
    <p:extLst>
      <p:ext uri="{BB962C8B-B14F-4D97-AF65-F5344CB8AC3E}">
        <p14:creationId xmlns:p14="http://schemas.microsoft.com/office/powerpoint/2010/main" val="875232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1_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200151"/>
            <a:ext cx="8229600" cy="3394472"/>
          </a:xfrm>
        </p:spPr>
        <p:txBody>
          <a:bodyPr rtlCol="0">
            <a:normAutofit/>
          </a:bodyPr>
          <a:lstStyle/>
          <a:p>
            <a:pPr lvl="0"/>
            <a:endParaRPr lang="cs-CZ" noProof="0"/>
          </a:p>
        </p:txBody>
      </p:sp>
      <p:sp>
        <p:nvSpPr>
          <p:cNvPr id="4" name="Zástupný symbol pro datum 3">
            <a:extLst>
              <a:ext uri="{FF2B5EF4-FFF2-40B4-BE49-F238E27FC236}">
                <a16:creationId xmlns:a16="http://schemas.microsoft.com/office/drawing/2014/main" id="{FC7915C6-347A-4C90-B796-71F7885037CA}"/>
              </a:ext>
            </a:extLst>
          </p:cNvPr>
          <p:cNvSpPr>
            <a:spLocks noGrp="1"/>
          </p:cNvSpPr>
          <p:nvPr>
            <p:ph type="dt" sz="half" idx="10"/>
          </p:nvPr>
        </p:nvSpPr>
        <p:spPr/>
        <p:txBody>
          <a:bodyPr/>
          <a:lstStyle>
            <a:lvl1pPr>
              <a:defRPr/>
            </a:lvl1pPr>
          </a:lstStyle>
          <a:p>
            <a:pPr>
              <a:defRPr/>
            </a:pPr>
            <a:fld id="{5266E1BE-C9FF-4224-A7DD-47EF2927363F}" type="datetimeFigureOut">
              <a:rPr lang="cs-CZ"/>
              <a:pPr>
                <a:defRPr/>
              </a:pPr>
              <a:t>15.4.2026</a:t>
            </a:fld>
            <a:endParaRPr lang="cs-CZ"/>
          </a:p>
        </p:txBody>
      </p:sp>
      <p:sp>
        <p:nvSpPr>
          <p:cNvPr id="5" name="Zástupný symbol pro zápatí 4">
            <a:extLst>
              <a:ext uri="{FF2B5EF4-FFF2-40B4-BE49-F238E27FC236}">
                <a16:creationId xmlns:a16="http://schemas.microsoft.com/office/drawing/2014/main" id="{D7AA7DD1-6BF8-CB5F-7D0A-9DCA7486BA43}"/>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C21FC06B-8F49-4BC1-36BC-CB47A4D61355}"/>
              </a:ext>
            </a:extLst>
          </p:cNvPr>
          <p:cNvSpPr>
            <a:spLocks noGrp="1"/>
          </p:cNvSpPr>
          <p:nvPr>
            <p:ph type="sldNum" sz="quarter" idx="12"/>
          </p:nvPr>
        </p:nvSpPr>
        <p:spPr/>
        <p:txBody>
          <a:bodyPr/>
          <a:lstStyle>
            <a:lvl1pPr>
              <a:defRPr/>
            </a:lvl1pPr>
          </a:lstStyle>
          <a:p>
            <a:fld id="{BE0CAA82-DB25-4A4B-BC48-31FA323AD5EF}" type="slidenum">
              <a:rPr lang="cs-CZ" altLang="cs-CZ"/>
              <a:pPr/>
              <a:t>‹#›</a:t>
            </a:fld>
            <a:endParaRPr lang="cs-CZ" altLang="cs-CZ"/>
          </a:p>
        </p:txBody>
      </p:sp>
    </p:spTree>
    <p:extLst>
      <p:ext uri="{BB962C8B-B14F-4D97-AF65-F5344CB8AC3E}">
        <p14:creationId xmlns:p14="http://schemas.microsoft.com/office/powerpoint/2010/main" val="8047980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F21B104-027A-45FB-FC1B-7A02CBCA2A60}"/>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3" name="Obdélník 2">
            <a:extLst>
              <a:ext uri="{FF2B5EF4-FFF2-40B4-BE49-F238E27FC236}">
                <a16:creationId xmlns:a16="http://schemas.microsoft.com/office/drawing/2014/main" id="{32080CF6-4F37-C8D1-2A7F-987601660403}"/>
              </a:ext>
            </a:extLst>
          </p:cNvPr>
          <p:cNvSpPr>
            <a:spLocks noChangeArrowheads="1"/>
          </p:cNvSpPr>
          <p:nvPr/>
        </p:nvSpPr>
        <p:spPr bwMode="white">
          <a:xfrm>
            <a:off x="8991600" y="2381"/>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4" name="Obdélník 3">
            <a:extLst>
              <a:ext uri="{FF2B5EF4-FFF2-40B4-BE49-F238E27FC236}">
                <a16:creationId xmlns:a16="http://schemas.microsoft.com/office/drawing/2014/main" id="{0B7C0680-92CE-2032-8AAD-FBC3A91A9D6A}"/>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5" name="Obdélník 4">
            <a:extLst>
              <a:ext uri="{FF2B5EF4-FFF2-40B4-BE49-F238E27FC236}">
                <a16:creationId xmlns:a16="http://schemas.microsoft.com/office/drawing/2014/main" id="{83678209-CBF5-7378-C55E-39A3429ADC40}"/>
              </a:ext>
            </a:extLst>
          </p:cNvPr>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0F72748F-5064-0B40-8ED6-72C28877D13D}"/>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Přímá spojovací čára 25">
            <a:extLst>
              <a:ext uri="{FF2B5EF4-FFF2-40B4-BE49-F238E27FC236}">
                <a16:creationId xmlns:a16="http://schemas.microsoft.com/office/drawing/2014/main" id="{A87FFF25-A775-5581-4B57-C32744FB7D6C}"/>
              </a:ext>
            </a:extLst>
          </p:cNvPr>
          <p:cNvSpPr>
            <a:spLocks noChangeShapeType="1"/>
          </p:cNvSpPr>
          <p:nvPr/>
        </p:nvSpPr>
        <p:spPr bwMode="auto">
          <a:xfrm>
            <a:off x="155575" y="1814513"/>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10" name="Obdélník 9">
            <a:extLst>
              <a:ext uri="{FF2B5EF4-FFF2-40B4-BE49-F238E27FC236}">
                <a16:creationId xmlns:a16="http://schemas.microsoft.com/office/drawing/2014/main" id="{48E0CDC5-956D-D480-3BA7-5E68D72B41E5}"/>
              </a:ext>
            </a:extLst>
          </p:cNvPr>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1" name="Elipsa 27">
            <a:extLst>
              <a:ext uri="{FF2B5EF4-FFF2-40B4-BE49-F238E27FC236}">
                <a16:creationId xmlns:a16="http://schemas.microsoft.com/office/drawing/2014/main" id="{5A700997-22BF-C03C-E07A-69480D50E3E3}"/>
              </a:ext>
            </a:extLst>
          </p:cNvPr>
          <p:cNvSpPr/>
          <p:nvPr/>
        </p:nvSpPr>
        <p:spPr>
          <a:xfrm>
            <a:off x="4267200"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2" name="Elipsa 28">
            <a:extLst>
              <a:ext uri="{FF2B5EF4-FFF2-40B4-BE49-F238E27FC236}">
                <a16:creationId xmlns:a16="http://schemas.microsoft.com/office/drawing/2014/main" id="{8101D68B-2E9B-276A-48F7-84EE595B16BF}"/>
              </a:ext>
            </a:extLst>
          </p:cNvPr>
          <p:cNvSpPr/>
          <p:nvPr/>
        </p:nvSpPr>
        <p:spPr>
          <a:xfrm>
            <a:off x="4362450"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9" name="Podnadpis 8"/>
          <p:cNvSpPr>
            <a:spLocks noGrp="1"/>
          </p:cNvSpPr>
          <p:nvPr>
            <p:ph type="subTitle" idx="1"/>
          </p:nvPr>
        </p:nvSpPr>
        <p:spPr>
          <a:xfrm>
            <a:off x="1371600" y="2114550"/>
            <a:ext cx="6400800" cy="131445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cs-CZ"/>
              <a:t>Klepnutím lze upravit styl předlohy podnadpisů.</a:t>
            </a:r>
            <a:endParaRPr lang="en-US"/>
          </a:p>
        </p:txBody>
      </p:sp>
      <p:sp>
        <p:nvSpPr>
          <p:cNvPr id="8" name="Nadpis 7"/>
          <p:cNvSpPr>
            <a:spLocks noGrp="1"/>
          </p:cNvSpPr>
          <p:nvPr>
            <p:ph type="ctrTitle"/>
          </p:nvPr>
        </p:nvSpPr>
        <p:spPr>
          <a:xfrm>
            <a:off x="685800" y="285750"/>
            <a:ext cx="7772400" cy="1314450"/>
          </a:xfrm>
        </p:spPr>
        <p:txBody>
          <a:bodyPr/>
          <a:lstStyle>
            <a:lvl1pPr>
              <a:defRPr sz="3150">
                <a:solidFill>
                  <a:schemeClr val="accent1"/>
                </a:solidFill>
              </a:defRPr>
            </a:lvl1pPr>
          </a:lstStyle>
          <a:p>
            <a:r>
              <a:rPr lang="cs-CZ"/>
              <a:t>Klepnutím lze upravit styl předlohy nadpisů.</a:t>
            </a:r>
            <a:endParaRPr lang="en-US"/>
          </a:p>
        </p:txBody>
      </p:sp>
      <p:sp>
        <p:nvSpPr>
          <p:cNvPr id="13" name="Zástupný symbol pro datum 27">
            <a:extLst>
              <a:ext uri="{FF2B5EF4-FFF2-40B4-BE49-F238E27FC236}">
                <a16:creationId xmlns:a16="http://schemas.microsoft.com/office/drawing/2014/main" id="{00C46B11-483B-5D4B-EF4C-7F3950BD50D7}"/>
              </a:ext>
            </a:extLst>
          </p:cNvPr>
          <p:cNvSpPr>
            <a:spLocks noGrp="1"/>
          </p:cNvSpPr>
          <p:nvPr>
            <p:ph type="dt" sz="half" idx="10"/>
          </p:nvPr>
        </p:nvSpPr>
        <p:spPr/>
        <p:txBody>
          <a:bodyPr/>
          <a:lstStyle>
            <a:lvl1pPr>
              <a:defRPr/>
            </a:lvl1pPr>
          </a:lstStyle>
          <a:p>
            <a:pPr>
              <a:defRPr/>
            </a:pPr>
            <a:fld id="{3BA1A6C3-3164-46FF-92B1-76167D2CF2A8}" type="datetimeFigureOut">
              <a:rPr lang="cs-CZ"/>
              <a:pPr>
                <a:defRPr/>
              </a:pPr>
              <a:t>15.4.2026</a:t>
            </a:fld>
            <a:endParaRPr lang="cs-CZ"/>
          </a:p>
        </p:txBody>
      </p:sp>
      <p:sp>
        <p:nvSpPr>
          <p:cNvPr id="14" name="Zástupný symbol pro zápatí 16">
            <a:extLst>
              <a:ext uri="{FF2B5EF4-FFF2-40B4-BE49-F238E27FC236}">
                <a16:creationId xmlns:a16="http://schemas.microsoft.com/office/drawing/2014/main" id="{6DF1E509-0B68-371A-BBB2-EE1914AF1DCE}"/>
              </a:ext>
            </a:extLst>
          </p:cNvPr>
          <p:cNvSpPr>
            <a:spLocks noGrp="1"/>
          </p:cNvSpPr>
          <p:nvPr>
            <p:ph type="ftr" sz="quarter" idx="11"/>
          </p:nvPr>
        </p:nvSpPr>
        <p:spPr/>
        <p:txBody>
          <a:bodyPr/>
          <a:lstStyle>
            <a:lvl1pPr>
              <a:defRPr/>
            </a:lvl1pPr>
          </a:lstStyle>
          <a:p>
            <a:endParaRPr lang="cs-CZ" altLang="cs-CZ"/>
          </a:p>
        </p:txBody>
      </p:sp>
      <p:sp>
        <p:nvSpPr>
          <p:cNvPr id="15" name="Zástupný symbol pro číslo snímku 28">
            <a:extLst>
              <a:ext uri="{FF2B5EF4-FFF2-40B4-BE49-F238E27FC236}">
                <a16:creationId xmlns:a16="http://schemas.microsoft.com/office/drawing/2014/main" id="{7139CD7A-BAE1-695A-3FB2-C336DD6A9C54}"/>
              </a:ext>
            </a:extLst>
          </p:cNvPr>
          <p:cNvSpPr>
            <a:spLocks noGrp="1"/>
          </p:cNvSpPr>
          <p:nvPr>
            <p:ph type="sldNum" sz="quarter" idx="12"/>
          </p:nvPr>
        </p:nvSpPr>
        <p:spPr>
          <a:xfrm>
            <a:off x="4343400" y="1649016"/>
            <a:ext cx="457200" cy="330994"/>
          </a:xfrm>
        </p:spPr>
        <p:txBody>
          <a:bodyPr/>
          <a:lstStyle>
            <a:lvl1pPr>
              <a:defRPr/>
            </a:lvl1pPr>
          </a:lstStyle>
          <a:p>
            <a:fld id="{F8C057D5-8CD4-4E84-9E99-E4D8E7175258}" type="slidenum">
              <a:rPr lang="cs-CZ" altLang="cs-CZ"/>
              <a:pPr/>
              <a:t>‹#›</a:t>
            </a:fld>
            <a:endParaRPr lang="cs-CZ" altLang="cs-CZ"/>
          </a:p>
        </p:txBody>
      </p:sp>
    </p:spTree>
    <p:extLst>
      <p:ext uri="{BB962C8B-B14F-4D97-AF65-F5344CB8AC3E}">
        <p14:creationId xmlns:p14="http://schemas.microsoft.com/office/powerpoint/2010/main" val="49626501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Nadpis a obsah">
    <p:bg>
      <p:bgPr>
        <a:solidFill>
          <a:schemeClr val="bg2"/>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lang="cs-CZ"/>
              <a:t>Klepnutím lze upravit styl předlohy nadpisů.</a:t>
            </a:r>
            <a:endParaRPr lang="en-US"/>
          </a:p>
        </p:txBody>
      </p:sp>
      <p:sp>
        <p:nvSpPr>
          <p:cNvPr id="8" name="Zástupný symbol pro obsah 7"/>
          <p:cNvSpPr>
            <a:spLocks noGrp="1"/>
          </p:cNvSpPr>
          <p:nvPr>
            <p:ph sz="quarter" idx="1"/>
          </p:nvPr>
        </p:nvSpPr>
        <p:spPr>
          <a:xfrm>
            <a:off x="301752" y="1145286"/>
            <a:ext cx="8503920" cy="3429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Zástupný symbol pro datum 3">
            <a:extLst>
              <a:ext uri="{FF2B5EF4-FFF2-40B4-BE49-F238E27FC236}">
                <a16:creationId xmlns:a16="http://schemas.microsoft.com/office/drawing/2014/main" id="{3E564713-CF46-91E0-D9F1-0D95AA57833B}"/>
              </a:ext>
            </a:extLst>
          </p:cNvPr>
          <p:cNvSpPr>
            <a:spLocks noGrp="1"/>
          </p:cNvSpPr>
          <p:nvPr>
            <p:ph type="dt" sz="half" idx="10"/>
          </p:nvPr>
        </p:nvSpPr>
        <p:spPr/>
        <p:txBody>
          <a:bodyPr/>
          <a:lstStyle>
            <a:lvl1pPr>
              <a:defRPr/>
            </a:lvl1pPr>
          </a:lstStyle>
          <a:p>
            <a:pPr>
              <a:defRPr/>
            </a:pPr>
            <a:fld id="{A72E7247-ED60-4D90-A48A-F0392FE3EA39}" type="datetimeFigureOut">
              <a:rPr lang="cs-CZ"/>
              <a:pPr>
                <a:defRPr/>
              </a:pPr>
              <a:t>15.4.2026</a:t>
            </a:fld>
            <a:endParaRPr lang="cs-CZ"/>
          </a:p>
        </p:txBody>
      </p:sp>
      <p:sp>
        <p:nvSpPr>
          <p:cNvPr id="4" name="Zástupný symbol pro zápatí 4">
            <a:extLst>
              <a:ext uri="{FF2B5EF4-FFF2-40B4-BE49-F238E27FC236}">
                <a16:creationId xmlns:a16="http://schemas.microsoft.com/office/drawing/2014/main" id="{837FB9F1-1D64-30C3-9FA5-8BF1BB3BC469}"/>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5">
            <a:extLst>
              <a:ext uri="{FF2B5EF4-FFF2-40B4-BE49-F238E27FC236}">
                <a16:creationId xmlns:a16="http://schemas.microsoft.com/office/drawing/2014/main" id="{E4B896F7-C130-C2EE-FC9A-55CBF6A1B2E6}"/>
              </a:ext>
            </a:extLst>
          </p:cNvPr>
          <p:cNvSpPr>
            <a:spLocks noGrp="1"/>
          </p:cNvSpPr>
          <p:nvPr>
            <p:ph type="sldNum" sz="quarter" idx="12"/>
          </p:nvPr>
        </p:nvSpPr>
        <p:spPr>
          <a:xfrm>
            <a:off x="4362450" y="770335"/>
            <a:ext cx="457200" cy="330994"/>
          </a:xfrm>
        </p:spPr>
        <p:txBody>
          <a:bodyPr/>
          <a:lstStyle>
            <a:lvl1pPr>
              <a:defRPr/>
            </a:lvl1pPr>
          </a:lstStyle>
          <a:p>
            <a:fld id="{4AF5F8FE-2FED-4188-B5C1-BBBC05354F44}" type="slidenum">
              <a:rPr lang="cs-CZ" altLang="cs-CZ"/>
              <a:pPr/>
              <a:t>‹#›</a:t>
            </a:fld>
            <a:endParaRPr lang="cs-CZ" altLang="cs-CZ"/>
          </a:p>
        </p:txBody>
      </p:sp>
    </p:spTree>
    <p:extLst>
      <p:ext uri="{BB962C8B-B14F-4D97-AF65-F5344CB8AC3E}">
        <p14:creationId xmlns:p14="http://schemas.microsoft.com/office/powerpoint/2010/main" val="7320189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2BB6E07-BC4F-BAAA-8048-EC29CD686E5E}"/>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5" name="Obdélník 4">
            <a:extLst>
              <a:ext uri="{FF2B5EF4-FFF2-40B4-BE49-F238E27FC236}">
                <a16:creationId xmlns:a16="http://schemas.microsoft.com/office/drawing/2014/main" id="{E942E7F6-74BE-CE6D-D0BF-1024D0913188}"/>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442D6953-5C1F-9CD3-85FC-6D808E0CF2A8}"/>
              </a:ext>
            </a:extLst>
          </p:cNvPr>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Obdélník 6">
            <a:extLst>
              <a:ext uri="{FF2B5EF4-FFF2-40B4-BE49-F238E27FC236}">
                <a16:creationId xmlns:a16="http://schemas.microsoft.com/office/drawing/2014/main" id="{D9FA87B0-E88D-DBEC-7724-D1A2001CD87A}"/>
              </a:ext>
            </a:extLst>
          </p:cNvPr>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8" name="Obdélník 7">
            <a:extLst>
              <a:ext uri="{FF2B5EF4-FFF2-40B4-BE49-F238E27FC236}">
                <a16:creationId xmlns:a16="http://schemas.microsoft.com/office/drawing/2014/main" id="{D06715D3-9F5E-87BE-81B0-09853D5CB08B}"/>
              </a:ext>
            </a:extLst>
          </p:cNvPr>
          <p:cNvSpPr>
            <a:spLocks noChangeArrowheads="1"/>
          </p:cNvSpPr>
          <p:nvPr/>
        </p:nvSpPr>
        <p:spPr bwMode="white">
          <a:xfrm>
            <a:off x="152400" y="1714500"/>
            <a:ext cx="8832850" cy="228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9" name="Obdélník 8">
            <a:extLst>
              <a:ext uri="{FF2B5EF4-FFF2-40B4-BE49-F238E27FC236}">
                <a16:creationId xmlns:a16="http://schemas.microsoft.com/office/drawing/2014/main" id="{422F264F-5426-F27B-190D-C51FFA67A181}"/>
              </a:ext>
            </a:extLst>
          </p:cNvPr>
          <p:cNvSpPr>
            <a:spLocks noChangeArrowheads="1"/>
          </p:cNvSpPr>
          <p:nvPr/>
        </p:nvSpPr>
        <p:spPr bwMode="auto">
          <a:xfrm>
            <a:off x="155575" y="107156"/>
            <a:ext cx="8832850" cy="1604963"/>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0" name="Obdélník 9">
            <a:extLst>
              <a:ext uri="{FF2B5EF4-FFF2-40B4-BE49-F238E27FC236}">
                <a16:creationId xmlns:a16="http://schemas.microsoft.com/office/drawing/2014/main" id="{733129CA-16B2-5B8C-282F-3D6A65950D97}"/>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1" name="Obdélník 10">
            <a:extLst>
              <a:ext uri="{FF2B5EF4-FFF2-40B4-BE49-F238E27FC236}">
                <a16:creationId xmlns:a16="http://schemas.microsoft.com/office/drawing/2014/main" id="{74BB24B8-4A71-30D6-9EB6-CB38D2002303}"/>
              </a:ext>
            </a:extLst>
          </p:cNvPr>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2" name="Přímá spojovací čára 28">
            <a:extLst>
              <a:ext uri="{FF2B5EF4-FFF2-40B4-BE49-F238E27FC236}">
                <a16:creationId xmlns:a16="http://schemas.microsoft.com/office/drawing/2014/main" id="{3C7706EA-91E9-37EF-41C8-A987A0C7C848}"/>
              </a:ext>
            </a:extLst>
          </p:cNvPr>
          <p:cNvSpPr>
            <a:spLocks noChangeShapeType="1"/>
          </p:cNvSpPr>
          <p:nvPr/>
        </p:nvSpPr>
        <p:spPr bwMode="auto">
          <a:xfrm>
            <a:off x="152400" y="18288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13" name="Elipsa 29">
            <a:extLst>
              <a:ext uri="{FF2B5EF4-FFF2-40B4-BE49-F238E27FC236}">
                <a16:creationId xmlns:a16="http://schemas.microsoft.com/office/drawing/2014/main" id="{1156D8AA-BBCB-A900-74B4-C00778058C01}"/>
              </a:ext>
            </a:extLst>
          </p:cNvPr>
          <p:cNvSpPr/>
          <p:nvPr/>
        </p:nvSpPr>
        <p:spPr>
          <a:xfrm>
            <a:off x="4267200"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4" name="Elipsa 30">
            <a:extLst>
              <a:ext uri="{FF2B5EF4-FFF2-40B4-BE49-F238E27FC236}">
                <a16:creationId xmlns:a16="http://schemas.microsoft.com/office/drawing/2014/main" id="{34737376-ABFB-CC1D-2808-BC2BA29DD314}"/>
              </a:ext>
            </a:extLst>
          </p:cNvPr>
          <p:cNvSpPr/>
          <p:nvPr/>
        </p:nvSpPr>
        <p:spPr>
          <a:xfrm>
            <a:off x="4362450"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3" name="Zástupný symbol pro text 2"/>
          <p:cNvSpPr>
            <a:spLocks noGrp="1"/>
          </p:cNvSpPr>
          <p:nvPr>
            <p:ph type="body" idx="1"/>
          </p:nvPr>
        </p:nvSpPr>
        <p:spPr>
          <a:xfrm>
            <a:off x="1368426" y="2057400"/>
            <a:ext cx="6480174" cy="1254919"/>
          </a:xfrm>
        </p:spPr>
        <p:txBody>
          <a:bodyPr/>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cs-CZ"/>
              <a:t>Klepnutím lze upravit styly předlohy textu.</a:t>
            </a:r>
          </a:p>
        </p:txBody>
      </p:sp>
      <p:sp>
        <p:nvSpPr>
          <p:cNvPr id="2" name="Nadpis 1"/>
          <p:cNvSpPr>
            <a:spLocks noGrp="1"/>
          </p:cNvSpPr>
          <p:nvPr>
            <p:ph type="title"/>
          </p:nvPr>
        </p:nvSpPr>
        <p:spPr>
          <a:xfrm>
            <a:off x="722313" y="400050"/>
            <a:ext cx="7772400" cy="1143000"/>
          </a:xfrm>
        </p:spPr>
        <p:txBody>
          <a:bodyPr/>
          <a:lstStyle>
            <a:lvl1pPr algn="ctr">
              <a:buNone/>
              <a:defRPr sz="3150" b="0" cap="none" baseline="0">
                <a:solidFill>
                  <a:srgbClr val="FFFFFF"/>
                </a:solidFill>
              </a:defRPr>
            </a:lvl1pPr>
          </a:lstStyle>
          <a:p>
            <a:r>
              <a:rPr lang="cs-CZ"/>
              <a:t>Klepnutím lze upravit styl předlohy nadpisů.</a:t>
            </a:r>
            <a:endParaRPr lang="en-US"/>
          </a:p>
        </p:txBody>
      </p:sp>
      <p:sp>
        <p:nvSpPr>
          <p:cNvPr id="15" name="Zástupný symbol pro zápatí 4">
            <a:extLst>
              <a:ext uri="{FF2B5EF4-FFF2-40B4-BE49-F238E27FC236}">
                <a16:creationId xmlns:a16="http://schemas.microsoft.com/office/drawing/2014/main" id="{693A569C-CF37-9BF4-13BA-8410E68EED06}"/>
              </a:ext>
            </a:extLst>
          </p:cNvPr>
          <p:cNvSpPr>
            <a:spLocks noGrp="1"/>
          </p:cNvSpPr>
          <p:nvPr>
            <p:ph type="ftr" sz="quarter" idx="10"/>
          </p:nvPr>
        </p:nvSpPr>
        <p:spPr/>
        <p:txBody>
          <a:bodyPr/>
          <a:lstStyle>
            <a:lvl1pPr>
              <a:defRPr/>
            </a:lvl1pPr>
          </a:lstStyle>
          <a:p>
            <a:endParaRPr lang="cs-CZ" altLang="cs-CZ"/>
          </a:p>
        </p:txBody>
      </p:sp>
      <p:sp>
        <p:nvSpPr>
          <p:cNvPr id="16" name="Zástupný symbol pro datum 3">
            <a:extLst>
              <a:ext uri="{FF2B5EF4-FFF2-40B4-BE49-F238E27FC236}">
                <a16:creationId xmlns:a16="http://schemas.microsoft.com/office/drawing/2014/main" id="{B5C11943-A5DC-78CA-A4BE-9DF4D8D2D6C0}"/>
              </a:ext>
            </a:extLst>
          </p:cNvPr>
          <p:cNvSpPr>
            <a:spLocks noGrp="1"/>
          </p:cNvSpPr>
          <p:nvPr>
            <p:ph type="dt" sz="half" idx="11"/>
          </p:nvPr>
        </p:nvSpPr>
        <p:spPr/>
        <p:txBody>
          <a:bodyPr/>
          <a:lstStyle>
            <a:lvl1pPr>
              <a:defRPr/>
            </a:lvl1pPr>
          </a:lstStyle>
          <a:p>
            <a:pPr>
              <a:defRPr/>
            </a:pPr>
            <a:fld id="{CBF2A7B3-2D3A-4747-9911-A9B48D5C9000}" type="datetimeFigureOut">
              <a:rPr lang="cs-CZ"/>
              <a:pPr>
                <a:defRPr/>
              </a:pPr>
              <a:t>15.4.2026</a:t>
            </a:fld>
            <a:endParaRPr lang="cs-CZ"/>
          </a:p>
        </p:txBody>
      </p:sp>
      <p:sp>
        <p:nvSpPr>
          <p:cNvPr id="17" name="Zástupný symbol pro číslo snímku 5">
            <a:extLst>
              <a:ext uri="{FF2B5EF4-FFF2-40B4-BE49-F238E27FC236}">
                <a16:creationId xmlns:a16="http://schemas.microsoft.com/office/drawing/2014/main" id="{D4CCC0C2-3C15-70D6-4C7D-A3EB7FA988A8}"/>
              </a:ext>
            </a:extLst>
          </p:cNvPr>
          <p:cNvSpPr>
            <a:spLocks noGrp="1"/>
          </p:cNvSpPr>
          <p:nvPr>
            <p:ph type="sldNum" sz="quarter" idx="12"/>
          </p:nvPr>
        </p:nvSpPr>
        <p:spPr>
          <a:xfrm>
            <a:off x="4343400" y="1649016"/>
            <a:ext cx="457200" cy="330994"/>
          </a:xfrm>
        </p:spPr>
        <p:txBody>
          <a:bodyPr/>
          <a:lstStyle>
            <a:lvl1pPr>
              <a:defRPr/>
            </a:lvl1pPr>
          </a:lstStyle>
          <a:p>
            <a:fld id="{B31C8511-155B-4B3E-97A1-2F655D6BE662}" type="slidenum">
              <a:rPr lang="cs-CZ" altLang="cs-CZ"/>
              <a:pPr/>
              <a:t>‹#›</a:t>
            </a:fld>
            <a:endParaRPr lang="cs-CZ" altLang="cs-CZ"/>
          </a:p>
        </p:txBody>
      </p:sp>
    </p:spTree>
    <p:extLst>
      <p:ext uri="{BB962C8B-B14F-4D97-AF65-F5344CB8AC3E}">
        <p14:creationId xmlns:p14="http://schemas.microsoft.com/office/powerpoint/2010/main" val="147303938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va obsahy">
    <p:bg>
      <p:bgPr>
        <a:solidFill>
          <a:schemeClr val="bg2"/>
        </a:solidFill>
        <a:effectLst/>
      </p:bgPr>
    </p:bg>
    <p:spTree>
      <p:nvGrpSpPr>
        <p:cNvPr id="1" name=""/>
        <p:cNvGrpSpPr/>
        <p:nvPr/>
      </p:nvGrpSpPr>
      <p:grpSpPr>
        <a:xfrm>
          <a:off x="0" y="0"/>
          <a:ext cx="0" cy="0"/>
          <a:chOff x="0" y="0"/>
          <a:chExt cx="0" cy="0"/>
        </a:xfrm>
      </p:grpSpPr>
      <p:sp>
        <p:nvSpPr>
          <p:cNvPr id="3" name="Přímá spojovací čára 19">
            <a:extLst>
              <a:ext uri="{FF2B5EF4-FFF2-40B4-BE49-F238E27FC236}">
                <a16:creationId xmlns:a16="http://schemas.microsoft.com/office/drawing/2014/main" id="{871B1237-739A-3669-7EC0-91C81FF89744}"/>
              </a:ext>
            </a:extLst>
          </p:cNvPr>
          <p:cNvSpPr>
            <a:spLocks noChangeShapeType="1"/>
          </p:cNvSpPr>
          <p:nvPr/>
        </p:nvSpPr>
        <p:spPr bwMode="auto">
          <a:xfrm flipV="1">
            <a:off x="4562476" y="1182291"/>
            <a:ext cx="9525" cy="3613547"/>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2" name="Nadpis 1"/>
          <p:cNvSpPr>
            <a:spLocks noGrp="1"/>
          </p:cNvSpPr>
          <p:nvPr>
            <p:ph type="title"/>
          </p:nvPr>
        </p:nvSpPr>
        <p:spPr>
          <a:xfrm>
            <a:off x="301752" y="171450"/>
            <a:ext cx="8534400" cy="569214"/>
          </a:xfrm>
        </p:spPr>
        <p:txBody>
          <a:bodyPr/>
          <a:lstStyle/>
          <a:p>
            <a:r>
              <a:rPr lang="cs-CZ"/>
              <a:t>Klepnutím lze upravit styl předlohy nadpisů.</a:t>
            </a:r>
            <a:endParaRPr lang="en-US"/>
          </a:p>
        </p:txBody>
      </p:sp>
      <p:sp>
        <p:nvSpPr>
          <p:cNvPr id="10" name="Zástupný symbol pro obsah 9"/>
          <p:cNvSpPr>
            <a:spLocks noGrp="1"/>
          </p:cNvSpPr>
          <p:nvPr>
            <p:ph sz="half" idx="1"/>
          </p:nvPr>
        </p:nvSpPr>
        <p:spPr>
          <a:xfrm>
            <a:off x="301752" y="1028700"/>
            <a:ext cx="4038600" cy="3511296"/>
          </a:xfrm>
        </p:spPr>
        <p:txBody>
          <a:bodyPr/>
          <a:lstStyle>
            <a:lvl1pPr>
              <a:defRPr sz="1875"/>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2" name="Zástupný symbol pro obsah 11"/>
          <p:cNvSpPr>
            <a:spLocks noGrp="1"/>
          </p:cNvSpPr>
          <p:nvPr>
            <p:ph sz="half" idx="2"/>
          </p:nvPr>
        </p:nvSpPr>
        <p:spPr>
          <a:xfrm>
            <a:off x="4800600" y="1028700"/>
            <a:ext cx="4038600" cy="3511296"/>
          </a:xfrm>
        </p:spPr>
        <p:txBody>
          <a:bodyPr/>
          <a:lstStyle>
            <a:lvl1pPr>
              <a:defRPr sz="1875"/>
            </a:lvl1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4">
            <a:extLst>
              <a:ext uri="{FF2B5EF4-FFF2-40B4-BE49-F238E27FC236}">
                <a16:creationId xmlns:a16="http://schemas.microsoft.com/office/drawing/2014/main" id="{1FEC57CE-EF7C-B635-4B0D-2287FC12095F}"/>
              </a:ext>
            </a:extLst>
          </p:cNvPr>
          <p:cNvSpPr>
            <a:spLocks noGrp="1"/>
          </p:cNvSpPr>
          <p:nvPr>
            <p:ph type="dt" sz="half" idx="10"/>
          </p:nvPr>
        </p:nvSpPr>
        <p:spPr>
          <a:xfrm>
            <a:off x="5791201" y="4807744"/>
            <a:ext cx="3044825" cy="273844"/>
          </a:xfrm>
        </p:spPr>
        <p:txBody>
          <a:bodyPr/>
          <a:lstStyle>
            <a:lvl1pPr>
              <a:defRPr/>
            </a:lvl1pPr>
          </a:lstStyle>
          <a:p>
            <a:pPr>
              <a:defRPr/>
            </a:pPr>
            <a:fld id="{4DFF7CA1-9BA0-4D40-A926-AFF89AB5D110}" type="datetimeFigureOut">
              <a:rPr lang="cs-CZ"/>
              <a:pPr>
                <a:defRPr/>
              </a:pPr>
              <a:t>15.4.2026</a:t>
            </a:fld>
            <a:endParaRPr lang="cs-CZ"/>
          </a:p>
        </p:txBody>
      </p:sp>
      <p:sp>
        <p:nvSpPr>
          <p:cNvPr id="5" name="Zástupný symbol pro zápatí 5">
            <a:extLst>
              <a:ext uri="{FF2B5EF4-FFF2-40B4-BE49-F238E27FC236}">
                <a16:creationId xmlns:a16="http://schemas.microsoft.com/office/drawing/2014/main" id="{EC451993-45FD-517F-3477-11941B036272}"/>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6">
            <a:extLst>
              <a:ext uri="{FF2B5EF4-FFF2-40B4-BE49-F238E27FC236}">
                <a16:creationId xmlns:a16="http://schemas.microsoft.com/office/drawing/2014/main" id="{CE6858AD-E50C-54A4-F0EB-B5E64C4392F7}"/>
              </a:ext>
            </a:extLst>
          </p:cNvPr>
          <p:cNvSpPr>
            <a:spLocks noGrp="1"/>
          </p:cNvSpPr>
          <p:nvPr>
            <p:ph type="sldNum" sz="quarter" idx="12"/>
          </p:nvPr>
        </p:nvSpPr>
        <p:spPr/>
        <p:txBody>
          <a:bodyPr/>
          <a:lstStyle>
            <a:lvl1pPr>
              <a:defRPr/>
            </a:lvl1pPr>
          </a:lstStyle>
          <a:p>
            <a:fld id="{5068E7A0-49C7-4811-B096-B420FE149406}" type="slidenum">
              <a:rPr lang="cs-CZ" altLang="cs-CZ"/>
              <a:pPr/>
              <a:t>‹#›</a:t>
            </a:fld>
            <a:endParaRPr lang="cs-CZ" altLang="cs-CZ"/>
          </a:p>
        </p:txBody>
      </p:sp>
    </p:spTree>
    <p:extLst>
      <p:ext uri="{BB962C8B-B14F-4D97-AF65-F5344CB8AC3E}">
        <p14:creationId xmlns:p14="http://schemas.microsoft.com/office/powerpoint/2010/main" val="568641287"/>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Pr>
        <a:solidFill>
          <a:schemeClr val="bg2"/>
        </a:solidFill>
        <a:effectLst/>
      </p:bgPr>
    </p:bg>
    <p:spTree>
      <p:nvGrpSpPr>
        <p:cNvPr id="1" name=""/>
        <p:cNvGrpSpPr/>
        <p:nvPr/>
      </p:nvGrpSpPr>
      <p:grpSpPr>
        <a:xfrm>
          <a:off x="0" y="0"/>
          <a:ext cx="0" cy="0"/>
          <a:chOff x="0" y="0"/>
          <a:chExt cx="0" cy="0"/>
        </a:xfrm>
      </p:grpSpPr>
      <p:sp>
        <p:nvSpPr>
          <p:cNvPr id="2" name="Přímá spojovací čára 19">
            <a:extLst>
              <a:ext uri="{FF2B5EF4-FFF2-40B4-BE49-F238E27FC236}">
                <a16:creationId xmlns:a16="http://schemas.microsoft.com/office/drawing/2014/main" id="{7CF24E62-0D0F-1559-3FFF-5B7085351427}"/>
              </a:ext>
            </a:extLst>
          </p:cNvPr>
          <p:cNvSpPr>
            <a:spLocks noChangeShapeType="1"/>
          </p:cNvSpPr>
          <p:nvPr/>
        </p:nvSpPr>
        <p:spPr bwMode="auto">
          <a:xfrm flipV="1">
            <a:off x="4572000" y="1650207"/>
            <a:ext cx="0" cy="3140869"/>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5" name="Obdélník 4">
            <a:extLst>
              <a:ext uri="{FF2B5EF4-FFF2-40B4-BE49-F238E27FC236}">
                <a16:creationId xmlns:a16="http://schemas.microsoft.com/office/drawing/2014/main" id="{8A837D00-56D8-5321-398F-7B1548BEDBD2}"/>
              </a:ext>
            </a:extLst>
          </p:cNvPr>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ADECA7AE-FB62-9F83-808E-177F9D5C96A1}"/>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Obdélník 6">
            <a:extLst>
              <a:ext uri="{FF2B5EF4-FFF2-40B4-BE49-F238E27FC236}">
                <a16:creationId xmlns:a16="http://schemas.microsoft.com/office/drawing/2014/main" id="{7CF93E27-7BC4-BB5D-3FF7-2B55A7D4F4DC}"/>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8" name="Obdélník 7">
            <a:extLst>
              <a:ext uri="{FF2B5EF4-FFF2-40B4-BE49-F238E27FC236}">
                <a16:creationId xmlns:a16="http://schemas.microsoft.com/office/drawing/2014/main" id="{CF66740F-B743-3A3D-40DE-84BBBA78B57D}"/>
              </a:ext>
            </a:extLst>
          </p:cNvPr>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9" name="Obdélník 8">
            <a:extLst>
              <a:ext uri="{FF2B5EF4-FFF2-40B4-BE49-F238E27FC236}">
                <a16:creationId xmlns:a16="http://schemas.microsoft.com/office/drawing/2014/main" id="{4DB8B472-403A-CA0B-65FD-2408F4CAAB0B}"/>
              </a:ext>
            </a:extLst>
          </p:cNvPr>
          <p:cNvSpPr/>
          <p:nvPr/>
        </p:nvSpPr>
        <p:spPr>
          <a:xfrm>
            <a:off x="152400" y="1028700"/>
            <a:ext cx="8832850"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0" name="Obdélník 9">
            <a:extLst>
              <a:ext uri="{FF2B5EF4-FFF2-40B4-BE49-F238E27FC236}">
                <a16:creationId xmlns:a16="http://schemas.microsoft.com/office/drawing/2014/main" id="{B4F07EC6-A468-5D70-832E-CEDC20254DEB}"/>
              </a:ext>
            </a:extLst>
          </p:cNvPr>
          <p:cNvSpPr>
            <a:spLocks noChangeArrowheads="1"/>
          </p:cNvSpPr>
          <p:nvPr/>
        </p:nvSpPr>
        <p:spPr bwMode="auto">
          <a:xfrm>
            <a:off x="146050" y="4793456"/>
            <a:ext cx="8832850" cy="2333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1" name="Přímá spojovací čára 27">
            <a:extLst>
              <a:ext uri="{FF2B5EF4-FFF2-40B4-BE49-F238E27FC236}">
                <a16:creationId xmlns:a16="http://schemas.microsoft.com/office/drawing/2014/main" id="{647829FC-AD20-AD41-5710-7DF74F9D9097}"/>
              </a:ext>
            </a:extLst>
          </p:cNvPr>
          <p:cNvSpPr>
            <a:spLocks noChangeShapeType="1"/>
          </p:cNvSpPr>
          <p:nvPr/>
        </p:nvSpPr>
        <p:spPr bwMode="auto">
          <a:xfrm>
            <a:off x="152400" y="959644"/>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12" name="Obdélník 11">
            <a:extLst>
              <a:ext uri="{FF2B5EF4-FFF2-40B4-BE49-F238E27FC236}">
                <a16:creationId xmlns:a16="http://schemas.microsoft.com/office/drawing/2014/main" id="{14267C20-19E9-A9A1-5E70-0E78731163FC}"/>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3" name="Elipsa 29">
            <a:extLst>
              <a:ext uri="{FF2B5EF4-FFF2-40B4-BE49-F238E27FC236}">
                <a16:creationId xmlns:a16="http://schemas.microsoft.com/office/drawing/2014/main" id="{BDF8A61F-3B7C-B95E-77C3-B263C5E7870D}"/>
              </a:ext>
            </a:extLst>
          </p:cNvPr>
          <p:cNvSpPr/>
          <p:nvPr/>
        </p:nvSpPr>
        <p:spPr>
          <a:xfrm>
            <a:off x="4267200"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4" name="Elipsa 30">
            <a:extLst>
              <a:ext uri="{FF2B5EF4-FFF2-40B4-BE49-F238E27FC236}">
                <a16:creationId xmlns:a16="http://schemas.microsoft.com/office/drawing/2014/main" id="{C4CBF1B6-A8C3-140E-B7D1-CDA4C0677F7C}"/>
              </a:ext>
            </a:extLst>
          </p:cNvPr>
          <p:cNvSpPr/>
          <p:nvPr/>
        </p:nvSpPr>
        <p:spPr>
          <a:xfrm>
            <a:off x="4362450"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3" name="Zástupný symbol pro text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cs-CZ"/>
              <a:t>Klepnutím lze upravit styly předlohy textu.</a:t>
            </a:r>
          </a:p>
        </p:txBody>
      </p:sp>
      <p:sp>
        <p:nvSpPr>
          <p:cNvPr id="4" name="Zástupný symbol pro text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cs-CZ"/>
              <a:t>Klepnutím lze upravit styly předlohy textu.</a:t>
            </a:r>
          </a:p>
        </p:txBody>
      </p:sp>
      <p:sp>
        <p:nvSpPr>
          <p:cNvPr id="24" name="Zástupný symbol pro obsah 23"/>
          <p:cNvSpPr>
            <a:spLocks noGrp="1"/>
          </p:cNvSpPr>
          <p:nvPr>
            <p:ph sz="quarter" idx="2"/>
          </p:nvPr>
        </p:nvSpPr>
        <p:spPr>
          <a:xfrm>
            <a:off x="301752" y="1853537"/>
            <a:ext cx="4041648" cy="286380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26" name="Zástupný symbol pro obsah 25"/>
          <p:cNvSpPr>
            <a:spLocks noGrp="1"/>
          </p:cNvSpPr>
          <p:nvPr>
            <p:ph sz="quarter" idx="4"/>
          </p:nvPr>
        </p:nvSpPr>
        <p:spPr>
          <a:xfrm>
            <a:off x="4800600" y="1853537"/>
            <a:ext cx="4038600" cy="2866644"/>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23" name="Nadpis 22"/>
          <p:cNvSpPr>
            <a:spLocks noGrp="1"/>
          </p:cNvSpPr>
          <p:nvPr>
            <p:ph type="title"/>
          </p:nvPr>
        </p:nvSpPr>
        <p:spPr/>
        <p:txBody>
          <a:bodyPr rtlCol="0"/>
          <a:lstStyle/>
          <a:p>
            <a:r>
              <a:rPr lang="cs-CZ"/>
              <a:t>Klepnutím lze upravit styl předlohy nadpisů.</a:t>
            </a:r>
            <a:endParaRPr lang="en-US"/>
          </a:p>
        </p:txBody>
      </p:sp>
      <p:sp>
        <p:nvSpPr>
          <p:cNvPr id="15" name="Zástupný symbol pro datum 6">
            <a:extLst>
              <a:ext uri="{FF2B5EF4-FFF2-40B4-BE49-F238E27FC236}">
                <a16:creationId xmlns:a16="http://schemas.microsoft.com/office/drawing/2014/main" id="{AA7B6FAF-1367-86B7-6181-668481D40269}"/>
              </a:ext>
            </a:extLst>
          </p:cNvPr>
          <p:cNvSpPr>
            <a:spLocks noGrp="1"/>
          </p:cNvSpPr>
          <p:nvPr>
            <p:ph type="dt" sz="half" idx="10"/>
          </p:nvPr>
        </p:nvSpPr>
        <p:spPr/>
        <p:txBody>
          <a:bodyPr/>
          <a:lstStyle>
            <a:lvl1pPr>
              <a:defRPr/>
            </a:lvl1pPr>
          </a:lstStyle>
          <a:p>
            <a:pPr>
              <a:defRPr/>
            </a:pPr>
            <a:fld id="{81C4BDE3-27DE-4098-9975-A86E2D17089A}" type="datetimeFigureOut">
              <a:rPr lang="cs-CZ"/>
              <a:pPr>
                <a:defRPr/>
              </a:pPr>
              <a:t>15.4.2026</a:t>
            </a:fld>
            <a:endParaRPr lang="cs-CZ"/>
          </a:p>
        </p:txBody>
      </p:sp>
      <p:sp>
        <p:nvSpPr>
          <p:cNvPr id="16" name="Zástupný symbol pro zápatí 7">
            <a:extLst>
              <a:ext uri="{FF2B5EF4-FFF2-40B4-BE49-F238E27FC236}">
                <a16:creationId xmlns:a16="http://schemas.microsoft.com/office/drawing/2014/main" id="{7BA5FB9B-27A4-6B4A-C994-89E89842A14F}"/>
              </a:ext>
            </a:extLst>
          </p:cNvPr>
          <p:cNvSpPr>
            <a:spLocks noGrp="1"/>
          </p:cNvSpPr>
          <p:nvPr>
            <p:ph type="ftr" sz="quarter" idx="11"/>
          </p:nvPr>
        </p:nvSpPr>
        <p:spPr>
          <a:xfrm>
            <a:off x="304800" y="4807744"/>
            <a:ext cx="3581400" cy="273844"/>
          </a:xfrm>
        </p:spPr>
        <p:txBody>
          <a:bodyPr/>
          <a:lstStyle>
            <a:lvl1pPr>
              <a:defRPr/>
            </a:lvl1pPr>
          </a:lstStyle>
          <a:p>
            <a:endParaRPr lang="cs-CZ" altLang="cs-CZ"/>
          </a:p>
        </p:txBody>
      </p:sp>
      <p:sp>
        <p:nvSpPr>
          <p:cNvPr id="17" name="Zástupný symbol pro číslo snímku 8">
            <a:extLst>
              <a:ext uri="{FF2B5EF4-FFF2-40B4-BE49-F238E27FC236}">
                <a16:creationId xmlns:a16="http://schemas.microsoft.com/office/drawing/2014/main" id="{95E00465-FE76-F054-79B2-23062517ACA7}"/>
              </a:ext>
            </a:extLst>
          </p:cNvPr>
          <p:cNvSpPr>
            <a:spLocks noGrp="1"/>
          </p:cNvSpPr>
          <p:nvPr>
            <p:ph type="sldNum" sz="quarter" idx="12"/>
          </p:nvPr>
        </p:nvSpPr>
        <p:spPr>
          <a:xfrm>
            <a:off x="4343400" y="782241"/>
            <a:ext cx="457200" cy="330994"/>
          </a:xfrm>
        </p:spPr>
        <p:txBody>
          <a:bodyPr/>
          <a:lstStyle>
            <a:lvl1pPr>
              <a:defRPr/>
            </a:lvl1pPr>
          </a:lstStyle>
          <a:p>
            <a:fld id="{C6018A57-BB1C-4B35-A396-7326E3B16997}" type="slidenum">
              <a:rPr lang="cs-CZ" altLang="cs-CZ"/>
              <a:pPr/>
              <a:t>‹#›</a:t>
            </a:fld>
            <a:endParaRPr lang="cs-CZ" altLang="cs-CZ"/>
          </a:p>
        </p:txBody>
      </p:sp>
    </p:spTree>
    <p:extLst>
      <p:ext uri="{BB962C8B-B14F-4D97-AF65-F5344CB8AC3E}">
        <p14:creationId xmlns:p14="http://schemas.microsoft.com/office/powerpoint/2010/main" val="110052564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datum 2">
            <a:extLst>
              <a:ext uri="{FF2B5EF4-FFF2-40B4-BE49-F238E27FC236}">
                <a16:creationId xmlns:a16="http://schemas.microsoft.com/office/drawing/2014/main" id="{B7F7FB03-F00E-50BC-AF4E-359CE896BBC6}"/>
              </a:ext>
            </a:extLst>
          </p:cNvPr>
          <p:cNvSpPr>
            <a:spLocks noGrp="1"/>
          </p:cNvSpPr>
          <p:nvPr>
            <p:ph type="dt" sz="half" idx="10"/>
          </p:nvPr>
        </p:nvSpPr>
        <p:spPr/>
        <p:txBody>
          <a:bodyPr/>
          <a:lstStyle>
            <a:lvl1pPr>
              <a:defRPr/>
            </a:lvl1pPr>
          </a:lstStyle>
          <a:p>
            <a:pPr>
              <a:defRPr/>
            </a:pPr>
            <a:fld id="{E10092ED-5AA6-4FB2-8F9F-AA153C459E7D}" type="datetimeFigureOut">
              <a:rPr lang="cs-CZ"/>
              <a:pPr>
                <a:defRPr/>
              </a:pPr>
              <a:t>15.4.2026</a:t>
            </a:fld>
            <a:endParaRPr lang="cs-CZ"/>
          </a:p>
        </p:txBody>
      </p:sp>
      <p:sp>
        <p:nvSpPr>
          <p:cNvPr id="4" name="Zástupný symbol pro zápatí 3">
            <a:extLst>
              <a:ext uri="{FF2B5EF4-FFF2-40B4-BE49-F238E27FC236}">
                <a16:creationId xmlns:a16="http://schemas.microsoft.com/office/drawing/2014/main" id="{9E6D8E52-D2ED-0446-5FEA-964729418955}"/>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5EBFCFC1-1352-A2F5-C250-B2CC37F94762}"/>
              </a:ext>
            </a:extLst>
          </p:cNvPr>
          <p:cNvSpPr>
            <a:spLocks noGrp="1"/>
          </p:cNvSpPr>
          <p:nvPr>
            <p:ph type="sldNum" sz="quarter" idx="12"/>
          </p:nvPr>
        </p:nvSpPr>
        <p:spPr>
          <a:xfrm>
            <a:off x="4343400" y="777479"/>
            <a:ext cx="457200" cy="330994"/>
          </a:xfrm>
        </p:spPr>
        <p:txBody>
          <a:bodyPr/>
          <a:lstStyle>
            <a:lvl1pPr>
              <a:defRPr/>
            </a:lvl1pPr>
          </a:lstStyle>
          <a:p>
            <a:fld id="{7A9792A0-215F-4D76-94B0-71F85880E352}" type="slidenum">
              <a:rPr lang="cs-CZ" altLang="cs-CZ"/>
              <a:pPr/>
              <a:t>‹#›</a:t>
            </a:fld>
            <a:endParaRPr lang="cs-CZ" altLang="cs-CZ"/>
          </a:p>
        </p:txBody>
      </p:sp>
    </p:spTree>
    <p:extLst>
      <p:ext uri="{BB962C8B-B14F-4D97-AF65-F5344CB8AC3E}">
        <p14:creationId xmlns:p14="http://schemas.microsoft.com/office/powerpoint/2010/main" val="3731135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B88596F-DBDD-2FB3-A9F6-CD76677C12E4}"/>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3" name="Obdélník 2">
            <a:extLst>
              <a:ext uri="{FF2B5EF4-FFF2-40B4-BE49-F238E27FC236}">
                <a16:creationId xmlns:a16="http://schemas.microsoft.com/office/drawing/2014/main" id="{0774911C-2330-2FE1-F751-3452F35B2B67}"/>
              </a:ext>
            </a:extLst>
          </p:cNvPr>
          <p:cNvSpPr>
            <a:spLocks noChangeArrowheads="1"/>
          </p:cNvSpPr>
          <p:nvPr/>
        </p:nvSpPr>
        <p:spPr bwMode="white">
          <a:xfrm>
            <a:off x="0" y="1"/>
            <a:ext cx="9144000" cy="116681"/>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4" name="Obdélník 3">
            <a:extLst>
              <a:ext uri="{FF2B5EF4-FFF2-40B4-BE49-F238E27FC236}">
                <a16:creationId xmlns:a16="http://schemas.microsoft.com/office/drawing/2014/main" id="{F7EF4944-959D-61C5-1CA4-4D91D711F48D}"/>
              </a:ext>
            </a:extLst>
          </p:cNvPr>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5" name="Obdélník 4">
            <a:extLst>
              <a:ext uri="{FF2B5EF4-FFF2-40B4-BE49-F238E27FC236}">
                <a16:creationId xmlns:a16="http://schemas.microsoft.com/office/drawing/2014/main" id="{0F0C31D9-A063-FDB7-B77A-4CF6DE73F975}"/>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EABE3628-C45F-F3C6-4A6E-0D04F542F9F8}"/>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Obdélník 6">
            <a:extLst>
              <a:ext uri="{FF2B5EF4-FFF2-40B4-BE49-F238E27FC236}">
                <a16:creationId xmlns:a16="http://schemas.microsoft.com/office/drawing/2014/main" id="{604BB719-B384-2CAE-203B-C4102AFB91CC}"/>
              </a:ext>
            </a:extLst>
          </p:cNvPr>
          <p:cNvSpPr>
            <a:spLocks noChangeArrowheads="1"/>
          </p:cNvSpPr>
          <p:nvPr/>
        </p:nvSpPr>
        <p:spPr bwMode="auto">
          <a:xfrm>
            <a:off x="152400" y="119062"/>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8" name="Zástupný symbol pro datum 1">
            <a:extLst>
              <a:ext uri="{FF2B5EF4-FFF2-40B4-BE49-F238E27FC236}">
                <a16:creationId xmlns:a16="http://schemas.microsoft.com/office/drawing/2014/main" id="{97D144A5-9EAC-53CA-7515-495FB168B06E}"/>
              </a:ext>
            </a:extLst>
          </p:cNvPr>
          <p:cNvSpPr>
            <a:spLocks noGrp="1"/>
          </p:cNvSpPr>
          <p:nvPr>
            <p:ph type="dt" sz="half" idx="10"/>
          </p:nvPr>
        </p:nvSpPr>
        <p:spPr/>
        <p:txBody>
          <a:bodyPr/>
          <a:lstStyle>
            <a:lvl1pPr>
              <a:defRPr/>
            </a:lvl1pPr>
          </a:lstStyle>
          <a:p>
            <a:pPr>
              <a:defRPr/>
            </a:pPr>
            <a:fld id="{818B75BB-FCD0-4767-B955-438ABA16EDFD}" type="datetimeFigureOut">
              <a:rPr lang="cs-CZ"/>
              <a:pPr>
                <a:defRPr/>
              </a:pPr>
              <a:t>15.4.2026</a:t>
            </a:fld>
            <a:endParaRPr lang="cs-CZ"/>
          </a:p>
        </p:txBody>
      </p:sp>
      <p:sp>
        <p:nvSpPr>
          <p:cNvPr id="9" name="Zástupný symbol pro zápatí 2">
            <a:extLst>
              <a:ext uri="{FF2B5EF4-FFF2-40B4-BE49-F238E27FC236}">
                <a16:creationId xmlns:a16="http://schemas.microsoft.com/office/drawing/2014/main" id="{878C7E01-56CE-1764-6E5B-B29AABBC142D}"/>
              </a:ext>
            </a:extLst>
          </p:cNvPr>
          <p:cNvSpPr>
            <a:spLocks noGrp="1"/>
          </p:cNvSpPr>
          <p:nvPr>
            <p:ph type="ftr" sz="quarter" idx="11"/>
          </p:nvPr>
        </p:nvSpPr>
        <p:spPr/>
        <p:txBody>
          <a:bodyPr/>
          <a:lstStyle>
            <a:lvl1pPr>
              <a:defRPr/>
            </a:lvl1pPr>
          </a:lstStyle>
          <a:p>
            <a:endParaRPr lang="cs-CZ" altLang="cs-CZ"/>
          </a:p>
        </p:txBody>
      </p:sp>
      <p:sp>
        <p:nvSpPr>
          <p:cNvPr id="10" name="Zástupný symbol pro číslo snímku 3">
            <a:extLst>
              <a:ext uri="{FF2B5EF4-FFF2-40B4-BE49-F238E27FC236}">
                <a16:creationId xmlns:a16="http://schemas.microsoft.com/office/drawing/2014/main" id="{A619DE17-702E-7CBE-4397-D0FDB6385CA5}"/>
              </a:ext>
            </a:extLst>
          </p:cNvPr>
          <p:cNvSpPr>
            <a:spLocks noGrp="1"/>
          </p:cNvSpPr>
          <p:nvPr>
            <p:ph type="sldNum" sz="quarter" idx="12"/>
          </p:nvPr>
        </p:nvSpPr>
        <p:spPr>
          <a:xfrm>
            <a:off x="4267200" y="4743450"/>
            <a:ext cx="609600" cy="330994"/>
          </a:xfrm>
        </p:spPr>
        <p:txBody>
          <a:bodyPr/>
          <a:lstStyle>
            <a:lvl1pPr>
              <a:defRPr>
                <a:solidFill>
                  <a:srgbClr val="FFFFFF"/>
                </a:solidFill>
              </a:defRPr>
            </a:lvl1pPr>
          </a:lstStyle>
          <a:p>
            <a:fld id="{277BE9AF-2BEC-43D1-9844-B5A5FC1E32D4}" type="slidenum">
              <a:rPr lang="cs-CZ" altLang="cs-CZ"/>
              <a:pPr/>
              <a:t>‹#›</a:t>
            </a:fld>
            <a:endParaRPr lang="cs-CZ" altLang="cs-CZ"/>
          </a:p>
        </p:txBody>
      </p:sp>
    </p:spTree>
    <p:extLst>
      <p:ext uri="{BB962C8B-B14F-4D97-AF65-F5344CB8AC3E}">
        <p14:creationId xmlns:p14="http://schemas.microsoft.com/office/powerpoint/2010/main" val="1499125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3CDF177-8C2D-C4A1-D6E0-39E1A832E786}"/>
              </a:ext>
            </a:extLst>
          </p:cNvPr>
          <p:cNvSpPr>
            <a:spLocks noChangeArrowheads="1"/>
          </p:cNvSpPr>
          <p:nvPr/>
        </p:nvSpPr>
        <p:spPr bwMode="auto">
          <a:xfrm>
            <a:off x="152400" y="114300"/>
            <a:ext cx="8832850" cy="2286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5" name="Obdélník 4">
            <a:extLst>
              <a:ext uri="{FF2B5EF4-FFF2-40B4-BE49-F238E27FC236}">
                <a16:creationId xmlns:a16="http://schemas.microsoft.com/office/drawing/2014/main" id="{7BB9B2E7-2C4C-4CB2-DF28-B8E2587107B7}"/>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D10C8EA0-E6A9-2AB6-2D25-AB5A1CBF9E8C}"/>
              </a:ext>
            </a:extLst>
          </p:cNvPr>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Obdélník 6">
            <a:extLst>
              <a:ext uri="{FF2B5EF4-FFF2-40B4-BE49-F238E27FC236}">
                <a16:creationId xmlns:a16="http://schemas.microsoft.com/office/drawing/2014/main" id="{4152A304-F4B6-9CA5-91FF-702A4539D96D}"/>
              </a:ext>
            </a:extLst>
          </p:cNvPr>
          <p:cNvSpPr>
            <a:spLocks noChangeArrowheads="1"/>
          </p:cNvSpPr>
          <p:nvPr/>
        </p:nvSpPr>
        <p:spPr bwMode="white">
          <a:xfrm>
            <a:off x="0" y="1"/>
            <a:ext cx="9144000" cy="89297"/>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8" name="Obdélník 7">
            <a:extLst>
              <a:ext uri="{FF2B5EF4-FFF2-40B4-BE49-F238E27FC236}">
                <a16:creationId xmlns:a16="http://schemas.microsoft.com/office/drawing/2014/main" id="{398698AB-F930-F70F-47B8-721319138D58}"/>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9" name="Obdélník 8">
            <a:extLst>
              <a:ext uri="{FF2B5EF4-FFF2-40B4-BE49-F238E27FC236}">
                <a16:creationId xmlns:a16="http://schemas.microsoft.com/office/drawing/2014/main" id="{52EDD307-F857-E74D-B5DE-88EF8B10F606}"/>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0" name="Obdélník 9">
            <a:extLst>
              <a:ext uri="{FF2B5EF4-FFF2-40B4-BE49-F238E27FC236}">
                <a16:creationId xmlns:a16="http://schemas.microsoft.com/office/drawing/2014/main" id="{F45F9FF4-6C77-6627-806E-DB102C59F7AA}"/>
              </a:ext>
            </a:extLst>
          </p:cNvPr>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1" name="Přímá spojovací čára 27">
            <a:extLst>
              <a:ext uri="{FF2B5EF4-FFF2-40B4-BE49-F238E27FC236}">
                <a16:creationId xmlns:a16="http://schemas.microsoft.com/office/drawing/2014/main" id="{3E8B7EEB-2B59-B160-DE85-1FC7CC63F541}"/>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12" name="Elipsa 28">
            <a:extLst>
              <a:ext uri="{FF2B5EF4-FFF2-40B4-BE49-F238E27FC236}">
                <a16:creationId xmlns:a16="http://schemas.microsoft.com/office/drawing/2014/main" id="{D385A918-7A20-E2E0-AB38-834262B703F2}"/>
              </a:ext>
            </a:extLst>
          </p:cNvPr>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3" name="Elipsa 29">
            <a:extLst>
              <a:ext uri="{FF2B5EF4-FFF2-40B4-BE49-F238E27FC236}">
                <a16:creationId xmlns:a16="http://schemas.microsoft.com/office/drawing/2014/main" id="{296E04BF-1F18-B05B-DC2E-86C9F1B3FAE4}"/>
              </a:ext>
            </a:extLst>
          </p:cNvPr>
          <p:cNvSpPr/>
          <p:nvPr/>
        </p:nvSpPr>
        <p:spPr>
          <a:xfrm>
            <a:off x="1390650"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4" name="Obdélník 13">
            <a:extLst>
              <a:ext uri="{FF2B5EF4-FFF2-40B4-BE49-F238E27FC236}">
                <a16:creationId xmlns:a16="http://schemas.microsoft.com/office/drawing/2014/main" id="{9CE73933-F099-F3D2-BF3D-86B14EC3215A}"/>
              </a:ext>
            </a:extLst>
          </p:cNvPr>
          <p:cNvSpPr>
            <a:spLocks noChangeArrowheads="1"/>
          </p:cNvSpPr>
          <p:nvPr/>
        </p:nvSpPr>
        <p:spPr bwMode="auto">
          <a:xfrm>
            <a:off x="149225" y="4791076"/>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2" name="Nadpis 1"/>
          <p:cNvSpPr>
            <a:spLocks noGrp="1"/>
          </p:cNvSpPr>
          <p:nvPr>
            <p:ph type="title"/>
          </p:nvPr>
        </p:nvSpPr>
        <p:spPr>
          <a:xfrm>
            <a:off x="381000" y="685800"/>
            <a:ext cx="2362200" cy="742950"/>
          </a:xfrm>
        </p:spPr>
        <p:txBody>
          <a:bodyPr>
            <a:noAutofit/>
          </a:bodyPr>
          <a:lstStyle>
            <a:lvl1pPr algn="l">
              <a:buNone/>
              <a:defRPr sz="1650" b="1">
                <a:solidFill>
                  <a:srgbClr val="FFFFFF"/>
                </a:solidFill>
              </a:defRPr>
            </a:lvl1pPr>
          </a:lstStyle>
          <a:p>
            <a:r>
              <a:rPr lang="cs-CZ"/>
              <a:t>Klepnutím lze upravit styl předlohy nadpisů.</a:t>
            </a:r>
            <a:endParaRPr lang="en-US"/>
          </a:p>
        </p:txBody>
      </p:sp>
      <p:sp>
        <p:nvSpPr>
          <p:cNvPr id="3" name="Zástupný symbol pro text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cs-CZ"/>
              <a:t>Klepnutím lze upravit styly předlohy textu.</a:t>
            </a:r>
          </a:p>
        </p:txBody>
      </p:sp>
      <p:sp>
        <p:nvSpPr>
          <p:cNvPr id="20" name="Zástupný symbol pro obsah 19"/>
          <p:cNvSpPr>
            <a:spLocks noGrp="1"/>
          </p:cNvSpPr>
          <p:nvPr>
            <p:ph sz="quarter" idx="1"/>
          </p:nvPr>
        </p:nvSpPr>
        <p:spPr>
          <a:xfrm>
            <a:off x="3124200" y="514350"/>
            <a:ext cx="5638800" cy="405765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5" name="Zástupný symbol pro číslo snímku 6">
            <a:extLst>
              <a:ext uri="{FF2B5EF4-FFF2-40B4-BE49-F238E27FC236}">
                <a16:creationId xmlns:a16="http://schemas.microsoft.com/office/drawing/2014/main" id="{B3970464-28B1-FFDB-1EE0-338DAD2DCDDF}"/>
              </a:ext>
            </a:extLst>
          </p:cNvPr>
          <p:cNvSpPr>
            <a:spLocks noGrp="1"/>
          </p:cNvSpPr>
          <p:nvPr>
            <p:ph type="sldNum" sz="quarter" idx="10"/>
          </p:nvPr>
        </p:nvSpPr>
        <p:spPr>
          <a:xfrm>
            <a:off x="1371600" y="234554"/>
            <a:ext cx="457200" cy="330994"/>
          </a:xfrm>
        </p:spPr>
        <p:txBody>
          <a:bodyPr/>
          <a:lstStyle>
            <a:lvl1pPr>
              <a:defRPr/>
            </a:lvl1pPr>
          </a:lstStyle>
          <a:p>
            <a:fld id="{583ACADA-70C0-48D7-A6D4-666C33708DB6}" type="slidenum">
              <a:rPr lang="cs-CZ" altLang="cs-CZ"/>
              <a:pPr/>
              <a:t>‹#›</a:t>
            </a:fld>
            <a:endParaRPr lang="cs-CZ" altLang="cs-CZ"/>
          </a:p>
        </p:txBody>
      </p:sp>
      <p:sp>
        <p:nvSpPr>
          <p:cNvPr id="16" name="Zástupný symbol pro datum 4">
            <a:extLst>
              <a:ext uri="{FF2B5EF4-FFF2-40B4-BE49-F238E27FC236}">
                <a16:creationId xmlns:a16="http://schemas.microsoft.com/office/drawing/2014/main" id="{0CED3EEC-3DE4-D32E-B07F-2EA81E3D545D}"/>
              </a:ext>
            </a:extLst>
          </p:cNvPr>
          <p:cNvSpPr>
            <a:spLocks noGrp="1"/>
          </p:cNvSpPr>
          <p:nvPr>
            <p:ph type="dt" sz="half" idx="11"/>
          </p:nvPr>
        </p:nvSpPr>
        <p:spPr/>
        <p:txBody>
          <a:bodyPr/>
          <a:lstStyle>
            <a:lvl1pPr>
              <a:defRPr/>
            </a:lvl1pPr>
          </a:lstStyle>
          <a:p>
            <a:pPr>
              <a:defRPr/>
            </a:pPr>
            <a:fld id="{F999E172-D230-49DD-9C56-7803FA289109}" type="datetimeFigureOut">
              <a:rPr lang="cs-CZ"/>
              <a:pPr>
                <a:defRPr/>
              </a:pPr>
              <a:t>15.4.2026</a:t>
            </a:fld>
            <a:endParaRPr lang="cs-CZ"/>
          </a:p>
        </p:txBody>
      </p:sp>
      <p:sp>
        <p:nvSpPr>
          <p:cNvPr id="17" name="Zástupný symbol pro zápatí 5">
            <a:extLst>
              <a:ext uri="{FF2B5EF4-FFF2-40B4-BE49-F238E27FC236}">
                <a16:creationId xmlns:a16="http://schemas.microsoft.com/office/drawing/2014/main" id="{93E0A1D6-ADA5-FAF8-2661-3236D5AB0C3C}"/>
              </a:ext>
            </a:extLst>
          </p:cNvPr>
          <p:cNvSpPr>
            <a:spLocks noGrp="1"/>
          </p:cNvSpPr>
          <p:nvPr>
            <p:ph type="ftr" sz="quarter" idx="12"/>
          </p:nvPr>
        </p:nvSpPr>
        <p:spPr>
          <a:xfrm>
            <a:off x="301626" y="4807744"/>
            <a:ext cx="3382963" cy="275035"/>
          </a:xfrm>
        </p:spPr>
        <p:txBody>
          <a:bodyPr/>
          <a:lstStyle>
            <a:lvl1pPr>
              <a:defRPr/>
            </a:lvl1pPr>
          </a:lstStyle>
          <a:p>
            <a:endParaRPr lang="cs-CZ" altLang="cs-CZ"/>
          </a:p>
        </p:txBody>
      </p:sp>
    </p:spTree>
    <p:extLst>
      <p:ext uri="{BB962C8B-B14F-4D97-AF65-F5344CB8AC3E}">
        <p14:creationId xmlns:p14="http://schemas.microsoft.com/office/powerpoint/2010/main" val="9099000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5" name="Přímá spojovací čára 19">
            <a:extLst>
              <a:ext uri="{FF2B5EF4-FFF2-40B4-BE49-F238E27FC236}">
                <a16:creationId xmlns:a16="http://schemas.microsoft.com/office/drawing/2014/main" id="{D00F2F72-6144-FC84-73FC-42269788C226}"/>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D14465F8-9DB4-8AB2-A291-4B13CF217906}"/>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Obdélník 6">
            <a:extLst>
              <a:ext uri="{FF2B5EF4-FFF2-40B4-BE49-F238E27FC236}">
                <a16:creationId xmlns:a16="http://schemas.microsoft.com/office/drawing/2014/main" id="{59A6BE02-622A-8F71-0017-B2434D63E55A}"/>
              </a:ext>
            </a:extLst>
          </p:cNvPr>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8" name="Obdélník 7">
            <a:extLst>
              <a:ext uri="{FF2B5EF4-FFF2-40B4-BE49-F238E27FC236}">
                <a16:creationId xmlns:a16="http://schemas.microsoft.com/office/drawing/2014/main" id="{EF399966-E829-78FD-C6BD-D61EF6F75810}"/>
              </a:ext>
            </a:extLst>
          </p:cNvPr>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9" name="Obdélník 8">
            <a:extLst>
              <a:ext uri="{FF2B5EF4-FFF2-40B4-BE49-F238E27FC236}">
                <a16:creationId xmlns:a16="http://schemas.microsoft.com/office/drawing/2014/main" id="{76E3F953-E089-21A0-2B6A-967DF2AAB92E}"/>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0" name="Obdélník 9">
            <a:extLst>
              <a:ext uri="{FF2B5EF4-FFF2-40B4-BE49-F238E27FC236}">
                <a16:creationId xmlns:a16="http://schemas.microsoft.com/office/drawing/2014/main" id="{0826D04A-38D0-049B-D195-647FFCBA64D4}"/>
              </a:ext>
            </a:extLst>
          </p:cNvPr>
          <p:cNvSpPr>
            <a:spLocks noChangeArrowheads="1"/>
          </p:cNvSpPr>
          <p:nvPr/>
        </p:nvSpPr>
        <p:spPr bwMode="auto">
          <a:xfrm>
            <a:off x="152400" y="114300"/>
            <a:ext cx="8832850" cy="226219"/>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1" name="Obdélník 10">
            <a:extLst>
              <a:ext uri="{FF2B5EF4-FFF2-40B4-BE49-F238E27FC236}">
                <a16:creationId xmlns:a16="http://schemas.microsoft.com/office/drawing/2014/main" id="{CE197B84-5AAB-8585-6090-EA6E7315B213}"/>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2" name="Obdélník 11">
            <a:extLst>
              <a:ext uri="{FF2B5EF4-FFF2-40B4-BE49-F238E27FC236}">
                <a16:creationId xmlns:a16="http://schemas.microsoft.com/office/drawing/2014/main" id="{E70A69D9-4833-1D3D-C9A1-5C9FE2D7DC08}"/>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3" name="Elipsa 28">
            <a:extLst>
              <a:ext uri="{FF2B5EF4-FFF2-40B4-BE49-F238E27FC236}">
                <a16:creationId xmlns:a16="http://schemas.microsoft.com/office/drawing/2014/main" id="{4720DA9F-0769-CAB8-91AB-B1A32F2648B1}"/>
              </a:ext>
            </a:extLst>
          </p:cNvPr>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4" name="Elipsa 29">
            <a:extLst>
              <a:ext uri="{FF2B5EF4-FFF2-40B4-BE49-F238E27FC236}">
                <a16:creationId xmlns:a16="http://schemas.microsoft.com/office/drawing/2014/main" id="{A89AB922-A627-0C5E-D029-E253BCD07DBF}"/>
              </a:ext>
            </a:extLst>
          </p:cNvPr>
          <p:cNvSpPr/>
          <p:nvPr/>
        </p:nvSpPr>
        <p:spPr>
          <a:xfrm>
            <a:off x="1390650"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5" name="Obdélník 14">
            <a:extLst>
              <a:ext uri="{FF2B5EF4-FFF2-40B4-BE49-F238E27FC236}">
                <a16:creationId xmlns:a16="http://schemas.microsoft.com/office/drawing/2014/main" id="{D166E08C-B9A8-86A3-F532-2E1348494B12}"/>
              </a:ext>
            </a:extLst>
          </p:cNvPr>
          <p:cNvSpPr>
            <a:spLocks noChangeArrowheads="1"/>
          </p:cNvSpPr>
          <p:nvPr/>
        </p:nvSpPr>
        <p:spPr bwMode="auto">
          <a:xfrm>
            <a:off x="149225" y="4791076"/>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2" name="Nadpis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lang="cs-CZ"/>
              <a:t>Klepnutím lze upravit styl předlohy nadpisů.</a:t>
            </a:r>
            <a:endParaRPr lang="en-US"/>
          </a:p>
        </p:txBody>
      </p:sp>
      <p:sp>
        <p:nvSpPr>
          <p:cNvPr id="3" name="Zástupný symbol pro obrázek 2"/>
          <p:cNvSpPr>
            <a:spLocks noGrp="1"/>
          </p:cNvSpPr>
          <p:nvPr>
            <p:ph type="pic" idx="1"/>
          </p:nvPr>
        </p:nvSpPr>
        <p:spPr>
          <a:xfrm>
            <a:off x="3000375" y="457200"/>
            <a:ext cx="5867400" cy="3200400"/>
          </a:xfrm>
        </p:spPr>
        <p:txBody>
          <a:bodyPr>
            <a:normAutofit/>
          </a:bodyPr>
          <a:lstStyle>
            <a:lvl1pPr marL="0" indent="0">
              <a:buNone/>
              <a:defRPr sz="2400"/>
            </a:lvl1pPr>
          </a:lstStyle>
          <a:p>
            <a:pPr lvl="0"/>
            <a:r>
              <a:rPr lang="cs-CZ" noProof="0"/>
              <a:t>Klepnutím na ikonu přidáte obrázek.</a:t>
            </a:r>
            <a:endParaRPr lang="en-US" noProof="0" dirty="0"/>
          </a:p>
        </p:txBody>
      </p:sp>
      <p:sp>
        <p:nvSpPr>
          <p:cNvPr id="4" name="Zástupný symbol pro text 3"/>
          <p:cNvSpPr>
            <a:spLocks noGrp="1"/>
          </p:cNvSpPr>
          <p:nvPr>
            <p:ph type="body" sz="half" idx="2"/>
          </p:nvPr>
        </p:nvSpPr>
        <p:spPr>
          <a:xfrm>
            <a:off x="381000"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cs-CZ"/>
              <a:t>Klepnutím lze upravit styly předlohy textu.</a:t>
            </a:r>
          </a:p>
        </p:txBody>
      </p:sp>
      <p:sp>
        <p:nvSpPr>
          <p:cNvPr id="16" name="Zástupný symbol pro číslo snímku 6">
            <a:extLst>
              <a:ext uri="{FF2B5EF4-FFF2-40B4-BE49-F238E27FC236}">
                <a16:creationId xmlns:a16="http://schemas.microsoft.com/office/drawing/2014/main" id="{7D8EEC03-7D09-1569-9672-3312EA2813F6}"/>
              </a:ext>
            </a:extLst>
          </p:cNvPr>
          <p:cNvSpPr>
            <a:spLocks noGrp="1"/>
          </p:cNvSpPr>
          <p:nvPr>
            <p:ph type="sldNum" sz="quarter" idx="10"/>
          </p:nvPr>
        </p:nvSpPr>
        <p:spPr>
          <a:xfrm>
            <a:off x="1371600" y="234554"/>
            <a:ext cx="457200" cy="330994"/>
          </a:xfrm>
        </p:spPr>
        <p:txBody>
          <a:bodyPr/>
          <a:lstStyle>
            <a:lvl1pPr>
              <a:defRPr/>
            </a:lvl1pPr>
          </a:lstStyle>
          <a:p>
            <a:fld id="{F2415158-E602-4454-822B-618B724103F0}" type="slidenum">
              <a:rPr lang="cs-CZ" altLang="cs-CZ"/>
              <a:pPr/>
              <a:t>‹#›</a:t>
            </a:fld>
            <a:endParaRPr lang="cs-CZ" altLang="cs-CZ"/>
          </a:p>
        </p:txBody>
      </p:sp>
      <p:sp>
        <p:nvSpPr>
          <p:cNvPr id="17" name="Zástupný symbol pro datum 4">
            <a:extLst>
              <a:ext uri="{FF2B5EF4-FFF2-40B4-BE49-F238E27FC236}">
                <a16:creationId xmlns:a16="http://schemas.microsoft.com/office/drawing/2014/main" id="{58E3ED5A-E55A-0F04-0EC0-4275E3F948AD}"/>
              </a:ext>
            </a:extLst>
          </p:cNvPr>
          <p:cNvSpPr>
            <a:spLocks noGrp="1"/>
          </p:cNvSpPr>
          <p:nvPr>
            <p:ph type="dt" sz="half" idx="11"/>
          </p:nvPr>
        </p:nvSpPr>
        <p:spPr>
          <a:xfrm>
            <a:off x="5788026" y="4804173"/>
            <a:ext cx="3044825" cy="273844"/>
          </a:xfrm>
        </p:spPr>
        <p:txBody>
          <a:bodyPr/>
          <a:lstStyle>
            <a:lvl1pPr>
              <a:defRPr/>
            </a:lvl1pPr>
          </a:lstStyle>
          <a:p>
            <a:pPr>
              <a:defRPr/>
            </a:pPr>
            <a:fld id="{44DF9960-05F3-4018-8B75-15D74EAC9DB2}" type="datetimeFigureOut">
              <a:rPr lang="cs-CZ"/>
              <a:pPr>
                <a:defRPr/>
              </a:pPr>
              <a:t>15.4.2026</a:t>
            </a:fld>
            <a:endParaRPr lang="cs-CZ"/>
          </a:p>
        </p:txBody>
      </p:sp>
      <p:sp>
        <p:nvSpPr>
          <p:cNvPr id="18" name="Zástupný symbol pro zápatí 5">
            <a:extLst>
              <a:ext uri="{FF2B5EF4-FFF2-40B4-BE49-F238E27FC236}">
                <a16:creationId xmlns:a16="http://schemas.microsoft.com/office/drawing/2014/main" id="{8E37C8CD-91AD-FC6F-5C0C-EF3B8D156B21}"/>
              </a:ext>
            </a:extLst>
          </p:cNvPr>
          <p:cNvSpPr>
            <a:spLocks noGrp="1"/>
          </p:cNvSpPr>
          <p:nvPr>
            <p:ph type="ftr" sz="quarter" idx="12"/>
          </p:nvPr>
        </p:nvSpPr>
        <p:spPr>
          <a:xfrm>
            <a:off x="301625" y="4807744"/>
            <a:ext cx="3584575" cy="275035"/>
          </a:xfrm>
        </p:spPr>
        <p:txBody>
          <a:bodyPr/>
          <a:lstStyle>
            <a:lvl1pPr>
              <a:defRPr/>
            </a:lvl1pPr>
          </a:lstStyle>
          <a:p>
            <a:endParaRPr lang="cs-CZ" altLang="cs-CZ"/>
          </a:p>
        </p:txBody>
      </p:sp>
    </p:spTree>
    <p:extLst>
      <p:ext uri="{BB962C8B-B14F-4D97-AF65-F5344CB8AC3E}">
        <p14:creationId xmlns:p14="http://schemas.microsoft.com/office/powerpoint/2010/main" val="249017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rmAutofit/>
          </a:bodyPr>
          <a:lstStyle>
            <a:lvl1pPr marL="457200" lvl="0" indent="-228600" rtl="0">
              <a:lnSpc>
                <a:spcPct val="100000"/>
              </a:lnSpc>
              <a:spcBef>
                <a:spcPts val="0"/>
              </a:spcBef>
              <a:spcAft>
                <a:spcPts val="0"/>
              </a:spcAft>
              <a:buSzPts val="1800"/>
              <a:buNone/>
              <a:defRPr/>
            </a:lvl1pPr>
          </a:lstStyle>
          <a:p>
            <a:endParaRPr/>
          </a:p>
        </p:txBody>
      </p:sp>
      <p:sp>
        <p:nvSpPr>
          <p:cNvPr id="2" name="Google Shape;8;p1">
            <a:extLst>
              <a:ext uri="{FF2B5EF4-FFF2-40B4-BE49-F238E27FC236}">
                <a16:creationId xmlns:a16="http://schemas.microsoft.com/office/drawing/2014/main" id="{7356BEA0-0424-8E63-A0B8-32FCE4156048}"/>
              </a:ext>
            </a:extLst>
          </p:cNvPr>
          <p:cNvSpPr txBox="1">
            <a:spLocks noGrp="1"/>
          </p:cNvSpPr>
          <p:nvPr>
            <p:ph type="sldNum" idx="13"/>
          </p:nvPr>
        </p:nvSpPr>
        <p:spPr>
          <a:ln/>
        </p:spPr>
        <p:txBody>
          <a:bodyPr/>
          <a:lstStyle>
            <a:lvl1pPr>
              <a:defRPr/>
            </a:lvl1pPr>
          </a:lstStyle>
          <a:p>
            <a:pPr>
              <a:defRPr/>
            </a:pPr>
            <a:fld id="{5A484450-EB2F-41B0-B9D8-E2EA2651FD49}" type="slidenum">
              <a:rPr lang="cs-CZ" altLang="cs-CZ"/>
              <a:pPr>
                <a:defRPr/>
              </a:pPr>
              <a:t>‹#›</a:t>
            </a:fld>
            <a:endParaRPr lang="cs-CZ" altLang="cs-CZ"/>
          </a:p>
        </p:txBody>
      </p:sp>
    </p:spTree>
    <p:extLst>
      <p:ext uri="{BB962C8B-B14F-4D97-AF65-F5344CB8AC3E}">
        <p14:creationId xmlns:p14="http://schemas.microsoft.com/office/powerpoint/2010/main" val="301133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Nadpis a svislý text">
    <p:bg>
      <p:bgPr>
        <a:solidFill>
          <a:schemeClr val="bg2"/>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B5B45AEA-63FB-AE24-D837-94955AD1456F}"/>
              </a:ext>
            </a:extLst>
          </p:cNvPr>
          <p:cNvSpPr>
            <a:spLocks noGrp="1"/>
          </p:cNvSpPr>
          <p:nvPr>
            <p:ph type="dt" sz="half" idx="10"/>
          </p:nvPr>
        </p:nvSpPr>
        <p:spPr/>
        <p:txBody>
          <a:bodyPr/>
          <a:lstStyle>
            <a:lvl1pPr>
              <a:defRPr/>
            </a:lvl1pPr>
          </a:lstStyle>
          <a:p>
            <a:pPr>
              <a:defRPr/>
            </a:pPr>
            <a:fld id="{5AE5CE69-64A2-4936-82BD-50EAD6D9FAD3}" type="datetimeFigureOut">
              <a:rPr lang="cs-CZ"/>
              <a:pPr>
                <a:defRPr/>
              </a:pPr>
              <a:t>15.4.2026</a:t>
            </a:fld>
            <a:endParaRPr lang="cs-CZ"/>
          </a:p>
        </p:txBody>
      </p:sp>
      <p:sp>
        <p:nvSpPr>
          <p:cNvPr id="5" name="Zástupný symbol pro zápatí 4">
            <a:extLst>
              <a:ext uri="{FF2B5EF4-FFF2-40B4-BE49-F238E27FC236}">
                <a16:creationId xmlns:a16="http://schemas.microsoft.com/office/drawing/2014/main" id="{5AC21A72-5EB6-78DC-BDD7-89B3E8263AA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8994666D-8083-5DE3-9AB5-230666ACE1F8}"/>
              </a:ext>
            </a:extLst>
          </p:cNvPr>
          <p:cNvSpPr>
            <a:spLocks noGrp="1"/>
          </p:cNvSpPr>
          <p:nvPr>
            <p:ph type="sldNum" sz="quarter" idx="12"/>
          </p:nvPr>
        </p:nvSpPr>
        <p:spPr/>
        <p:txBody>
          <a:bodyPr/>
          <a:lstStyle>
            <a:lvl1pPr>
              <a:defRPr/>
            </a:lvl1pPr>
          </a:lstStyle>
          <a:p>
            <a:fld id="{AEC93AEC-6E4A-4C0D-A9A5-750FAD08A5FF}" type="slidenum">
              <a:rPr lang="cs-CZ" altLang="cs-CZ"/>
              <a:pPr/>
              <a:t>‹#›</a:t>
            </a:fld>
            <a:endParaRPr lang="cs-CZ" altLang="cs-CZ"/>
          </a:p>
        </p:txBody>
      </p:sp>
    </p:spTree>
    <p:extLst>
      <p:ext uri="{BB962C8B-B14F-4D97-AF65-F5344CB8AC3E}">
        <p14:creationId xmlns:p14="http://schemas.microsoft.com/office/powerpoint/2010/main" val="3086281764"/>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Pr>
        <a:solidFill>
          <a:schemeClr val="bg2"/>
        </a:solidFill>
        <a:effectLst/>
      </p:bgPr>
    </p:bg>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AE227D4-417D-D86E-C3AB-E4E9555C98E0}"/>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5" name="Obdélník 4">
            <a:extLst>
              <a:ext uri="{FF2B5EF4-FFF2-40B4-BE49-F238E27FC236}">
                <a16:creationId xmlns:a16="http://schemas.microsoft.com/office/drawing/2014/main" id="{AE31CA6C-B5EA-80A5-CC07-640314F2AEDE}"/>
              </a:ext>
            </a:extLst>
          </p:cNvPr>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6" name="Obdélník 5">
            <a:extLst>
              <a:ext uri="{FF2B5EF4-FFF2-40B4-BE49-F238E27FC236}">
                <a16:creationId xmlns:a16="http://schemas.microsoft.com/office/drawing/2014/main" id="{AA7EF0F4-34D9-1051-0A89-185A0E0E30A5}"/>
              </a:ext>
            </a:extLst>
          </p:cNvPr>
          <p:cNvSpPr>
            <a:spLocks noChangeArrowheads="1"/>
          </p:cNvSpPr>
          <p:nvPr/>
        </p:nvSpPr>
        <p:spPr bwMode="white">
          <a:xfrm>
            <a:off x="0" y="1"/>
            <a:ext cx="9144000" cy="116681"/>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7" name="Obdélník 6">
            <a:extLst>
              <a:ext uri="{FF2B5EF4-FFF2-40B4-BE49-F238E27FC236}">
                <a16:creationId xmlns:a16="http://schemas.microsoft.com/office/drawing/2014/main" id="{CF4182F6-CE21-995B-D083-F376D52C7A29}"/>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8" name="Obdélník 7">
            <a:extLst>
              <a:ext uri="{FF2B5EF4-FFF2-40B4-BE49-F238E27FC236}">
                <a16:creationId xmlns:a16="http://schemas.microsoft.com/office/drawing/2014/main" id="{A7495810-9D85-0CEC-FB56-C95CF8D4E3B0}"/>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9" name="Obdélník 8">
            <a:extLst>
              <a:ext uri="{FF2B5EF4-FFF2-40B4-BE49-F238E27FC236}">
                <a16:creationId xmlns:a16="http://schemas.microsoft.com/office/drawing/2014/main" id="{15E588ED-4DF9-54C3-0956-118284DD9AA2}"/>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0" name="Přímá spojovací čára 26">
            <a:extLst>
              <a:ext uri="{FF2B5EF4-FFF2-40B4-BE49-F238E27FC236}">
                <a16:creationId xmlns:a16="http://schemas.microsoft.com/office/drawing/2014/main" id="{C45DCD06-4B21-7682-946E-77596B23BC4F}"/>
              </a:ext>
            </a:extLst>
          </p:cNvPr>
          <p:cNvSpPr>
            <a:spLocks noChangeShapeType="1"/>
          </p:cNvSpPr>
          <p:nvPr/>
        </p:nvSpPr>
        <p:spPr bwMode="auto">
          <a:xfrm rot="5400000">
            <a:off x="4801791" y="2458641"/>
            <a:ext cx="468391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11" name="Elipsa 27">
            <a:extLst>
              <a:ext uri="{FF2B5EF4-FFF2-40B4-BE49-F238E27FC236}">
                <a16:creationId xmlns:a16="http://schemas.microsoft.com/office/drawing/2014/main" id="{41AB875C-A540-03D6-740C-F6FD8320CEB4}"/>
              </a:ext>
            </a:extLst>
          </p:cNvPr>
          <p:cNvSpPr/>
          <p:nvPr/>
        </p:nvSpPr>
        <p:spPr>
          <a:xfrm>
            <a:off x="6838950"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2" name="Elipsa 28">
            <a:extLst>
              <a:ext uri="{FF2B5EF4-FFF2-40B4-BE49-F238E27FC236}">
                <a16:creationId xmlns:a16="http://schemas.microsoft.com/office/drawing/2014/main" id="{A05EEF5C-E991-5EBC-201C-C7CE269F7BF0}"/>
              </a:ext>
            </a:extLst>
          </p:cNvPr>
          <p:cNvSpPr/>
          <p:nvPr/>
        </p:nvSpPr>
        <p:spPr>
          <a:xfrm>
            <a:off x="6934200" y="2265760"/>
            <a:ext cx="420688"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3" name="Zástupný symbol pro svislý text 2"/>
          <p:cNvSpPr>
            <a:spLocks noGrp="1"/>
          </p:cNvSpPr>
          <p:nvPr>
            <p:ph type="body" orient="vert" idx="1"/>
          </p:nvPr>
        </p:nvSpPr>
        <p:spPr>
          <a:xfrm>
            <a:off x="304800" y="228600"/>
            <a:ext cx="6553200" cy="43660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2" name="Svislý nadpis 1"/>
          <p:cNvSpPr>
            <a:spLocks noGrp="1"/>
          </p:cNvSpPr>
          <p:nvPr>
            <p:ph type="title" orient="vert"/>
          </p:nvPr>
        </p:nvSpPr>
        <p:spPr>
          <a:xfrm>
            <a:off x="7391400" y="228601"/>
            <a:ext cx="1447800" cy="4388644"/>
          </a:xfrm>
        </p:spPr>
        <p:txBody>
          <a:bodyPr vert="eaVert"/>
          <a:lstStyle/>
          <a:p>
            <a:r>
              <a:rPr lang="cs-CZ"/>
              <a:t>Klepnutím lze upravit styl předlohy nadpisů.</a:t>
            </a:r>
            <a:endParaRPr lang="en-US"/>
          </a:p>
        </p:txBody>
      </p:sp>
      <p:sp>
        <p:nvSpPr>
          <p:cNvPr id="13" name="Zástupný symbol pro číslo snímku 5">
            <a:extLst>
              <a:ext uri="{FF2B5EF4-FFF2-40B4-BE49-F238E27FC236}">
                <a16:creationId xmlns:a16="http://schemas.microsoft.com/office/drawing/2014/main" id="{D068219A-6402-D2A3-E54E-FC6A6CD3D936}"/>
              </a:ext>
            </a:extLst>
          </p:cNvPr>
          <p:cNvSpPr>
            <a:spLocks noGrp="1"/>
          </p:cNvSpPr>
          <p:nvPr>
            <p:ph type="sldNum" sz="quarter" idx="10"/>
          </p:nvPr>
        </p:nvSpPr>
        <p:spPr>
          <a:xfrm>
            <a:off x="6915150" y="2257425"/>
            <a:ext cx="457200" cy="330994"/>
          </a:xfrm>
        </p:spPr>
        <p:txBody>
          <a:bodyPr/>
          <a:lstStyle>
            <a:lvl1pPr>
              <a:defRPr/>
            </a:lvl1pPr>
          </a:lstStyle>
          <a:p>
            <a:fld id="{3989D644-7AD0-4FA7-AD12-3A03B414245C}" type="slidenum">
              <a:rPr lang="cs-CZ" altLang="cs-CZ"/>
              <a:pPr/>
              <a:t>‹#›</a:t>
            </a:fld>
            <a:endParaRPr lang="cs-CZ" altLang="cs-CZ"/>
          </a:p>
        </p:txBody>
      </p:sp>
      <p:sp>
        <p:nvSpPr>
          <p:cNvPr id="14" name="Zástupný symbol pro datum 3">
            <a:extLst>
              <a:ext uri="{FF2B5EF4-FFF2-40B4-BE49-F238E27FC236}">
                <a16:creationId xmlns:a16="http://schemas.microsoft.com/office/drawing/2014/main" id="{613C7186-A616-582C-B864-172B087402B2}"/>
              </a:ext>
            </a:extLst>
          </p:cNvPr>
          <p:cNvSpPr>
            <a:spLocks noGrp="1"/>
          </p:cNvSpPr>
          <p:nvPr>
            <p:ph type="dt" sz="half" idx="11"/>
          </p:nvPr>
        </p:nvSpPr>
        <p:spPr/>
        <p:txBody>
          <a:bodyPr/>
          <a:lstStyle>
            <a:lvl1pPr>
              <a:defRPr/>
            </a:lvl1pPr>
          </a:lstStyle>
          <a:p>
            <a:pPr>
              <a:defRPr/>
            </a:pPr>
            <a:fld id="{E9447CCD-4EB2-460F-AACA-7D3D44DC174B}" type="datetimeFigureOut">
              <a:rPr lang="cs-CZ"/>
              <a:pPr>
                <a:defRPr/>
              </a:pPr>
              <a:t>15.4.2026</a:t>
            </a:fld>
            <a:endParaRPr lang="cs-CZ"/>
          </a:p>
        </p:txBody>
      </p:sp>
      <p:sp>
        <p:nvSpPr>
          <p:cNvPr id="15" name="Zástupný symbol pro zápatí 4">
            <a:extLst>
              <a:ext uri="{FF2B5EF4-FFF2-40B4-BE49-F238E27FC236}">
                <a16:creationId xmlns:a16="http://schemas.microsoft.com/office/drawing/2014/main" id="{995E6D16-2818-DB25-C60F-7F0FC89220B8}"/>
              </a:ext>
            </a:extLst>
          </p:cNvPr>
          <p:cNvSpPr>
            <a:spLocks noGrp="1"/>
          </p:cNvSpPr>
          <p:nvPr>
            <p:ph type="ftr" sz="quarter" idx="12"/>
          </p:nvPr>
        </p:nvSpPr>
        <p:spPr/>
        <p:txBody>
          <a:bodyPr/>
          <a:lstStyle>
            <a:lvl1pPr>
              <a:defRPr/>
            </a:lvl1pPr>
          </a:lstStyle>
          <a:p>
            <a:endParaRPr lang="cs-CZ" altLang="cs-CZ"/>
          </a:p>
        </p:txBody>
      </p:sp>
    </p:spTree>
    <p:extLst>
      <p:ext uri="{BB962C8B-B14F-4D97-AF65-F5344CB8AC3E}">
        <p14:creationId xmlns:p14="http://schemas.microsoft.com/office/powerpoint/2010/main" val="322427748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cs-CZ"/>
              <a:t>Klepnutím lze upravit styl předlohy nadpisů.</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 name="Google Shape;8;p1">
            <a:extLst>
              <a:ext uri="{FF2B5EF4-FFF2-40B4-BE49-F238E27FC236}">
                <a16:creationId xmlns:a16="http://schemas.microsoft.com/office/drawing/2014/main" id="{1C2EDFF2-F031-86EF-015D-6D26DA1EF4DA}"/>
              </a:ext>
            </a:extLst>
          </p:cNvPr>
          <p:cNvSpPr txBox="1">
            <a:spLocks noGrp="1"/>
          </p:cNvSpPr>
          <p:nvPr>
            <p:ph type="sldNum" idx="13"/>
          </p:nvPr>
        </p:nvSpPr>
        <p:spPr>
          <a:ln/>
        </p:spPr>
        <p:txBody>
          <a:bodyPr/>
          <a:lstStyle>
            <a:lvl1pPr>
              <a:defRPr/>
            </a:lvl1pPr>
          </a:lstStyle>
          <a:p>
            <a:pPr>
              <a:defRPr/>
            </a:pPr>
            <a:fld id="{5CB3B0CE-A9AE-4E5F-8776-67C79BE9AEF3}" type="slidenum">
              <a:rPr lang="cs-CZ" altLang="cs-CZ"/>
              <a:pPr>
                <a:defRPr/>
              </a:pPr>
              <a:t>‹#›</a:t>
            </a:fld>
            <a:endParaRPr lang="cs-CZ" altLang="cs-CZ"/>
          </a:p>
        </p:txBody>
      </p:sp>
    </p:spTree>
    <p:extLst>
      <p:ext uri="{BB962C8B-B14F-4D97-AF65-F5344CB8AC3E}">
        <p14:creationId xmlns:p14="http://schemas.microsoft.com/office/powerpoint/2010/main" val="331235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ags" Target="../tags/tag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2.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oleObject" Target="../embeddings/oleObject1.bin"/><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1.jpg"/><Relationship Id="rId30"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4.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C591D9B3-4DE1-13BB-19B7-56BA2FA0C74B}"/>
              </a:ext>
            </a:extLst>
          </p:cNvPr>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cs-CZ" altLang="cs-CZ">
              <a:sym typeface="Arial" panose="020B0604020202020204" pitchFamily="34" charset="0"/>
            </a:endParaRPr>
          </a:p>
        </p:txBody>
      </p:sp>
      <p:sp>
        <p:nvSpPr>
          <p:cNvPr id="1027" name="Google Shape;7;p1">
            <a:extLst>
              <a:ext uri="{FF2B5EF4-FFF2-40B4-BE49-F238E27FC236}">
                <a16:creationId xmlns:a16="http://schemas.microsoft.com/office/drawing/2014/main" id="{53BC2207-8301-F3FC-2A51-DF46C0E504D0}"/>
              </a:ext>
            </a:extLst>
          </p:cNvPr>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cs-CZ" altLang="cs-CZ">
              <a:sym typeface="Arial" panose="020B0604020202020204" pitchFamily="34" charset="0"/>
            </a:endParaRPr>
          </a:p>
        </p:txBody>
      </p:sp>
      <p:sp>
        <p:nvSpPr>
          <p:cNvPr id="1028" name="Google Shape;8;p1">
            <a:extLst>
              <a:ext uri="{FF2B5EF4-FFF2-40B4-BE49-F238E27FC236}">
                <a16:creationId xmlns:a16="http://schemas.microsoft.com/office/drawing/2014/main" id="{CFEF228A-C98C-B1B4-329A-B377921B1E38}"/>
              </a:ext>
            </a:extLst>
          </p:cNvPr>
          <p:cNvSpPr txBox="1">
            <a:spLocks noGrp="1"/>
          </p:cNvSpPr>
          <p:nvPr>
            <p:ph type="sldNum" idx="12"/>
          </p:nvPr>
        </p:nvSpPr>
        <p:spPr bwMode="auto">
          <a:xfrm>
            <a:off x="8472488" y="4662488"/>
            <a:ext cx="549275" cy="393700"/>
          </a:xfrm>
          <a:prstGeom prst="rect">
            <a:avLst/>
          </a:prstGeom>
          <a:noFill/>
          <a:ln>
            <a:noFill/>
          </a:ln>
        </p:spPr>
        <p:txBody>
          <a:bodyPr vert="horz" wrap="square" lIns="91425" tIns="91425" rIns="91425" bIns="91425" numCol="1" anchor="ctr" anchorCtr="0" compatLnSpc="1">
            <a:prstTxWarp prst="textNoShape">
              <a:avLst/>
            </a:prstTxWarp>
          </a:bodyPr>
          <a:lstStyle>
            <a:lvl1pPr algn="r" eaLnBrk="1" hangingPunct="1">
              <a:buClr>
                <a:srgbClr val="000000"/>
              </a:buClr>
              <a:buFont typeface="Arial" panose="020B0604020202020204" pitchFamily="34" charset="0"/>
              <a:buNone/>
              <a:defRPr sz="1000">
                <a:solidFill>
                  <a:srgbClr val="595959"/>
                </a:solidFill>
              </a:defRPr>
            </a:lvl1pPr>
          </a:lstStyle>
          <a:p>
            <a:pPr>
              <a:defRPr/>
            </a:pPr>
            <a:fld id="{AB06EB50-FE8D-4644-BE40-3F12A6F5D648}" type="slidenum">
              <a:rPr lang="cs-CZ" altLang="cs-CZ"/>
              <a:pPr>
                <a:defRPr/>
              </a:pPr>
              <a:t>‹#›</a:t>
            </a:fld>
            <a:endParaRPr lang="cs-CZ" altLang="cs-CZ"/>
          </a:p>
        </p:txBody>
      </p:sp>
    </p:spTree>
  </p:cSld>
  <p:clrMap bg1="lt1" tx1="dk1" bg2="dk2" tx2="lt2" accent1="accent1" accent2="accent2" accent3="accent3" accent4="accent4" accent5="accent5" accent6="accent6" hlink="hlink" folHlink="folHlink"/>
  <p:sldLayoutIdLst>
    <p:sldLayoutId id="2147483721" r:id="rId1"/>
    <p:sldLayoutId id="2147483723" r:id="rId2"/>
    <p:sldLayoutId id="2147483724" r:id="rId3"/>
    <p:sldLayoutId id="2147483725" r:id="rId4"/>
    <p:sldLayoutId id="2147483726" r:id="rId5"/>
    <p:sldLayoutId id="2147483727" r:id="rId6"/>
    <p:sldLayoutId id="2147483731" r:id="rId7"/>
    <p:sldLayoutId id="2147483728" r:id="rId8"/>
    <p:sldLayoutId id="2147483729" r:id="rId9"/>
    <p:sldLayoutId id="2147483732" r:id="rId10"/>
    <p:sldLayoutId id="2147483761" r:id="rId11"/>
    <p:sldLayoutId id="2147483762"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034994-5F15-09D2-5D6D-60C1940B6F4D}"/>
              </a:ext>
            </a:extLst>
          </p:cNvPr>
          <p:cNvPicPr>
            <a:picLocks noChangeAspect="1"/>
          </p:cNvPicPr>
          <p:nvPr userDrawn="1"/>
        </p:nvPicPr>
        <p:blipFill>
          <a:blip r:embed="rId27">
            <a:extLst>
              <a:ext uri="{28A0092B-C50C-407E-A947-70E740481C1C}">
                <a14:useLocalDpi xmlns:a14="http://schemas.microsoft.com/office/drawing/2010/main" val="0"/>
              </a:ext>
            </a:extLst>
          </a:blip>
          <a:srcRect l="68056"/>
          <a:stretch/>
        </p:blipFill>
        <p:spPr>
          <a:xfrm>
            <a:off x="7500937" y="0"/>
            <a:ext cx="1643063" cy="5143500"/>
          </a:xfrm>
          <a:prstGeom prst="rect">
            <a:avLst/>
          </a:prstGeom>
        </p:spPr>
      </p:pic>
      <p:graphicFrame>
        <p:nvGraphicFramePr>
          <p:cNvPr id="3" name="Object 2" hidden="1">
            <a:extLst>
              <a:ext uri="{FF2B5EF4-FFF2-40B4-BE49-F238E27FC236}">
                <a16:creationId xmlns:a16="http://schemas.microsoft.com/office/drawing/2014/main" id="{92280360-3C6D-A798-8CAC-A26D562C3683}"/>
              </a:ext>
            </a:extLst>
          </p:cNvPr>
          <p:cNvGraphicFramePr>
            <a:graphicFrameLocks noChangeAspect="1"/>
          </p:cNvGraphicFramePr>
          <p:nvPr userDrawn="1">
            <p:custDataLst>
              <p:tags r:id="rId26"/>
            </p:custDataLst>
            <p:extLst>
              <p:ext uri="{D42A27DB-BD31-4B8C-83A1-F6EECF244321}">
                <p14:modId xmlns:p14="http://schemas.microsoft.com/office/powerpoint/2010/main" val="96625904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28" imgW="425" imgH="424" progId="TCLayout.ActiveDocument.1">
                  <p:embed/>
                </p:oleObj>
              </mc:Choice>
              <mc:Fallback>
                <p:oleObj name="think-cell Slide" r:id="rId28" imgW="425" imgH="424" progId="TCLayout.ActiveDocument.1">
                  <p:embed/>
                  <p:pic>
                    <p:nvPicPr>
                      <p:cNvPr id="3" name="Object 2" hidden="1">
                        <a:extLst>
                          <a:ext uri="{FF2B5EF4-FFF2-40B4-BE49-F238E27FC236}">
                            <a16:creationId xmlns:a16="http://schemas.microsoft.com/office/drawing/2014/main" id="{92280360-3C6D-A798-8CAC-A26D562C3683}"/>
                          </a:ext>
                        </a:extLst>
                      </p:cNvPr>
                      <p:cNvPicPr/>
                      <p:nvPr/>
                    </p:nvPicPr>
                    <p:blipFill>
                      <a:blip r:embed="rId29"/>
                      <a:stretch>
                        <a:fillRect/>
                      </a:stretch>
                    </p:blipFill>
                    <p:spPr>
                      <a:xfrm>
                        <a:off x="1191" y="1191"/>
                        <a:ext cx="1191" cy="1191"/>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8463966" y="4757738"/>
            <a:ext cx="405000" cy="202406"/>
          </a:xfrm>
          <a:prstGeom prst="rect">
            <a:avLst/>
          </a:prstGeom>
        </p:spPr>
        <p:txBody>
          <a:bodyPr vert="horz" lIns="0" tIns="0" rIns="0" bIns="0" rtlCol="0" anchor="b" anchorCtr="0">
            <a:noAutofit/>
          </a:bodyPr>
          <a:lstStyle>
            <a:lvl1pPr algn="r">
              <a:defRPr sz="750">
                <a:solidFill>
                  <a:schemeClr val="tx1"/>
                </a:solidFill>
              </a:defRPr>
            </a:lvl1pPr>
          </a:lstStyle>
          <a:p>
            <a:fld id="{9F9F533D-B52E-4A2F-BF72-0ADD2D94BD75}" type="slidenum">
              <a:rPr lang="en-GB" smtClean="0"/>
              <a:pPr/>
              <a:t>‹#›</a:t>
            </a:fld>
            <a:endParaRPr lang="en-GB" dirty="0"/>
          </a:p>
        </p:txBody>
      </p:sp>
      <p:sp>
        <p:nvSpPr>
          <p:cNvPr id="4" name="Title Placeholder 3"/>
          <p:cNvSpPr>
            <a:spLocks noGrp="1"/>
          </p:cNvSpPr>
          <p:nvPr>
            <p:ph type="title"/>
          </p:nvPr>
        </p:nvSpPr>
        <p:spPr>
          <a:xfrm>
            <a:off x="273844" y="182166"/>
            <a:ext cx="8595122" cy="323165"/>
          </a:xfrm>
          <a:prstGeom prst="rect">
            <a:avLst/>
          </a:prstGeom>
        </p:spPr>
        <p:txBody>
          <a:bodyPr vert="horz" lIns="0" tIns="0" rIns="0" bIns="0" rtlCol="0" anchor="b" anchorCtr="0">
            <a:noAutofit/>
          </a:bodyPr>
          <a:lstStyle/>
          <a:p>
            <a:r>
              <a:rPr lang="en-GB" dirty="0"/>
              <a:t>Click to enter slide title</a:t>
            </a:r>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273844" y="977504"/>
            <a:ext cx="8595122" cy="3590924"/>
          </a:xfrm>
          <a:prstGeom prst="rect">
            <a:avLst/>
          </a:prstGeom>
        </p:spPr>
        <p:txBody>
          <a:bodyPr vert="horz" lIns="180000" tIns="180000" rIns="180000" bIns="180000" rtlCol="0">
            <a:noAutofit/>
          </a:bodyPr>
          <a:lstStyle/>
          <a:p>
            <a:pPr lvl="0"/>
            <a:r>
              <a:rPr lang="en-GB" dirty="0"/>
              <a:t>Click to enter text content.</a:t>
            </a:r>
            <a:br>
              <a:rPr lang="en-GB" dirty="0"/>
            </a:br>
            <a:r>
              <a:rPr lang="en-GB" dirty="0"/>
              <a:t>To increase bullet level, select your text &gt; press ‘Tab’.</a:t>
            </a:r>
            <a:br>
              <a:rPr lang="en-GB" dirty="0"/>
            </a:br>
            <a:r>
              <a:rPr lang="en-GB" dirty="0"/>
              <a:t>To decrease bullet level, select your text &gt; press ‘Shift’ + ‘Tab’.</a:t>
            </a:r>
            <a:br>
              <a:rPr lang="en-GB" dirty="0"/>
            </a:br>
            <a:r>
              <a:rPr lang="en-GB" dirty="0"/>
              <a:t>To remove bullet levels, select your text &gt; right click &gt; press ‘bullets’.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a:p>
            <a:pPr lvl="4"/>
            <a:endParaRPr lang="en-GB" dirty="0"/>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282180" y="4765660"/>
            <a:ext cx="615553" cy="185555"/>
          </a:xfrm>
          <a:prstGeom prst="rect">
            <a:avLst/>
          </a:prstGeom>
        </p:spPr>
      </p:pic>
      <p:pic>
        <p:nvPicPr>
          <p:cNvPr id="5" name="Picture 4">
            <a:extLst>
              <a:ext uri="{FF2B5EF4-FFF2-40B4-BE49-F238E27FC236}">
                <a16:creationId xmlns:a16="http://schemas.microsoft.com/office/drawing/2014/main" id="{B99128EA-571F-ACB2-3DF8-6FC05C509FAC}"/>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670473" y="4697731"/>
            <a:ext cx="3801863" cy="323474"/>
          </a:xfrm>
          <a:prstGeom prst="rect">
            <a:avLst/>
          </a:prstGeom>
        </p:spPr>
      </p:pic>
    </p:spTree>
    <p:extLst>
      <p:ext uri="{BB962C8B-B14F-4D97-AF65-F5344CB8AC3E}">
        <p14:creationId xmlns:p14="http://schemas.microsoft.com/office/powerpoint/2010/main" val="152443454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8" rtl="0" eaLnBrk="1" latinLnBrk="0" hangingPunct="1">
        <a:lnSpc>
          <a:spcPct val="100000"/>
        </a:lnSpc>
        <a:spcBef>
          <a:spcPct val="0"/>
        </a:spcBef>
        <a:buNone/>
        <a:defRPr sz="2100" b="1" kern="1200">
          <a:solidFill>
            <a:schemeClr val="tx2"/>
          </a:solidFill>
          <a:latin typeface="+mj-lt"/>
          <a:ea typeface="+mj-ea"/>
          <a:cs typeface="+mj-cs"/>
        </a:defRPr>
      </a:lvl1pPr>
    </p:titleStyle>
    <p:bodyStyle>
      <a:lvl1pPr marL="269993" indent="-269993" algn="l" defTabSz="914378" rtl="0" eaLnBrk="1" latinLnBrk="0" hangingPunct="1">
        <a:spcBef>
          <a:spcPts val="225"/>
        </a:spcBef>
        <a:spcAft>
          <a:spcPts val="225"/>
        </a:spcAft>
        <a:buClr>
          <a:schemeClr val="tx2"/>
        </a:buClr>
        <a:buSzPct val="110000"/>
        <a:buFont typeface="Arial" panose="020B0604020202020204" pitchFamily="34" charset="0"/>
        <a:buChar char="•"/>
        <a:defRPr sz="1650" kern="1200">
          <a:solidFill>
            <a:schemeClr val="tx1"/>
          </a:solidFill>
          <a:latin typeface="+mn-lt"/>
          <a:ea typeface="+mn-ea"/>
          <a:cs typeface="+mn-cs"/>
        </a:defRPr>
      </a:lvl1pPr>
      <a:lvl2pPr marL="538150" indent="-269993" algn="l" defTabSz="914378" rtl="0" eaLnBrk="1" latinLnBrk="0" hangingPunct="1">
        <a:spcBef>
          <a:spcPts val="225"/>
        </a:spcBef>
        <a:spcAft>
          <a:spcPts val="225"/>
        </a:spcAft>
        <a:buClr>
          <a:schemeClr val="tx1"/>
        </a:buClr>
        <a:buFont typeface="Arial" panose="020B0604020202020204" pitchFamily="34" charset="0"/>
        <a:buChar char="­"/>
        <a:defRPr sz="1500" kern="1200">
          <a:solidFill>
            <a:schemeClr val="tx1"/>
          </a:solidFill>
          <a:latin typeface="+mn-lt"/>
          <a:ea typeface="+mn-ea"/>
          <a:cs typeface="+mn-cs"/>
        </a:defRPr>
      </a:lvl2pPr>
      <a:lvl3pPr marL="809980" indent="-269993" algn="l" defTabSz="914378" rtl="0" eaLnBrk="1" latinLnBrk="0" hangingPunct="1">
        <a:spcBef>
          <a:spcPts val="225"/>
        </a:spcBef>
        <a:spcAft>
          <a:spcPts val="225"/>
        </a:spcAft>
        <a:buClr>
          <a:schemeClr val="tx1"/>
        </a:buClr>
        <a:buFont typeface="Arial" panose="020B0604020202020204" pitchFamily="34" charset="0"/>
        <a:buChar char="­"/>
        <a:defRPr sz="1350" kern="1200">
          <a:solidFill>
            <a:schemeClr val="tx1"/>
          </a:solidFill>
          <a:latin typeface="+mn-lt"/>
          <a:ea typeface="+mn-ea"/>
          <a:cs typeface="+mn-cs"/>
        </a:defRPr>
      </a:lvl3pPr>
      <a:lvl4pPr marL="1081061" indent="-269993" algn="l" defTabSz="914378" rtl="0" eaLnBrk="1" latinLnBrk="0" hangingPunct="1">
        <a:spcBef>
          <a:spcPts val="225"/>
        </a:spcBef>
        <a:spcAft>
          <a:spcPts val="225"/>
        </a:spcAft>
        <a:buClr>
          <a:schemeClr val="tx1"/>
        </a:buClr>
        <a:buFont typeface="Arial" panose="020B0604020202020204" pitchFamily="34" charset="0"/>
        <a:buChar char="­"/>
        <a:defRPr sz="1200" kern="1200">
          <a:solidFill>
            <a:schemeClr val="tx1"/>
          </a:solidFill>
          <a:latin typeface="+mn-lt"/>
          <a:ea typeface="+mn-ea"/>
          <a:cs typeface="+mn-cs"/>
        </a:defRPr>
      </a:lvl4pPr>
      <a:lvl5pPr marL="1349966" indent="-269993" algn="l" defTabSz="914378" rtl="0" eaLnBrk="1" latinLnBrk="0" hangingPunct="1">
        <a:spcBef>
          <a:spcPts val="225"/>
        </a:spcBef>
        <a:spcAft>
          <a:spcPts val="225"/>
        </a:spcAft>
        <a:buClr>
          <a:schemeClr val="tx1"/>
        </a:buClr>
        <a:buFont typeface="Arial" panose="020B0604020202020204" pitchFamily="34" charset="0"/>
        <a:buChar char="­"/>
        <a:defRPr sz="1050" b="0" kern="1200">
          <a:solidFill>
            <a:schemeClr val="tx1"/>
          </a:solidFill>
          <a:latin typeface="+mn-lt"/>
          <a:ea typeface="+mn-ea"/>
          <a:cs typeface="+mn-cs"/>
        </a:defRPr>
      </a:lvl5pPr>
      <a:lvl6pPr marL="1619960"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6pPr>
      <a:lvl7pPr marL="1799955"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7pPr>
      <a:lvl8pPr marL="2069948"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8pPr>
      <a:lvl9pPr marL="2339942" indent="-269993" algn="l" defTabSz="914378" rtl="0" eaLnBrk="1" latinLnBrk="0" hangingPunct="1">
        <a:spcBef>
          <a:spcPts val="225"/>
        </a:spcBef>
        <a:spcAft>
          <a:spcPts val="225"/>
        </a:spcAft>
        <a:buClr>
          <a:schemeClr val="tx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3069855104"/>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6"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Zástupný symbol pro nadpis 21">
            <a:extLst>
              <a:ext uri="{FF2B5EF4-FFF2-40B4-BE49-F238E27FC236}">
                <a16:creationId xmlns:a16="http://schemas.microsoft.com/office/drawing/2014/main" id="{B7FAE421-92F6-AF25-FEBC-F9D53D148B38}"/>
              </a:ext>
            </a:extLst>
          </p:cNvPr>
          <p:cNvSpPr>
            <a:spLocks noGrp="1"/>
          </p:cNvSpPr>
          <p:nvPr>
            <p:ph type="title"/>
          </p:nvPr>
        </p:nvSpPr>
        <p:spPr bwMode="auto">
          <a:xfrm>
            <a:off x="301229" y="171450"/>
            <a:ext cx="8534400" cy="57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endParaRPr lang="en-US" altLang="cs-CZ"/>
          </a:p>
        </p:txBody>
      </p:sp>
      <p:sp>
        <p:nvSpPr>
          <p:cNvPr id="1027" name="Zástupný symbol pro text 12">
            <a:extLst>
              <a:ext uri="{FF2B5EF4-FFF2-40B4-BE49-F238E27FC236}">
                <a16:creationId xmlns:a16="http://schemas.microsoft.com/office/drawing/2014/main" id="{351EDBBD-EBAD-BA6F-9816-D09B78D567E2}"/>
              </a:ext>
            </a:extLst>
          </p:cNvPr>
          <p:cNvSpPr>
            <a:spLocks noGrp="1"/>
          </p:cNvSpPr>
          <p:nvPr>
            <p:ph type="body" idx="1"/>
          </p:nvPr>
        </p:nvSpPr>
        <p:spPr bwMode="auto">
          <a:xfrm>
            <a:off x="301229"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30" name="Zástupný symbol pro číslo snímku 5">
            <a:extLst>
              <a:ext uri="{FF2B5EF4-FFF2-40B4-BE49-F238E27FC236}">
                <a16:creationId xmlns:a16="http://schemas.microsoft.com/office/drawing/2014/main" id="{8EA8E979-3279-388F-9338-EF99DD700350}"/>
              </a:ext>
            </a:extLst>
          </p:cNvPr>
          <p:cNvSpPr>
            <a:spLocks noGrp="1"/>
          </p:cNvSpPr>
          <p:nvPr>
            <p:ph type="sldNum" sz="quarter" idx="4"/>
          </p:nvPr>
        </p:nvSpPr>
        <p:spPr>
          <a:xfrm>
            <a:off x="6915150" y="2257425"/>
            <a:ext cx="457200" cy="33218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a:solidFill>
                  <a:srgbClr val="7B9899"/>
                </a:solidFill>
              </a:defRPr>
            </a:lvl1pPr>
          </a:lstStyle>
          <a:p>
            <a:pPr>
              <a:defRPr/>
            </a:pPr>
            <a:fld id="{716EE646-E2A1-4DAD-B2A2-C390BD58A2C4}" type="slidenum">
              <a:rPr lang="cs-CZ" altLang="cs-CZ"/>
              <a:pPr>
                <a:defRPr/>
              </a:pPr>
              <a:t>‹#›</a:t>
            </a:fld>
            <a:endParaRPr lang="cs-CZ" altLang="cs-CZ"/>
          </a:p>
        </p:txBody>
      </p:sp>
      <p:sp>
        <p:nvSpPr>
          <p:cNvPr id="31" name="Zástupný symbol pro datum 3">
            <a:extLst>
              <a:ext uri="{FF2B5EF4-FFF2-40B4-BE49-F238E27FC236}">
                <a16:creationId xmlns:a16="http://schemas.microsoft.com/office/drawing/2014/main" id="{7612AAF7-F7AE-76A0-D25D-77B01F12ACB0}"/>
              </a:ext>
            </a:extLst>
          </p:cNvPr>
          <p:cNvSpPr>
            <a:spLocks noGrp="1"/>
          </p:cNvSpPr>
          <p:nvPr>
            <p:ph type="dt" sz="half" idx="2"/>
          </p:nvPr>
        </p:nvSpPr>
        <p:spPr>
          <a:xfrm>
            <a:off x="5791200" y="4804173"/>
            <a:ext cx="3044429" cy="273844"/>
          </a:xfrm>
          <a:prstGeom prst="rect">
            <a:avLst/>
          </a:prstGeom>
        </p:spPr>
        <p:txBody>
          <a:bodyPr vert="horz"/>
          <a:lstStyle>
            <a:lvl1pPr algn="r" eaLnBrk="1" hangingPunct="1">
              <a:defRPr sz="1050">
                <a:solidFill>
                  <a:srgbClr val="FFFFFF"/>
                </a:solidFill>
                <a:latin typeface="Arial" charset="0"/>
              </a:defRPr>
            </a:lvl1pPr>
          </a:lstStyle>
          <a:p>
            <a:pPr>
              <a:defRPr/>
            </a:pPr>
            <a:fld id="{74DC03BC-5321-477F-9F9E-A0D852DC24C7}" type="datetimeFigureOut">
              <a:rPr lang="cs-CZ"/>
              <a:pPr>
                <a:defRPr/>
              </a:pPr>
              <a:t>15.4.2026</a:t>
            </a:fld>
            <a:endParaRPr lang="cs-CZ"/>
          </a:p>
        </p:txBody>
      </p:sp>
      <p:sp>
        <p:nvSpPr>
          <p:cNvPr id="32" name="Zástupný symbol pro zápatí 4">
            <a:extLst>
              <a:ext uri="{FF2B5EF4-FFF2-40B4-BE49-F238E27FC236}">
                <a16:creationId xmlns:a16="http://schemas.microsoft.com/office/drawing/2014/main" id="{BC6BED1A-8FED-74B2-91CC-97BAB71AA7FF}"/>
              </a:ext>
            </a:extLst>
          </p:cNvPr>
          <p:cNvSpPr>
            <a:spLocks noGrp="1"/>
          </p:cNvSpPr>
          <p:nvPr>
            <p:ph type="ftr" sz="quarter" idx="3"/>
          </p:nvPr>
        </p:nvSpPr>
        <p:spPr>
          <a:xfrm>
            <a:off x="304800" y="4808935"/>
            <a:ext cx="3581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FFFFFF"/>
                </a:solidFill>
                <a:latin typeface="Arial" charset="0"/>
              </a:defRPr>
            </a:lvl1pPr>
          </a:lstStyle>
          <a:p>
            <a:pPr>
              <a:defRPr/>
            </a:pPr>
            <a:endParaRPr lang="cs-CZ"/>
          </a:p>
        </p:txBody>
      </p:sp>
    </p:spTree>
    <p:extLst>
      <p:ext uri="{BB962C8B-B14F-4D97-AF65-F5344CB8AC3E}">
        <p14:creationId xmlns:p14="http://schemas.microsoft.com/office/powerpoint/2010/main" val="44384418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txStyles>
    <p:titleStyle>
      <a:lvl1pPr algn="ctr" rtl="0" eaLnBrk="0" fontAlgn="base" hangingPunct="0">
        <a:spcBef>
          <a:spcPct val="0"/>
        </a:spcBef>
        <a:spcAft>
          <a:spcPct val="0"/>
        </a:spcAft>
        <a:defRPr sz="2475" kern="1200">
          <a:solidFill>
            <a:srgbClr val="7B9899"/>
          </a:solidFill>
          <a:latin typeface="+mj-lt"/>
          <a:ea typeface="+mj-ea"/>
          <a:cs typeface="+mj-cs"/>
        </a:defRPr>
      </a:lvl1pPr>
      <a:lvl2pPr algn="ctr" rtl="0" eaLnBrk="0" fontAlgn="base" hangingPunct="0">
        <a:spcBef>
          <a:spcPct val="0"/>
        </a:spcBef>
        <a:spcAft>
          <a:spcPct val="0"/>
        </a:spcAft>
        <a:defRPr sz="2475">
          <a:solidFill>
            <a:srgbClr val="7B9899"/>
          </a:solidFill>
          <a:latin typeface="Georgia" pitchFamily="18" charset="0"/>
        </a:defRPr>
      </a:lvl2pPr>
      <a:lvl3pPr algn="ctr" rtl="0" eaLnBrk="0" fontAlgn="base" hangingPunct="0">
        <a:spcBef>
          <a:spcPct val="0"/>
        </a:spcBef>
        <a:spcAft>
          <a:spcPct val="0"/>
        </a:spcAft>
        <a:defRPr sz="2475">
          <a:solidFill>
            <a:srgbClr val="7B9899"/>
          </a:solidFill>
          <a:latin typeface="Georgia" pitchFamily="18" charset="0"/>
        </a:defRPr>
      </a:lvl3pPr>
      <a:lvl4pPr algn="ctr" rtl="0" eaLnBrk="0" fontAlgn="base" hangingPunct="0">
        <a:spcBef>
          <a:spcPct val="0"/>
        </a:spcBef>
        <a:spcAft>
          <a:spcPct val="0"/>
        </a:spcAft>
        <a:defRPr sz="2475">
          <a:solidFill>
            <a:srgbClr val="7B9899"/>
          </a:solidFill>
          <a:latin typeface="Georgia" pitchFamily="18" charset="0"/>
        </a:defRPr>
      </a:lvl4pPr>
      <a:lvl5pPr algn="ctr" rtl="0" eaLnBrk="0" fontAlgn="base" hangingPunct="0">
        <a:spcBef>
          <a:spcPct val="0"/>
        </a:spcBef>
        <a:spcAft>
          <a:spcPct val="0"/>
        </a:spcAft>
        <a:defRPr sz="2475">
          <a:solidFill>
            <a:srgbClr val="7B9899"/>
          </a:solidFill>
          <a:latin typeface="Georgia" pitchFamily="18" charset="0"/>
        </a:defRPr>
      </a:lvl5pPr>
      <a:lvl6pPr marL="342900" algn="ctr" rtl="0" fontAlgn="base">
        <a:spcBef>
          <a:spcPct val="0"/>
        </a:spcBef>
        <a:spcAft>
          <a:spcPct val="0"/>
        </a:spcAft>
        <a:defRPr sz="2475">
          <a:solidFill>
            <a:srgbClr val="7B9899"/>
          </a:solidFill>
          <a:latin typeface="Georgia" pitchFamily="18" charset="0"/>
        </a:defRPr>
      </a:lvl6pPr>
      <a:lvl7pPr marL="685800" algn="ctr" rtl="0" fontAlgn="base">
        <a:spcBef>
          <a:spcPct val="0"/>
        </a:spcBef>
        <a:spcAft>
          <a:spcPct val="0"/>
        </a:spcAft>
        <a:defRPr sz="2475">
          <a:solidFill>
            <a:srgbClr val="7B9899"/>
          </a:solidFill>
          <a:latin typeface="Georgia" pitchFamily="18" charset="0"/>
        </a:defRPr>
      </a:lvl7pPr>
      <a:lvl8pPr marL="1028700" algn="ctr" rtl="0" fontAlgn="base">
        <a:spcBef>
          <a:spcPct val="0"/>
        </a:spcBef>
        <a:spcAft>
          <a:spcPct val="0"/>
        </a:spcAft>
        <a:defRPr sz="2475">
          <a:solidFill>
            <a:srgbClr val="7B9899"/>
          </a:solidFill>
          <a:latin typeface="Georgia" pitchFamily="18" charset="0"/>
        </a:defRPr>
      </a:lvl8pPr>
      <a:lvl9pPr marL="1371600" algn="ctr" rtl="0" fontAlgn="base">
        <a:spcBef>
          <a:spcPct val="0"/>
        </a:spcBef>
        <a:spcAft>
          <a:spcPct val="0"/>
        </a:spcAft>
        <a:defRPr sz="2475">
          <a:solidFill>
            <a:srgbClr val="7B9899"/>
          </a:solidFill>
          <a:latin typeface="Georgia" pitchFamily="18" charset="0"/>
        </a:defRPr>
      </a:lvl9pPr>
    </p:titleStyle>
    <p:bodyStyle>
      <a:lvl1pPr marL="204788" indent="-204788"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tx1"/>
          </a:solidFill>
          <a:latin typeface="+mn-lt"/>
          <a:ea typeface="+mn-ea"/>
          <a:cs typeface="+mn-cs"/>
        </a:defRPr>
      </a:lvl1pPr>
      <a:lvl2pPr marL="410766" indent="-204788"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tx2"/>
          </a:solidFill>
          <a:latin typeface="+mn-lt"/>
          <a:ea typeface="+mn-ea"/>
          <a:cs typeface="+mn-cs"/>
        </a:defRPr>
      </a:lvl2pPr>
      <a:lvl3pPr marL="616744" indent="-171450" algn="l" rtl="0" eaLnBrk="0" fontAlgn="base" hangingPunct="0">
        <a:spcBef>
          <a:spcPct val="20000"/>
        </a:spcBef>
        <a:spcAft>
          <a:spcPct val="0"/>
        </a:spcAft>
        <a:buClr>
          <a:srgbClr val="8CADAE"/>
        </a:buClr>
        <a:buSzPct val="75000"/>
        <a:buFont typeface="Wingdings 2" panose="05020102010507070707" pitchFamily="18" charset="2"/>
        <a:buChar char=""/>
        <a:defRPr sz="1500" kern="1200">
          <a:solidFill>
            <a:schemeClr val="tx1"/>
          </a:solidFill>
          <a:latin typeface="+mn-lt"/>
          <a:ea typeface="+mn-ea"/>
          <a:cs typeface="+mn-cs"/>
        </a:defRPr>
      </a:lvl3pPr>
      <a:lvl4pPr marL="822722" indent="-171450" algn="l" rtl="0" eaLnBrk="0" fontAlgn="base" hangingPunct="0">
        <a:spcBef>
          <a:spcPct val="20000"/>
        </a:spcBef>
        <a:spcAft>
          <a:spcPct val="0"/>
        </a:spcAft>
        <a:buClr>
          <a:srgbClr val="8C7B70"/>
        </a:buClr>
        <a:buSzPct val="70000"/>
        <a:buFont typeface="Wingdings" panose="05000000000000000000" pitchFamily="2" charset="2"/>
        <a:buChar char=""/>
        <a:defRPr sz="1500" kern="1200">
          <a:solidFill>
            <a:schemeClr val="tx2"/>
          </a:solidFill>
          <a:latin typeface="+mn-lt"/>
          <a:ea typeface="+mn-ea"/>
          <a:cs typeface="+mn-cs"/>
        </a:defRPr>
      </a:lvl4pPr>
      <a:lvl5pPr marL="1028700" indent="-171450" algn="l" rtl="0" eaLnBrk="0" fontAlgn="base" hangingPunct="0">
        <a:spcBef>
          <a:spcPct val="20000"/>
        </a:spcBef>
        <a:spcAft>
          <a:spcPct val="0"/>
        </a:spcAft>
        <a:buClr>
          <a:srgbClr val="8FB08C"/>
        </a:buClr>
        <a:buChar char="•"/>
        <a:defRPr sz="150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3057417250"/>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Obdélník 16">
            <a:extLst>
              <a:ext uri="{FF2B5EF4-FFF2-40B4-BE49-F238E27FC236}">
                <a16:creationId xmlns:a16="http://schemas.microsoft.com/office/drawing/2014/main" id="{A065AC40-A9EE-D41B-8422-A68AB61DB8A9}"/>
              </a:ext>
            </a:extLst>
          </p:cNvPr>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6" name="Obdélník 15">
            <a:extLst>
              <a:ext uri="{FF2B5EF4-FFF2-40B4-BE49-F238E27FC236}">
                <a16:creationId xmlns:a16="http://schemas.microsoft.com/office/drawing/2014/main" id="{B3154F3A-5275-F522-26FF-ABCDA3C6B751}"/>
              </a:ext>
            </a:extLst>
          </p:cNvPr>
          <p:cNvSpPr>
            <a:spLocks noChangeArrowheads="1"/>
          </p:cNvSpPr>
          <p:nvPr/>
        </p:nvSpPr>
        <p:spPr bwMode="white">
          <a:xfrm>
            <a:off x="0" y="0"/>
            <a:ext cx="9144000" cy="1045369"/>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8" name="Obdélník 17">
            <a:extLst>
              <a:ext uri="{FF2B5EF4-FFF2-40B4-BE49-F238E27FC236}">
                <a16:creationId xmlns:a16="http://schemas.microsoft.com/office/drawing/2014/main" id="{2D5B10CB-4432-8AF7-78BA-C67DE9318E28}"/>
              </a:ext>
            </a:extLst>
          </p:cNvPr>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9" name="Obdélník 18">
            <a:extLst>
              <a:ext uri="{FF2B5EF4-FFF2-40B4-BE49-F238E27FC236}">
                <a16:creationId xmlns:a16="http://schemas.microsoft.com/office/drawing/2014/main" id="{FF566A42-3888-3AB5-4F38-E6F4B164CA8E}"/>
              </a:ext>
            </a:extLst>
          </p:cNvPr>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9" name="Obdélník 8">
            <a:extLst>
              <a:ext uri="{FF2B5EF4-FFF2-40B4-BE49-F238E27FC236}">
                <a16:creationId xmlns:a16="http://schemas.microsoft.com/office/drawing/2014/main" id="{27A5A18C-8BBC-56B5-86E5-F351642A34F9}"/>
              </a:ext>
            </a:extLst>
          </p:cNvPr>
          <p:cNvSpPr>
            <a:spLocks noChangeArrowheads="1"/>
          </p:cNvSpPr>
          <p:nvPr/>
        </p:nvSpPr>
        <p:spPr bwMode="auto">
          <a:xfrm>
            <a:off x="149225" y="4791076"/>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050">
              <a:latin typeface="Arial" charset="0"/>
            </a:endParaRPr>
          </a:p>
        </p:txBody>
      </p:sp>
      <p:sp>
        <p:nvSpPr>
          <p:cNvPr id="14" name="Zástupný symbol pro datum 13">
            <a:extLst>
              <a:ext uri="{FF2B5EF4-FFF2-40B4-BE49-F238E27FC236}">
                <a16:creationId xmlns:a16="http://schemas.microsoft.com/office/drawing/2014/main" id="{8843A979-1E0A-0B40-B285-CCCC60F8AEA9}"/>
              </a:ext>
            </a:extLst>
          </p:cNvPr>
          <p:cNvSpPr>
            <a:spLocks noGrp="1"/>
          </p:cNvSpPr>
          <p:nvPr>
            <p:ph type="dt" sz="half" idx="2"/>
          </p:nvPr>
        </p:nvSpPr>
        <p:spPr>
          <a:xfrm>
            <a:off x="5791201" y="4804173"/>
            <a:ext cx="3044825" cy="273844"/>
          </a:xfrm>
          <a:prstGeom prst="rect">
            <a:avLst/>
          </a:prstGeom>
        </p:spPr>
        <p:txBody>
          <a:bodyPr vert="horz"/>
          <a:lstStyle>
            <a:lvl1pPr algn="r" eaLnBrk="1" latinLnBrk="0" hangingPunct="1">
              <a:defRPr kumimoji="0" sz="1050">
                <a:solidFill>
                  <a:srgbClr val="FFFFFF"/>
                </a:solidFill>
                <a:latin typeface="Arial" charset="0"/>
              </a:defRPr>
            </a:lvl1pPr>
          </a:lstStyle>
          <a:p>
            <a:pPr>
              <a:defRPr/>
            </a:pPr>
            <a:fld id="{1E89A0E2-A0F0-4CEB-B10C-11CD94001216}" type="datetimeFigureOut">
              <a:rPr lang="cs-CZ"/>
              <a:pPr>
                <a:defRPr/>
              </a:pPr>
              <a:t>15.4.2026</a:t>
            </a:fld>
            <a:endParaRPr lang="cs-CZ"/>
          </a:p>
        </p:txBody>
      </p:sp>
      <p:sp>
        <p:nvSpPr>
          <p:cNvPr id="3" name="Zástupný symbol pro zápatí 2">
            <a:extLst>
              <a:ext uri="{FF2B5EF4-FFF2-40B4-BE49-F238E27FC236}">
                <a16:creationId xmlns:a16="http://schemas.microsoft.com/office/drawing/2014/main" id="{2E13937F-C8A6-9E53-B739-BB9508A5C644}"/>
              </a:ext>
            </a:extLst>
          </p:cNvPr>
          <p:cNvSpPr>
            <a:spLocks noGrp="1"/>
          </p:cNvSpPr>
          <p:nvPr>
            <p:ph type="ftr" sz="quarter" idx="3"/>
          </p:nvPr>
        </p:nvSpPr>
        <p:spPr>
          <a:xfrm>
            <a:off x="304800" y="4807744"/>
            <a:ext cx="3581400" cy="275035"/>
          </a:xfrm>
          <a:prstGeom prst="rect">
            <a:avLst/>
          </a:prstGeom>
        </p:spPr>
        <p:txBody>
          <a:bodyPr vert="horz" wrap="square" lIns="91440" tIns="45720" rIns="91440" bIns="45720" numCol="1" anchor="t" anchorCtr="0" compatLnSpc="1">
            <a:prstTxWarp prst="textNoShape">
              <a:avLst/>
            </a:prstTxWarp>
          </a:bodyPr>
          <a:lstStyle>
            <a:lvl1pPr>
              <a:defRPr sz="900">
                <a:solidFill>
                  <a:srgbClr val="FFFFFF"/>
                </a:solidFill>
              </a:defRPr>
            </a:lvl1pPr>
          </a:lstStyle>
          <a:p>
            <a:endParaRPr lang="cs-CZ" altLang="cs-CZ"/>
          </a:p>
        </p:txBody>
      </p:sp>
      <p:sp>
        <p:nvSpPr>
          <p:cNvPr id="8" name="Obdélník 7">
            <a:extLst>
              <a:ext uri="{FF2B5EF4-FFF2-40B4-BE49-F238E27FC236}">
                <a16:creationId xmlns:a16="http://schemas.microsoft.com/office/drawing/2014/main" id="{98B0C896-D79D-512D-C4B6-6E931CFC7B54}"/>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050" dirty="0">
              <a:latin typeface="Arial" charset="0"/>
            </a:endParaRPr>
          </a:p>
        </p:txBody>
      </p:sp>
      <p:sp>
        <p:nvSpPr>
          <p:cNvPr id="10" name="Přímá spojovací čára 9">
            <a:extLst>
              <a:ext uri="{FF2B5EF4-FFF2-40B4-BE49-F238E27FC236}">
                <a16:creationId xmlns:a16="http://schemas.microsoft.com/office/drawing/2014/main" id="{43F42C3F-0185-34B1-3A4F-D9E07624428F}"/>
              </a:ext>
            </a:extLst>
          </p:cNvPr>
          <p:cNvSpPr>
            <a:spLocks noChangeShapeType="1"/>
          </p:cNvSpPr>
          <p:nvPr/>
        </p:nvSpPr>
        <p:spPr bwMode="auto">
          <a:xfrm>
            <a:off x="152400" y="95726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050">
              <a:latin typeface="Arial" charset="0"/>
            </a:endParaRPr>
          </a:p>
        </p:txBody>
      </p:sp>
      <p:sp>
        <p:nvSpPr>
          <p:cNvPr id="12" name="Elipsa 11">
            <a:extLst>
              <a:ext uri="{FF2B5EF4-FFF2-40B4-BE49-F238E27FC236}">
                <a16:creationId xmlns:a16="http://schemas.microsoft.com/office/drawing/2014/main" id="{76463357-2D32-AA2F-F5A5-90CA522741E3}"/>
              </a:ext>
            </a:extLst>
          </p:cNvPr>
          <p:cNvSpPr/>
          <p:nvPr/>
        </p:nvSpPr>
        <p:spPr>
          <a:xfrm>
            <a:off x="4267200"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15" name="Elipsa 14">
            <a:extLst>
              <a:ext uri="{FF2B5EF4-FFF2-40B4-BE49-F238E27FC236}">
                <a16:creationId xmlns:a16="http://schemas.microsoft.com/office/drawing/2014/main" id="{DA4B1906-AFE3-C272-4283-75361DCD30A1}"/>
              </a:ext>
            </a:extLst>
          </p:cNvPr>
          <p:cNvSpPr/>
          <p:nvPr/>
        </p:nvSpPr>
        <p:spPr>
          <a:xfrm>
            <a:off x="4362450"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sp>
        <p:nvSpPr>
          <p:cNvPr id="23" name="Zástupný symbol pro číslo snímku 22">
            <a:extLst>
              <a:ext uri="{FF2B5EF4-FFF2-40B4-BE49-F238E27FC236}">
                <a16:creationId xmlns:a16="http://schemas.microsoft.com/office/drawing/2014/main" id="{689CF60D-B89B-A042-C7FB-43AE03BE03EB}"/>
              </a:ext>
            </a:extLst>
          </p:cNvPr>
          <p:cNvSpPr>
            <a:spLocks noGrp="1"/>
          </p:cNvSpPr>
          <p:nvPr>
            <p:ph type="sldNum" sz="quarter" idx="4"/>
          </p:nvPr>
        </p:nvSpPr>
        <p:spPr>
          <a:xfrm>
            <a:off x="4343400" y="779860"/>
            <a:ext cx="457200" cy="330994"/>
          </a:xfrm>
          <a:prstGeom prst="rect">
            <a:avLst/>
          </a:prstGeom>
        </p:spPr>
        <p:txBody>
          <a:bodyPr vert="horz" wrap="square" lIns="45720" tIns="45720" rIns="45720" bIns="45720" numCol="1" anchor="ctr" anchorCtr="0" compatLnSpc="1">
            <a:prstTxWarp prst="textNoShape">
              <a:avLst/>
            </a:prstTxWarp>
            <a:normAutofit/>
          </a:bodyPr>
          <a:lstStyle>
            <a:lvl1pPr algn="ctr">
              <a:defRPr sz="1200">
                <a:solidFill>
                  <a:srgbClr val="7B9899"/>
                </a:solidFill>
              </a:defRPr>
            </a:lvl1pPr>
          </a:lstStyle>
          <a:p>
            <a:fld id="{B026322E-6E01-46EC-B2A9-7E67B2C5D2C0}" type="slidenum">
              <a:rPr lang="cs-CZ" altLang="cs-CZ"/>
              <a:pPr/>
              <a:t>‹#›</a:t>
            </a:fld>
            <a:endParaRPr lang="cs-CZ" altLang="cs-CZ"/>
          </a:p>
        </p:txBody>
      </p:sp>
      <p:sp>
        <p:nvSpPr>
          <p:cNvPr id="1038" name="Zástupný symbol pro nadpis 21">
            <a:extLst>
              <a:ext uri="{FF2B5EF4-FFF2-40B4-BE49-F238E27FC236}">
                <a16:creationId xmlns:a16="http://schemas.microsoft.com/office/drawing/2014/main" id="{1B4B31E6-792B-7FD7-D9D5-F3BBE406F508}"/>
              </a:ext>
            </a:extLst>
          </p:cNvPr>
          <p:cNvSpPr>
            <a:spLocks noGrp="1"/>
          </p:cNvSpPr>
          <p:nvPr>
            <p:ph type="title"/>
          </p:nvPr>
        </p:nvSpPr>
        <p:spPr bwMode="auto">
          <a:xfrm>
            <a:off x="301625" y="171450"/>
            <a:ext cx="853440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endParaRPr lang="en-US" altLang="cs-CZ"/>
          </a:p>
        </p:txBody>
      </p:sp>
      <p:sp>
        <p:nvSpPr>
          <p:cNvPr id="1039" name="Zástupný symbol pro text 12">
            <a:extLst>
              <a:ext uri="{FF2B5EF4-FFF2-40B4-BE49-F238E27FC236}">
                <a16:creationId xmlns:a16="http://schemas.microsoft.com/office/drawing/2014/main" id="{356CE2A0-0D27-7876-ACF5-4F407E46E436}"/>
              </a:ext>
            </a:extLst>
          </p:cNvPr>
          <p:cNvSpPr>
            <a:spLocks noGrp="1"/>
          </p:cNvSpPr>
          <p:nvPr>
            <p:ph type="body" idx="1"/>
          </p:nvPr>
        </p:nvSpPr>
        <p:spPr bwMode="auto">
          <a:xfrm>
            <a:off x="301625"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Tree>
    <p:extLst>
      <p:ext uri="{BB962C8B-B14F-4D97-AF65-F5344CB8AC3E}">
        <p14:creationId xmlns:p14="http://schemas.microsoft.com/office/powerpoint/2010/main" val="78281799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2475" kern="1200">
          <a:solidFill>
            <a:srgbClr val="7B9899"/>
          </a:solidFill>
          <a:latin typeface="+mj-lt"/>
          <a:ea typeface="+mj-ea"/>
          <a:cs typeface="+mj-cs"/>
        </a:defRPr>
      </a:lvl1pPr>
      <a:lvl2pPr algn="ctr" rtl="0" eaLnBrk="0" fontAlgn="base" hangingPunct="0">
        <a:spcBef>
          <a:spcPct val="0"/>
        </a:spcBef>
        <a:spcAft>
          <a:spcPct val="0"/>
        </a:spcAft>
        <a:defRPr sz="2475">
          <a:solidFill>
            <a:srgbClr val="7B9899"/>
          </a:solidFill>
          <a:latin typeface="Georgia" pitchFamily="18" charset="0"/>
        </a:defRPr>
      </a:lvl2pPr>
      <a:lvl3pPr algn="ctr" rtl="0" eaLnBrk="0" fontAlgn="base" hangingPunct="0">
        <a:spcBef>
          <a:spcPct val="0"/>
        </a:spcBef>
        <a:spcAft>
          <a:spcPct val="0"/>
        </a:spcAft>
        <a:defRPr sz="2475">
          <a:solidFill>
            <a:srgbClr val="7B9899"/>
          </a:solidFill>
          <a:latin typeface="Georgia" pitchFamily="18" charset="0"/>
        </a:defRPr>
      </a:lvl3pPr>
      <a:lvl4pPr algn="ctr" rtl="0" eaLnBrk="0" fontAlgn="base" hangingPunct="0">
        <a:spcBef>
          <a:spcPct val="0"/>
        </a:spcBef>
        <a:spcAft>
          <a:spcPct val="0"/>
        </a:spcAft>
        <a:defRPr sz="2475">
          <a:solidFill>
            <a:srgbClr val="7B9899"/>
          </a:solidFill>
          <a:latin typeface="Georgia" pitchFamily="18" charset="0"/>
        </a:defRPr>
      </a:lvl4pPr>
      <a:lvl5pPr algn="ctr" rtl="0" eaLnBrk="0" fontAlgn="base" hangingPunct="0">
        <a:spcBef>
          <a:spcPct val="0"/>
        </a:spcBef>
        <a:spcAft>
          <a:spcPct val="0"/>
        </a:spcAft>
        <a:defRPr sz="2475">
          <a:solidFill>
            <a:srgbClr val="7B9899"/>
          </a:solidFill>
          <a:latin typeface="Georgia" pitchFamily="18" charset="0"/>
        </a:defRPr>
      </a:lvl5pPr>
      <a:lvl6pPr marL="342900" algn="ctr" rtl="0" fontAlgn="base">
        <a:spcBef>
          <a:spcPct val="0"/>
        </a:spcBef>
        <a:spcAft>
          <a:spcPct val="0"/>
        </a:spcAft>
        <a:defRPr sz="2475">
          <a:solidFill>
            <a:srgbClr val="7B9899"/>
          </a:solidFill>
          <a:latin typeface="Georgia" pitchFamily="18" charset="0"/>
        </a:defRPr>
      </a:lvl6pPr>
      <a:lvl7pPr marL="685800" algn="ctr" rtl="0" fontAlgn="base">
        <a:spcBef>
          <a:spcPct val="0"/>
        </a:spcBef>
        <a:spcAft>
          <a:spcPct val="0"/>
        </a:spcAft>
        <a:defRPr sz="2475">
          <a:solidFill>
            <a:srgbClr val="7B9899"/>
          </a:solidFill>
          <a:latin typeface="Georgia" pitchFamily="18" charset="0"/>
        </a:defRPr>
      </a:lvl7pPr>
      <a:lvl8pPr marL="1028700" algn="ctr" rtl="0" fontAlgn="base">
        <a:spcBef>
          <a:spcPct val="0"/>
        </a:spcBef>
        <a:spcAft>
          <a:spcPct val="0"/>
        </a:spcAft>
        <a:defRPr sz="2475">
          <a:solidFill>
            <a:srgbClr val="7B9899"/>
          </a:solidFill>
          <a:latin typeface="Georgia" pitchFamily="18" charset="0"/>
        </a:defRPr>
      </a:lvl8pPr>
      <a:lvl9pPr marL="1371600" algn="ctr" rtl="0" fontAlgn="base">
        <a:spcBef>
          <a:spcPct val="0"/>
        </a:spcBef>
        <a:spcAft>
          <a:spcPct val="0"/>
        </a:spcAft>
        <a:defRPr sz="2475">
          <a:solidFill>
            <a:srgbClr val="7B9899"/>
          </a:solidFill>
          <a:latin typeface="Georgia" pitchFamily="18" charset="0"/>
        </a:defRPr>
      </a:lvl9pPr>
    </p:titleStyle>
    <p:bodyStyle>
      <a:lvl1pPr marL="204788" indent="-204788"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tx1"/>
          </a:solidFill>
          <a:latin typeface="+mn-lt"/>
          <a:ea typeface="+mn-ea"/>
          <a:cs typeface="+mn-cs"/>
        </a:defRPr>
      </a:lvl1pPr>
      <a:lvl2pPr marL="410766" indent="-204788"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tx2"/>
          </a:solidFill>
          <a:latin typeface="+mn-lt"/>
          <a:ea typeface="+mn-ea"/>
          <a:cs typeface="+mn-cs"/>
        </a:defRPr>
      </a:lvl2pPr>
      <a:lvl3pPr marL="616744" indent="-171450" algn="l" rtl="0" eaLnBrk="0" fontAlgn="base" hangingPunct="0">
        <a:spcBef>
          <a:spcPct val="20000"/>
        </a:spcBef>
        <a:spcAft>
          <a:spcPct val="0"/>
        </a:spcAft>
        <a:buClr>
          <a:srgbClr val="8CADAE"/>
        </a:buClr>
        <a:buSzPct val="75000"/>
        <a:buFont typeface="Wingdings 2" panose="05020102010507070707" pitchFamily="18" charset="2"/>
        <a:buChar char=""/>
        <a:defRPr sz="1500" kern="1200">
          <a:solidFill>
            <a:schemeClr val="tx1"/>
          </a:solidFill>
          <a:latin typeface="+mn-lt"/>
          <a:ea typeface="+mn-ea"/>
          <a:cs typeface="+mn-cs"/>
        </a:defRPr>
      </a:lvl3pPr>
      <a:lvl4pPr marL="822722" indent="-171450" algn="l" rtl="0" eaLnBrk="0" fontAlgn="base" hangingPunct="0">
        <a:spcBef>
          <a:spcPct val="20000"/>
        </a:spcBef>
        <a:spcAft>
          <a:spcPct val="0"/>
        </a:spcAft>
        <a:buClr>
          <a:srgbClr val="8C7B70"/>
        </a:buClr>
        <a:buSzPct val="70000"/>
        <a:buFont typeface="Wingdings" panose="05000000000000000000" pitchFamily="2" charset="2"/>
        <a:buChar char=""/>
        <a:defRPr sz="1500" kern="1200">
          <a:solidFill>
            <a:schemeClr val="tx2"/>
          </a:solidFill>
          <a:latin typeface="+mn-lt"/>
          <a:ea typeface="+mn-ea"/>
          <a:cs typeface="+mn-cs"/>
        </a:defRPr>
      </a:lvl4pPr>
      <a:lvl5pPr marL="1028700" indent="-17145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48.xml"/><Relationship Id="rId5" Type="http://schemas.openxmlformats.org/officeDocument/2006/relationships/image" Target="../media/image109.png"/><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acip/downloads/slides-2025-09-18-19/02-Srinivasan-covid-508.pdf" TargetMode="External"/><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3345/cep.2021.01564"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vaccine.2021.01.038"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acip/downloads/slides-2025-09-18-19/02-Srinivasan-covid-508.pdf" TargetMode="External"/><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hyperlink" Target="http://www.wrongdiagnosis.com/s/spinal_muscular_atrophy/book-diseases-20a.htm" TargetMode="External"/><Relationship Id="rId2" Type="http://schemas.openxmlformats.org/officeDocument/2006/relationships/notesSlide" Target="../notesSlides/notesSlide34.xml"/><Relationship Id="rId1" Type="http://schemas.openxmlformats.org/officeDocument/2006/relationships/slideLayout" Target="../slideLayouts/slideLayout72.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46.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58.xml"/><Relationship Id="rId4" Type="http://schemas.openxmlformats.org/officeDocument/2006/relationships/image" Target="../media/image76.jpg"/></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60.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60.xml"/><Relationship Id="rId4" Type="http://schemas.openxmlformats.org/officeDocument/2006/relationships/hyperlink" Target="https://www.ncbi.nlm.nih.gov/pmc/articles/PMC8818812/"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59.xml"/><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59.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hyperlink" Target="https://vakcinace.eu/doporuceni-a-stanoviska/doporuceni-ceske-vakcinologicke-spolecnosti-cls-jep-a-ceske-neonatologicke-spolecnosti" TargetMode="External"/><Relationship Id="rId2" Type="http://schemas.openxmlformats.org/officeDocument/2006/relationships/notesSlide" Target="../notesSlides/notesSlide60.xml"/><Relationship Id="rId1" Type="http://schemas.openxmlformats.org/officeDocument/2006/relationships/slideLayout" Target="../slideLayouts/slideLayout59.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9.xml"/><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4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48.xml"/><Relationship Id="rId4" Type="http://schemas.openxmlformats.org/officeDocument/2006/relationships/image" Target="../media/image106.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48.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Google Shape;54;p13">
            <a:extLst>
              <a:ext uri="{FF2B5EF4-FFF2-40B4-BE49-F238E27FC236}">
                <a16:creationId xmlns:a16="http://schemas.microsoft.com/office/drawing/2014/main" id="{86BA1E77-0835-4516-8279-A2F4262C520C}"/>
              </a:ext>
            </a:extLst>
          </p:cNvPr>
          <p:cNvSpPr txBox="1">
            <a:spLocks noGrp="1"/>
          </p:cNvSpPr>
          <p:nvPr>
            <p:ph type="subTitle" idx="1"/>
          </p:nvPr>
        </p:nvSpPr>
        <p:spPr>
          <a:xfrm>
            <a:off x="311700" y="4138071"/>
            <a:ext cx="8521700" cy="792162"/>
          </a:xfrm>
        </p:spPr>
        <p:txBody>
          <a:bodyPr/>
          <a:lstStyle/>
          <a:p>
            <a:pPr eaLnBrk="1" hangingPunct="1">
              <a:spcBef>
                <a:spcPct val="0"/>
              </a:spcBef>
              <a:spcAft>
                <a:spcPct val="0"/>
              </a:spcAft>
              <a:buClr>
                <a:srgbClr val="595959"/>
              </a:buClr>
            </a:pPr>
            <a:r>
              <a:rPr lang="cs-CZ" altLang="cs-CZ" sz="1900" dirty="0">
                <a:solidFill>
                  <a:srgbClr val="595959"/>
                </a:solidFill>
                <a:latin typeface="Arial" panose="020B0604020202020204" pitchFamily="34" charset="0"/>
                <a:cs typeface="Arial" panose="020B0604020202020204" pitchFamily="34" charset="0"/>
              </a:rPr>
              <a:t>Daniel Dražan</a:t>
            </a:r>
          </a:p>
          <a:p>
            <a:pPr eaLnBrk="1" hangingPunct="1">
              <a:spcBef>
                <a:spcPct val="0"/>
              </a:spcBef>
              <a:spcAft>
                <a:spcPct val="0"/>
              </a:spcAft>
              <a:buClr>
                <a:srgbClr val="595959"/>
              </a:buClr>
            </a:pPr>
            <a:r>
              <a:rPr lang="cs-CZ" altLang="cs-CZ" sz="1900" dirty="0">
                <a:solidFill>
                  <a:srgbClr val="595959"/>
                </a:solidFill>
                <a:latin typeface="Arial" panose="020B0604020202020204" pitchFamily="34" charset="0"/>
                <a:cs typeface="Arial" panose="020B0604020202020204" pitchFamily="34" charset="0"/>
              </a:rPr>
              <a:t>Karlovy Vary, 16. dubna 2026</a:t>
            </a:r>
          </a:p>
        </p:txBody>
      </p:sp>
      <p:sp>
        <p:nvSpPr>
          <p:cNvPr id="55" name="Google Shape;55;p13">
            <a:extLst>
              <a:ext uri="{FF2B5EF4-FFF2-40B4-BE49-F238E27FC236}">
                <a16:creationId xmlns:a16="http://schemas.microsoft.com/office/drawing/2014/main" id="{69266D9C-A260-E015-AC36-5CB12303F5DA}"/>
              </a:ext>
            </a:extLst>
          </p:cNvPr>
          <p:cNvSpPr txBox="1">
            <a:spLocks noGrp="1"/>
          </p:cNvSpPr>
          <p:nvPr>
            <p:ph type="ctrTitle"/>
          </p:nvPr>
        </p:nvSpPr>
        <p:spPr>
          <a:xfrm>
            <a:off x="311700" y="159232"/>
            <a:ext cx="8520600" cy="933588"/>
          </a:xfrm>
        </p:spPr>
        <p:txBody>
          <a:bodyPr>
            <a:noAutofit/>
          </a:bodyPr>
          <a:lstStyle/>
          <a:p>
            <a:pPr eaLnBrk="1" fontAlgn="auto" hangingPunct="1">
              <a:buClr>
                <a:schemeClr val="dk1"/>
              </a:buClr>
              <a:defRPr/>
            </a:pPr>
            <a:r>
              <a:rPr lang="cs-CZ" sz="1600" cap="all" dirty="0"/>
              <a:t>Očkování v každodenní praxi – mýty, fakta a praktické souvislosti (odborný seminář)</a:t>
            </a:r>
            <a:endParaRPr sz="1800" dirty="0">
              <a:solidFill>
                <a:schemeClr val="dk1"/>
              </a:solidFill>
              <a:sym typeface="Arial"/>
            </a:endParaRPr>
          </a:p>
        </p:txBody>
      </p:sp>
      <p:pic>
        <p:nvPicPr>
          <p:cNvPr id="1030" name="Picture 6">
            <a:extLst>
              <a:ext uri="{FF2B5EF4-FFF2-40B4-BE49-F238E27FC236}">
                <a16:creationId xmlns:a16="http://schemas.microsoft.com/office/drawing/2014/main" id="{58C8F50F-0B3F-335C-19F6-A05C7CF9F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00" y="1231817"/>
            <a:ext cx="8520600" cy="281209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75B8A2EA-160D-3557-6B71-7356868F7E6B}"/>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
        <p:nvSpPr>
          <p:cNvPr id="5" name="TextovéPole 4">
            <a:extLst>
              <a:ext uri="{FF2B5EF4-FFF2-40B4-BE49-F238E27FC236}">
                <a16:creationId xmlns:a16="http://schemas.microsoft.com/office/drawing/2014/main" id="{99A8083C-C290-AABE-A339-1452618A38F7}"/>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
        <p:nvSpPr>
          <p:cNvPr id="7" name="TextovéPole 6">
            <a:extLst>
              <a:ext uri="{FF2B5EF4-FFF2-40B4-BE49-F238E27FC236}">
                <a16:creationId xmlns:a16="http://schemas.microsoft.com/office/drawing/2014/main" id="{81579993-6DFA-96B5-F6C9-2DECFA26472E}"/>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
        <p:nvSpPr>
          <p:cNvPr id="9" name="TextovéPole 8">
            <a:extLst>
              <a:ext uri="{FF2B5EF4-FFF2-40B4-BE49-F238E27FC236}">
                <a16:creationId xmlns:a16="http://schemas.microsoft.com/office/drawing/2014/main" id="{21FB2897-F581-4023-53AA-08E90F3564F7}"/>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
        <p:nvSpPr>
          <p:cNvPr id="11" name="TextovéPole 10">
            <a:extLst>
              <a:ext uri="{FF2B5EF4-FFF2-40B4-BE49-F238E27FC236}">
                <a16:creationId xmlns:a16="http://schemas.microsoft.com/office/drawing/2014/main" id="{85E750DB-43F2-C456-1638-DD3121CB46D0}"/>
              </a:ext>
            </a:extLst>
          </p:cNvPr>
          <p:cNvSpPr txBox="1"/>
          <p:nvPr/>
        </p:nvSpPr>
        <p:spPr>
          <a:xfrm>
            <a:off x="2286000" y="2418326"/>
            <a:ext cx="4572000" cy="307777"/>
          </a:xfrm>
          <a:prstGeom prst="rect">
            <a:avLst/>
          </a:prstGeom>
          <a:noFill/>
        </p:spPr>
        <p:txBody>
          <a:bodyPr wrap="square">
            <a:spAutoFit/>
          </a:bodyPr>
          <a:lstStyle/>
          <a:p>
            <a:r>
              <a:rPr lang="cs-CZ"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314FE8-50BA-E262-E6AC-42A112929BE2}"/>
              </a:ext>
            </a:extLst>
          </p:cNvPr>
          <p:cNvSpPr>
            <a:spLocks noGrp="1"/>
          </p:cNvSpPr>
          <p:nvPr>
            <p:ph type="title"/>
          </p:nvPr>
        </p:nvSpPr>
        <p:spPr>
          <a:xfrm>
            <a:off x="1602581" y="171450"/>
            <a:ext cx="6115050" cy="631438"/>
          </a:xfrm>
        </p:spPr>
        <p:txBody>
          <a:bodyPr>
            <a:normAutofit fontScale="90000"/>
          </a:bodyPr>
          <a:lstStyle/>
          <a:p>
            <a:pPr algn="ctr">
              <a:defRPr/>
            </a:pPr>
            <a:br>
              <a:rPr lang="cs-CZ" dirty="0"/>
            </a:br>
            <a:r>
              <a:rPr lang="cs-CZ" sz="3100" dirty="0"/>
              <a:t>Novorozenec, kojenec, malé děti</a:t>
            </a:r>
            <a:br>
              <a:rPr lang="cs-CZ" sz="3100" dirty="0"/>
            </a:br>
            <a:endParaRPr lang="cs-CZ" dirty="0"/>
          </a:p>
        </p:txBody>
      </p:sp>
      <p:sp>
        <p:nvSpPr>
          <p:cNvPr id="23555" name="Zástupný symbol pro obsah 2">
            <a:extLst>
              <a:ext uri="{FF2B5EF4-FFF2-40B4-BE49-F238E27FC236}">
                <a16:creationId xmlns:a16="http://schemas.microsoft.com/office/drawing/2014/main" id="{B97C9708-2931-634A-F6AA-A81C5A3BBA40}"/>
              </a:ext>
            </a:extLst>
          </p:cNvPr>
          <p:cNvSpPr>
            <a:spLocks noGrp="1"/>
          </p:cNvSpPr>
          <p:nvPr>
            <p:ph sz="quarter" idx="1"/>
          </p:nvPr>
        </p:nvSpPr>
        <p:spPr>
          <a:xfrm>
            <a:off x="602165" y="1200150"/>
            <a:ext cx="7657171" cy="3371850"/>
          </a:xfrm>
        </p:spPr>
        <p:txBody>
          <a:bodyPr/>
          <a:lstStyle/>
          <a:p>
            <a:pPr marL="285750" indent="-285750" eaLnBrk="1" hangingPunct="1">
              <a:spcAft>
                <a:spcPts val="600"/>
              </a:spcAft>
              <a:buFont typeface="Arial" panose="020B0604020202020204" pitchFamily="34" charset="0"/>
              <a:buChar char="•"/>
            </a:pPr>
            <a:r>
              <a:rPr lang="cs-CZ" altLang="cs-CZ" sz="2000" dirty="0"/>
              <a:t>Částečná imunita způsobená přenosem mateřských protilátek přes placentu</a:t>
            </a:r>
          </a:p>
          <a:p>
            <a:pPr marL="285750" indent="-285750" eaLnBrk="1" hangingPunct="1">
              <a:spcAft>
                <a:spcPts val="600"/>
              </a:spcAft>
              <a:buFont typeface="Arial" panose="020B0604020202020204" pitchFamily="34" charset="0"/>
              <a:buChar char="•"/>
            </a:pPr>
            <a:r>
              <a:rPr lang="cs-CZ" altLang="cs-CZ" sz="2000" dirty="0"/>
              <a:t>Trvání této imunity variabilní, neodhadnutelné (v řádu měsíců)</a:t>
            </a:r>
          </a:p>
          <a:p>
            <a:pPr marL="285750" indent="-285750" eaLnBrk="1" hangingPunct="1">
              <a:spcAft>
                <a:spcPts val="600"/>
              </a:spcAft>
              <a:buFont typeface="Arial" panose="020B0604020202020204" pitchFamily="34" charset="0"/>
              <a:buChar char="•"/>
            </a:pPr>
            <a:r>
              <a:rPr lang="cs-CZ" altLang="cs-CZ" sz="2000" dirty="0"/>
              <a:t>Nechrání před některými infekcemi </a:t>
            </a:r>
          </a:p>
          <a:p>
            <a:pPr marL="285750" indent="-285750" eaLnBrk="1" hangingPunct="1">
              <a:spcAft>
                <a:spcPts val="600"/>
              </a:spcAft>
              <a:buFont typeface="Arial" panose="020B0604020202020204" pitchFamily="34" charset="0"/>
              <a:buChar char="•"/>
            </a:pPr>
            <a:r>
              <a:rPr lang="cs-CZ" altLang="cs-CZ" sz="2000" dirty="0"/>
              <a:t>Nechrání nedonošence (</a:t>
            </a:r>
            <a:r>
              <a:rPr lang="cs-CZ" altLang="cs-CZ" sz="2000" dirty="0" err="1"/>
              <a:t>transplacentární</a:t>
            </a:r>
            <a:r>
              <a:rPr lang="cs-CZ" altLang="cs-CZ" sz="2000" dirty="0"/>
              <a:t> přenos protilátek až na konci těhotenství)</a:t>
            </a:r>
          </a:p>
          <a:p>
            <a:pPr marL="285750" indent="-285750" eaLnBrk="1" hangingPunct="1">
              <a:spcAft>
                <a:spcPts val="600"/>
              </a:spcAft>
              <a:buFont typeface="Arial" panose="020B0604020202020204" pitchFamily="34" charset="0"/>
              <a:buChar char="•"/>
            </a:pPr>
            <a:r>
              <a:rPr lang="cs-CZ" altLang="cs-CZ" sz="2000" dirty="0"/>
              <a:t>Většina dětských vakcín podávána od kojeneckého a batolecího věku</a:t>
            </a:r>
          </a:p>
          <a:p>
            <a:pPr eaLnBrk="1" hangingPunct="1"/>
            <a:endParaRPr lang="cs-CZ" altLang="cs-CZ" dirty="0"/>
          </a:p>
        </p:txBody>
      </p:sp>
    </p:spTree>
    <p:extLst>
      <p:ext uri="{BB962C8B-B14F-4D97-AF65-F5344CB8AC3E}">
        <p14:creationId xmlns:p14="http://schemas.microsoft.com/office/powerpoint/2010/main" val="199301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CB94B1-C07D-6B46-2C23-54E3ABD5AE92}"/>
            </a:ext>
          </a:extLst>
        </p:cNvPr>
        <p:cNvGrpSpPr/>
        <p:nvPr/>
      </p:nvGrpSpPr>
      <p:grpSpPr>
        <a:xfrm>
          <a:off x="0" y="0"/>
          <a:ext cx="0" cy="0"/>
          <a:chOff x="0" y="0"/>
          <a:chExt cx="0" cy="0"/>
        </a:xfrm>
      </p:grpSpPr>
      <p:sp>
        <p:nvSpPr>
          <p:cNvPr id="32770" name="TextovéPole 4">
            <a:extLst>
              <a:ext uri="{FF2B5EF4-FFF2-40B4-BE49-F238E27FC236}">
                <a16:creationId xmlns:a16="http://schemas.microsoft.com/office/drawing/2014/main" id="{3B2495A7-BFC1-CA09-E8C7-3D59DFFEB264}"/>
              </a:ext>
            </a:extLst>
          </p:cNvPr>
          <p:cNvSpPr txBox="1">
            <a:spLocks noChangeArrowheads="1"/>
          </p:cNvSpPr>
          <p:nvPr/>
        </p:nvSpPr>
        <p:spPr bwMode="auto">
          <a:xfrm>
            <a:off x="259556" y="1113235"/>
            <a:ext cx="874990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cs-CZ" altLang="cs-CZ" sz="1350" b="1"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Za vnímavé jsou považovány všechny osoby, které nemají tzv. evidenci imunity. Za evidenci imunity se považuje jedno nebo více z uvedených údajů:</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Anamnestický údaj</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o prodělání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planých neštovic nebo pásového oparu</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v minulosti.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Za pozitivní anamnestický údaj se uznává i údaj od pacienta, resp. rodiče/zákonného zástupce, pokud ho lékař považuje za dostatečně věrohodný. V případech se spornou a nejistou anamnézou se osoba za imunní nepovažuje.</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U imunokompromitovaných osob se za evidenci imunity považují pouze dokumentované plané neštovice diagnostikované lékařem.</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Dokumentované</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očkování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2 dávkami</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vakcíny proti varicele v intervalu nejméně 28 dní mezi dávkami.</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Pozitivita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protilátek</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anti-VZV IgG.</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Věk 40 let a více</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Toto věkové kritérium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neplatí</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u žen, které jsou těhotné nebo do budoucna plánují těhotenství, u imunokompromitovaných osob a </a:t>
            </a:r>
            <a:r>
              <a:rPr kumimoji="0" lang="cs-CZ" altLang="cs-CZ" sz="1650" b="0" i="0" u="sng"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u zdravotníků</a:t>
            </a:r>
            <a:r>
              <a:rPr kumimoji="0" lang="cs-CZ" altLang="cs-CZ" sz="1650" b="0" i="0" u="none" strike="noStrike" kern="1200" cap="none" spc="0" normalizeH="0" baseline="0" noProof="0">
                <a:ln>
                  <a:noFill/>
                </a:ln>
                <a:solidFill>
                  <a:srgbClr val="525252"/>
                </a:solidFill>
                <a:effectLst/>
                <a:uLnTx/>
                <a:uFillTx/>
                <a:latin typeface="ui-sans-serif"/>
                <a:ea typeface="+mn-ea"/>
                <a:cs typeface="Arial" panose="020B0604020202020204" pitchFamily="34" charset="0"/>
                <a:sym typeface="Arial" panose="020B0604020202020204" pitchFamily="34" charset="0"/>
              </a:rPr>
              <a:t>, kteří mají zvýšené riziko expozice varicele. U těchto osob se doporučuje provést vyšetření protilátek anti-VZV IgG.</a:t>
            </a:r>
          </a:p>
        </p:txBody>
      </p:sp>
      <p:sp>
        <p:nvSpPr>
          <p:cNvPr id="32771" name="TextovéPole 6">
            <a:extLst>
              <a:ext uri="{FF2B5EF4-FFF2-40B4-BE49-F238E27FC236}">
                <a16:creationId xmlns:a16="http://schemas.microsoft.com/office/drawing/2014/main" id="{66148C47-80AB-304D-90AB-8A792F3BD355}"/>
              </a:ext>
            </a:extLst>
          </p:cNvPr>
          <p:cNvSpPr txBox="1">
            <a:spLocks noChangeArrowheads="1"/>
          </p:cNvSpPr>
          <p:nvPr/>
        </p:nvSpPr>
        <p:spPr bwMode="auto">
          <a:xfrm>
            <a:off x="251223" y="261938"/>
            <a:ext cx="86415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Doporučení České vakcinologické společnosti ČLS JEP pro očkování proti planým neštovicím (varicele). Aktualizace 1.3. 2024 (1. verze z 13. prosince 2023)</a:t>
            </a:r>
          </a:p>
        </p:txBody>
      </p:sp>
    </p:spTree>
    <p:extLst>
      <p:ext uri="{BB962C8B-B14F-4D97-AF65-F5344CB8AC3E}">
        <p14:creationId xmlns:p14="http://schemas.microsoft.com/office/powerpoint/2010/main" val="13313363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8D9FE4-44F8-FD26-F219-677FFE772D8B}"/>
            </a:ext>
          </a:extLst>
        </p:cNvPr>
        <p:cNvGrpSpPr/>
        <p:nvPr/>
      </p:nvGrpSpPr>
      <p:grpSpPr>
        <a:xfrm>
          <a:off x="0" y="0"/>
          <a:ext cx="0" cy="0"/>
          <a:chOff x="0" y="0"/>
          <a:chExt cx="0" cy="0"/>
        </a:xfrm>
      </p:grpSpPr>
      <p:sp>
        <p:nvSpPr>
          <p:cNvPr id="33794" name="Shape 145">
            <a:extLst>
              <a:ext uri="{FF2B5EF4-FFF2-40B4-BE49-F238E27FC236}">
                <a16:creationId xmlns:a16="http://schemas.microsoft.com/office/drawing/2014/main" id="{08BF2F98-A398-C041-43FE-493B14CF3566}"/>
              </a:ext>
            </a:extLst>
          </p:cNvPr>
          <p:cNvSpPr>
            <a:spLocks noGrp="1"/>
          </p:cNvSpPr>
          <p:nvPr>
            <p:ph type="title" idx="4294967295"/>
          </p:nvPr>
        </p:nvSpPr>
        <p:spPr>
          <a:xfrm>
            <a:off x="1371600" y="0"/>
            <a:ext cx="6400800" cy="570310"/>
          </a:xfrm>
        </p:spPr>
        <p:txBody>
          <a:bodyPr vert="horz" wrap="square" lIns="68569" tIns="68569" rIns="68569" bIns="68569" numCol="1" anchor="t" anchorCtr="0" compatLnSpc="1">
            <a:prstTxWarp prst="textNoShape">
              <a:avLst/>
            </a:prstTxWarp>
          </a:bodyPr>
          <a:lstStyle/>
          <a:p>
            <a:pPr eaLnBrk="1" hangingPunct="1">
              <a:buClr>
                <a:schemeClr val="accent1"/>
              </a:buClr>
              <a:buFont typeface="PT Sans Narrow" panose="020B0506020203020204" pitchFamily="34" charset="-18"/>
              <a:buNone/>
            </a:pPr>
            <a:r>
              <a:rPr lang="cs-CZ" altLang="cs-CZ" sz="4050" b="1">
                <a:solidFill>
                  <a:schemeClr val="accent1"/>
                </a:solidFill>
                <a:latin typeface="PT Sans Narrow" panose="020B0506020203020204" pitchFamily="34" charset="-18"/>
                <a:sym typeface="PT Sans Narrow" panose="020B0506020203020204" pitchFamily="34" charset="-18"/>
              </a:rPr>
              <a:t>Pertuse</a:t>
            </a:r>
          </a:p>
        </p:txBody>
      </p:sp>
      <p:sp>
        <p:nvSpPr>
          <p:cNvPr id="39939" name="Shape 146">
            <a:extLst>
              <a:ext uri="{FF2B5EF4-FFF2-40B4-BE49-F238E27FC236}">
                <a16:creationId xmlns:a16="http://schemas.microsoft.com/office/drawing/2014/main" id="{2B384EDC-E61D-2661-695D-B31EDA010252}"/>
              </a:ext>
            </a:extLst>
          </p:cNvPr>
          <p:cNvSpPr>
            <a:spLocks noGrp="1"/>
          </p:cNvSpPr>
          <p:nvPr>
            <p:ph type="body" idx="4294967295"/>
          </p:nvPr>
        </p:nvSpPr>
        <p:spPr>
          <a:xfrm>
            <a:off x="305991" y="846535"/>
            <a:ext cx="7181850" cy="3987403"/>
          </a:xfrm>
        </p:spPr>
        <p:txBody>
          <a:bodyPr vert="horz" wrap="square" lIns="68569" tIns="68569" rIns="68569" bIns="68569" numCol="1" anchor="t" anchorCtr="0" compatLnSpc="1">
            <a:prstTxWarp prst="textNoShape">
              <a:avLst/>
            </a:prstTxWarp>
          </a:bodyPr>
          <a:lstStyle/>
          <a:p>
            <a:pPr marL="0" eaLnBrk="1" hangingPunct="1">
              <a:lnSpc>
                <a:spcPct val="115000"/>
              </a:lnSpc>
              <a:spcBef>
                <a:spcPts val="0"/>
              </a:spcBef>
              <a:spcAft>
                <a:spcPts val="0"/>
              </a:spcAft>
              <a:buClr>
                <a:srgbClr val="695D46"/>
              </a:buClr>
              <a:buFont typeface="Open Sans" panose="020B0606030504020204" pitchFamily="34" charset="0"/>
              <a:buChar char="•"/>
              <a:defRPr/>
            </a:pPr>
            <a:r>
              <a:rPr lang="cs-CZ" altLang="cs-CZ" sz="2400" dirty="0" err="1">
                <a:solidFill>
                  <a:srgbClr val="FF0000"/>
                </a:solidFill>
                <a:latin typeface="Open Sans" panose="020B0606030504020204" pitchFamily="34" charset="0"/>
                <a:sym typeface="Open Sans" panose="020B0606030504020204" pitchFamily="34" charset="0"/>
              </a:rPr>
              <a:t>Preexpoziční</a:t>
            </a:r>
            <a:r>
              <a:rPr lang="cs-CZ" altLang="cs-CZ" sz="2400" dirty="0">
                <a:solidFill>
                  <a:srgbClr val="FF0000"/>
                </a:solidFill>
                <a:latin typeface="Open Sans" panose="020B0606030504020204" pitchFamily="34" charset="0"/>
                <a:sym typeface="Open Sans" panose="020B0606030504020204" pitchFamily="34" charset="0"/>
              </a:rPr>
              <a:t> profylaxe: všichni  (nejen  	zdravotníci) 1 dávka </a:t>
            </a:r>
            <a:r>
              <a:rPr lang="cs-CZ" altLang="cs-CZ" sz="2400" dirty="0" err="1">
                <a:solidFill>
                  <a:srgbClr val="FF0000"/>
                </a:solidFill>
                <a:latin typeface="Open Sans" panose="020B0606030504020204" pitchFamily="34" charset="0"/>
                <a:sym typeface="Open Sans" panose="020B0606030504020204" pitchFamily="34" charset="0"/>
              </a:rPr>
              <a:t>Tdap</a:t>
            </a:r>
            <a:r>
              <a:rPr lang="cs-CZ" altLang="cs-CZ" sz="2400" dirty="0">
                <a:solidFill>
                  <a:srgbClr val="FF0000"/>
                </a:solidFill>
                <a:latin typeface="Open Sans" panose="020B0606030504020204" pitchFamily="34" charset="0"/>
                <a:sym typeface="Open Sans" panose="020B0606030504020204" pitchFamily="34" charset="0"/>
              </a:rPr>
              <a:t> (</a:t>
            </a:r>
            <a:r>
              <a:rPr lang="cs-CZ" altLang="cs-CZ" sz="2400" dirty="0" err="1">
                <a:solidFill>
                  <a:srgbClr val="FF0000"/>
                </a:solidFill>
                <a:latin typeface="Open Sans" panose="020B0606030504020204" pitchFamily="34" charset="0"/>
                <a:sym typeface="Open Sans" panose="020B0606030504020204" pitchFamily="34" charset="0"/>
              </a:rPr>
              <a:t>Boostrix</a:t>
            </a:r>
            <a:r>
              <a:rPr lang="cs-CZ" altLang="cs-CZ" sz="2400" dirty="0">
                <a:solidFill>
                  <a:srgbClr val="FF0000"/>
                </a:solidFill>
                <a:latin typeface="Open Sans" panose="020B0606030504020204" pitchFamily="34" charset="0"/>
                <a:sym typeface="Open Sans" panose="020B0606030504020204" pitchFamily="34" charset="0"/>
              </a:rPr>
              <a:t>)</a:t>
            </a:r>
          </a:p>
          <a:p>
            <a:pPr marL="0" eaLnBrk="1" hangingPunct="1">
              <a:lnSpc>
                <a:spcPct val="115000"/>
              </a:lnSpc>
              <a:spcBef>
                <a:spcPts val="0"/>
              </a:spcBef>
              <a:spcAft>
                <a:spcPts val="0"/>
              </a:spcAft>
              <a:buClr>
                <a:srgbClr val="695D46"/>
              </a:buClr>
              <a:buFont typeface="Open Sans" panose="020B0606030504020204" pitchFamily="34" charset="0"/>
              <a:buChar char="•"/>
              <a:defRPr/>
            </a:pPr>
            <a:r>
              <a:rPr lang="cs-CZ" altLang="cs-CZ" sz="2400" dirty="0">
                <a:solidFill>
                  <a:srgbClr val="FF0000"/>
                </a:solidFill>
                <a:latin typeface="Open Sans" panose="020B0606030504020204" pitchFamily="34" charset="0"/>
                <a:sym typeface="Open Sans" panose="020B0606030504020204" pitchFamily="34" charset="0"/>
              </a:rPr>
              <a:t>Opakovat každých 10 let (vakcína neposkytuje 	ochranu na celých 10 let)</a:t>
            </a:r>
          </a:p>
          <a:p>
            <a:pPr marL="0" eaLnBrk="1" hangingPunct="1">
              <a:lnSpc>
                <a:spcPct val="115000"/>
              </a:lnSpc>
              <a:spcBef>
                <a:spcPts val="0"/>
              </a:spcBef>
              <a:spcAft>
                <a:spcPts val="0"/>
              </a:spcAft>
              <a:buClr>
                <a:srgbClr val="695D46"/>
              </a:buClr>
              <a:buFont typeface="Open Sans" panose="020B0606030504020204" pitchFamily="34" charset="0"/>
              <a:buChar char="•"/>
              <a:defRPr/>
            </a:pPr>
            <a:r>
              <a:rPr lang="cs-CZ" altLang="cs-CZ" sz="2400" dirty="0">
                <a:solidFill>
                  <a:srgbClr val="FF0000"/>
                </a:solidFill>
                <a:latin typeface="Open Sans" panose="020B0606030504020204" pitchFamily="34" charset="0"/>
                <a:sym typeface="Open Sans" panose="020B0606030504020204" pitchFamily="34" charset="0"/>
              </a:rPr>
              <a:t>Neexistuje „evidence imunity“, všichni mají být 	očkovaní</a:t>
            </a:r>
          </a:p>
          <a:p>
            <a:pPr marL="0" eaLnBrk="1" hangingPunct="1">
              <a:lnSpc>
                <a:spcPct val="115000"/>
              </a:lnSpc>
              <a:spcBef>
                <a:spcPts val="0"/>
              </a:spcBef>
              <a:spcAft>
                <a:spcPts val="0"/>
              </a:spcAft>
              <a:buClr>
                <a:srgbClr val="695D46"/>
              </a:buClr>
              <a:buFont typeface="Open Sans" panose="020B0606030504020204" pitchFamily="34" charset="0"/>
              <a:buChar char="•"/>
              <a:defRPr/>
            </a:pPr>
            <a:r>
              <a:rPr lang="cs-CZ" altLang="cs-CZ" sz="2400" dirty="0">
                <a:solidFill>
                  <a:srgbClr val="FF0000"/>
                </a:solidFill>
                <a:latin typeface="Open Sans" panose="020B0606030504020204" pitchFamily="34" charset="0"/>
                <a:sym typeface="Open Sans" panose="020B0606030504020204" pitchFamily="34" charset="0"/>
              </a:rPr>
              <a:t>Nevyšetřovat protilátky (není korelát protekce)</a:t>
            </a:r>
          </a:p>
          <a:p>
            <a:pPr eaLnBrk="1" hangingPunct="1">
              <a:lnSpc>
                <a:spcPct val="115000"/>
              </a:lnSpc>
              <a:spcAft>
                <a:spcPts val="1200"/>
              </a:spcAft>
              <a:buClr>
                <a:srgbClr val="695D46"/>
              </a:buClr>
              <a:buFont typeface="Open Sans" panose="020B0606030504020204" pitchFamily="34" charset="0"/>
              <a:buChar char="•"/>
              <a:defRPr/>
            </a:pPr>
            <a:endParaRPr lang="cs-CZ" altLang="cs-CZ" sz="2400" dirty="0">
              <a:solidFill>
                <a:srgbClr val="FF0000"/>
              </a:solidFill>
              <a:latin typeface="Open Sans" panose="020B0606030504020204" pitchFamily="34" charset="0"/>
              <a:sym typeface="Open Sans" panose="020B0606030504020204" pitchFamily="34" charset="0"/>
            </a:endParaRPr>
          </a:p>
          <a:p>
            <a:pPr eaLnBrk="1" hangingPunct="1">
              <a:lnSpc>
                <a:spcPct val="115000"/>
              </a:lnSpc>
              <a:spcBef>
                <a:spcPct val="5000"/>
              </a:spcBef>
              <a:spcAft>
                <a:spcPts val="450"/>
              </a:spcAft>
              <a:buClr>
                <a:srgbClr val="695D46"/>
              </a:buClr>
              <a:buSzPct val="70000"/>
              <a:buFont typeface="Open Sans" panose="020B0606030504020204" pitchFamily="34" charset="0"/>
              <a:buChar char="•"/>
              <a:defRPr/>
            </a:pPr>
            <a:endParaRPr lang="cs-CZ" altLang="cs-CZ" sz="1200" dirty="0">
              <a:solidFill>
                <a:schemeClr val="tx2"/>
              </a:solidFill>
              <a:sym typeface="Open Sans" panose="020B0606030504020204" pitchFamily="34" charset="0"/>
            </a:endParaRPr>
          </a:p>
        </p:txBody>
      </p:sp>
      <p:pic>
        <p:nvPicPr>
          <p:cNvPr id="33796" name="Picture 6">
            <a:extLst>
              <a:ext uri="{FF2B5EF4-FFF2-40B4-BE49-F238E27FC236}">
                <a16:creationId xmlns:a16="http://schemas.microsoft.com/office/drawing/2014/main" id="{FB1E147B-F294-BA2F-BBBB-3A1C8B60E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710" y="0"/>
            <a:ext cx="420290" cy="45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a:extLst>
              <a:ext uri="{FF2B5EF4-FFF2-40B4-BE49-F238E27FC236}">
                <a16:creationId xmlns:a16="http://schemas.microsoft.com/office/drawing/2014/main" id="{CC8FDE72-627B-B208-6345-FD71BBADE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291" y="0"/>
            <a:ext cx="1054894" cy="45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3257" name="Group 25">
            <a:extLst>
              <a:ext uri="{FF2B5EF4-FFF2-40B4-BE49-F238E27FC236}">
                <a16:creationId xmlns:a16="http://schemas.microsoft.com/office/drawing/2014/main" id="{36BA442A-1D8A-AA50-2D31-AEAEF01A6BB3}"/>
              </a:ext>
            </a:extLst>
          </p:cNvPr>
          <p:cNvGraphicFramePr>
            <a:graphicFrameLocks noGrp="1"/>
          </p:cNvGraphicFramePr>
          <p:nvPr/>
        </p:nvGraphicFramePr>
        <p:xfrm>
          <a:off x="7681912" y="4513660"/>
          <a:ext cx="1462087" cy="320278"/>
        </p:xfrm>
        <a:graphic>
          <a:graphicData uri="http://schemas.openxmlformats.org/drawingml/2006/table">
            <a:tbl>
              <a:tblPr/>
              <a:tblGrid>
                <a:gridCol w="1051718">
                  <a:extLst>
                    <a:ext uri="{9D8B030D-6E8A-4147-A177-3AD203B41FA5}">
                      <a16:colId xmlns:a16="http://schemas.microsoft.com/office/drawing/2014/main" val="20000"/>
                    </a:ext>
                  </a:extLst>
                </a:gridCol>
                <a:gridCol w="410369">
                  <a:extLst>
                    <a:ext uri="{9D8B030D-6E8A-4147-A177-3AD203B41FA5}">
                      <a16:colId xmlns:a16="http://schemas.microsoft.com/office/drawing/2014/main" val="20001"/>
                    </a:ext>
                  </a:extLst>
                </a:gridCol>
              </a:tblGrid>
              <a:tr h="160139">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USA</a:t>
                      </a:r>
                    </a:p>
                  </a:txBody>
                  <a:tcPr marL="68590" marR="6859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     R</a:t>
                      </a:r>
                    </a:p>
                  </a:txBody>
                  <a:tcPr marL="68590" marR="6859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139">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Austrálie</a:t>
                      </a:r>
                    </a:p>
                  </a:txBody>
                  <a:tcPr marL="68590" marR="6859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dirty="0">
                          <a:ln>
                            <a:noFill/>
                          </a:ln>
                          <a:solidFill>
                            <a:schemeClr val="tx1"/>
                          </a:solidFill>
                          <a:effectLst/>
                          <a:latin typeface="Georgia" panose="02040502050405020303" pitchFamily="18" charset="0"/>
                        </a:rPr>
                        <a:t>     R</a:t>
                      </a:r>
                    </a:p>
                  </a:txBody>
                  <a:tcPr marL="68590" marR="6859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3809" name="Rectangle 5">
            <a:extLst>
              <a:ext uri="{FF2B5EF4-FFF2-40B4-BE49-F238E27FC236}">
                <a16:creationId xmlns:a16="http://schemas.microsoft.com/office/drawing/2014/main" id="{DC268C60-F1EA-0505-7591-793369C0BD39}"/>
              </a:ext>
            </a:extLst>
          </p:cNvPr>
          <p:cNvSpPr>
            <a:spLocks noChangeArrowheads="1"/>
          </p:cNvSpPr>
          <p:nvPr/>
        </p:nvSpPr>
        <p:spPr bwMode="auto">
          <a:xfrm>
            <a:off x="258367" y="4833804"/>
            <a:ext cx="7412831" cy="52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19025"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David J. Weber, Erica S. Shenoy. Vaccines for health care personnel. In: The Vaccines, 8th Edition.</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10" name="Obrázek 5">
            <a:extLst>
              <a:ext uri="{FF2B5EF4-FFF2-40B4-BE49-F238E27FC236}">
                <a16:creationId xmlns:a16="http://schemas.microsoft.com/office/drawing/2014/main" id="{843851A7-090E-0DA5-8DF6-D3FA5FEB1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35" y="4164806"/>
            <a:ext cx="7472363" cy="34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777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CFB453-744F-5B00-E377-FF307D62C541}"/>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04C5E18E-0CF3-0256-3331-0CC4F3917D52}"/>
              </a:ext>
            </a:extLst>
          </p:cNvPr>
          <p:cNvSpPr>
            <a:spLocks noGrp="1"/>
          </p:cNvSpPr>
          <p:nvPr>
            <p:ph type="title"/>
          </p:nvPr>
        </p:nvSpPr>
        <p:spPr>
          <a:xfrm>
            <a:off x="4085946" y="2139702"/>
            <a:ext cx="4408767" cy="1143000"/>
          </a:xfrm>
        </p:spPr>
        <p:txBody>
          <a:bodyPr/>
          <a:lstStyle/>
          <a:p>
            <a:pPr algn="just">
              <a:defRPr/>
            </a:pPr>
            <a:r>
              <a:rPr lang="en-US" sz="2100" dirty="0">
                <a:solidFill>
                  <a:schemeClr val="tx1"/>
                </a:solidFill>
              </a:rPr>
              <a:t>Healthcare personnel (HCP) with documentation of a complete series of </a:t>
            </a:r>
            <a:r>
              <a:rPr lang="en-US" sz="2100" dirty="0" err="1">
                <a:solidFill>
                  <a:schemeClr val="tx1"/>
                </a:solidFill>
              </a:rPr>
              <a:t>HepB</a:t>
            </a:r>
            <a:r>
              <a:rPr lang="en-US" sz="2100" dirty="0">
                <a:solidFill>
                  <a:schemeClr val="tx1"/>
                </a:solidFill>
              </a:rPr>
              <a:t> vaccine but no documentation of anti-HBs ≥10 </a:t>
            </a:r>
            <a:r>
              <a:rPr lang="en-US" sz="2100" dirty="0" err="1">
                <a:solidFill>
                  <a:schemeClr val="tx1"/>
                </a:solidFill>
              </a:rPr>
              <a:t>mIU</a:t>
            </a:r>
            <a:r>
              <a:rPr lang="en-US" sz="2100" dirty="0">
                <a:solidFill>
                  <a:schemeClr val="tx1"/>
                </a:solidFill>
              </a:rPr>
              <a:t>/mL who are at risk for occupational blood or body fluid  exposure </a:t>
            </a:r>
            <a:r>
              <a:rPr lang="en-US" sz="2100" dirty="0">
                <a:solidFill>
                  <a:schemeClr val="tx1"/>
                </a:solidFill>
                <a:highlight>
                  <a:srgbClr val="FFFF00"/>
                </a:highlight>
              </a:rPr>
              <a:t>might</a:t>
            </a:r>
            <a:r>
              <a:rPr lang="en-US" sz="2100" dirty="0">
                <a:solidFill>
                  <a:schemeClr val="tx1"/>
                </a:solidFill>
              </a:rPr>
              <a:t> undergo anti-HBs testing upon hire or matriculation. </a:t>
            </a:r>
          </a:p>
        </p:txBody>
      </p:sp>
      <p:pic>
        <p:nvPicPr>
          <p:cNvPr id="35843" name="Obrázek 4">
            <a:extLst>
              <a:ext uri="{FF2B5EF4-FFF2-40B4-BE49-F238E27FC236}">
                <a16:creationId xmlns:a16="http://schemas.microsoft.com/office/drawing/2014/main" id="{19AF7366-EB2D-49D2-7385-DE5474357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8" y="0"/>
            <a:ext cx="392191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ovéPole 6">
            <a:extLst>
              <a:ext uri="{FF2B5EF4-FFF2-40B4-BE49-F238E27FC236}">
                <a16:creationId xmlns:a16="http://schemas.microsoft.com/office/drawing/2014/main" id="{3A3A04F7-BF27-DE4D-FDA4-BC4D17E9A81C}"/>
              </a:ext>
            </a:extLst>
          </p:cNvPr>
          <p:cNvSpPr txBox="1">
            <a:spLocks noChangeArrowheads="1"/>
          </p:cNvSpPr>
          <p:nvPr/>
        </p:nvSpPr>
        <p:spPr bwMode="auto">
          <a:xfrm>
            <a:off x="4895850" y="179785"/>
            <a:ext cx="21776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Hepatitis</a:t>
            </a:r>
            <a:r>
              <a:rPr kumimoji="0" lang="cs-CZ" altLang="cs-CZ"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cs-CZ" altLang="cs-CZ"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B</a:t>
            </a:r>
            <a:endParaRPr kumimoji="0" lang="en-US" altLang="cs-CZ"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extovéPole 8">
            <a:extLst>
              <a:ext uri="{FF2B5EF4-FFF2-40B4-BE49-F238E27FC236}">
                <a16:creationId xmlns:a16="http://schemas.microsoft.com/office/drawing/2014/main" id="{3673261D-BB7E-4FA3-B35E-9D030E0F3D59}"/>
              </a:ext>
            </a:extLst>
          </p:cNvPr>
          <p:cNvSpPr txBox="1"/>
          <p:nvPr/>
        </p:nvSpPr>
        <p:spPr>
          <a:xfrm>
            <a:off x="4085946" y="3291480"/>
            <a:ext cx="4463199" cy="1338828"/>
          </a:xfrm>
          <a:prstGeom prst="rect">
            <a:avLst/>
          </a:prstGeom>
          <a:noFill/>
        </p:spPr>
        <p:txBody>
          <a:bodyPr>
            <a:spAutoFit/>
          </a:bodyP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Testing HCP with documentation of complete </a:t>
            </a:r>
            <a:r>
              <a:rPr kumimoji="0" lang="en-US" sz="1350" b="1" i="0" u="none" strike="noStrike" kern="1200" cap="none" spc="0" normalizeH="0" baseline="0" noProof="0" dirty="0" err="1">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HepB</a:t>
            </a:r>
            <a:r>
              <a:rPr kumimoji="0" lang="en-US" sz="1350" b="1" i="0" u="none" strike="noStrike" kern="1200" cap="none" spc="0" normalizeH="0" baseline="0" noProof="0" dirty="0">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 vaccination for anti-HBs upon hire or matriculation (i.e., pre-exposure assessment of prior response to </a:t>
            </a:r>
            <a:r>
              <a:rPr kumimoji="0" lang="en-US" sz="1350" b="1" i="0" u="none" strike="noStrike" kern="1200" cap="none" spc="0" normalizeH="0" baseline="0" noProof="0" dirty="0" err="1">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HepB</a:t>
            </a:r>
            <a:r>
              <a:rPr kumimoji="0" lang="en-US" sz="1350" b="1" i="0" u="none" strike="noStrike" kern="1200" cap="none" spc="0" normalizeH="0" baseline="0" noProof="0" dirty="0">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 vaccination), followed by </a:t>
            </a:r>
            <a:r>
              <a:rPr kumimoji="0" lang="cs-CZ" sz="1350" b="1" i="0" u="none" strike="noStrike" kern="1200" cap="none" spc="0" normalizeH="0" baseline="0" noProof="0" dirty="0">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a:t>
            </a:r>
            <a:r>
              <a:rPr kumimoji="0" lang="en-US" sz="1350" b="1" i="0" u="none" strike="noStrike" kern="1200" cap="none" spc="0" normalizeH="0" baseline="0" noProof="0" dirty="0">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 helps to ensure that HCP will be protected if they have an exposure to HBV-containing blood or body fluids</a:t>
            </a:r>
            <a:r>
              <a:rPr kumimoji="0" lang="en-US" sz="1350" b="0" i="0" u="none" strike="noStrike" kern="1200" cap="none" spc="0" normalizeH="0" baseline="0" noProof="0" dirty="0">
                <a:ln>
                  <a:noFill/>
                </a:ln>
                <a:solidFill>
                  <a:srgbClr val="000000"/>
                </a:solidFill>
                <a:effectLst/>
                <a:highlight>
                  <a:srgbClr val="FFFF00"/>
                </a:highlight>
                <a:uLnTx/>
                <a:uFillTx/>
                <a:latin typeface="Nunito" pitchFamily="2" charset="0"/>
                <a:ea typeface="+mn-ea"/>
                <a:cs typeface="Arial" panose="020B0604020202020204" pitchFamily="34" charset="0"/>
                <a:sym typeface="Arial" panose="020B0604020202020204" pitchFamily="34" charset="0"/>
              </a:rPr>
              <a:t>.</a:t>
            </a:r>
          </a:p>
        </p:txBody>
      </p:sp>
      <p:sp>
        <p:nvSpPr>
          <p:cNvPr id="35846" name="TextovéPole 10">
            <a:extLst>
              <a:ext uri="{FF2B5EF4-FFF2-40B4-BE49-F238E27FC236}">
                <a16:creationId xmlns:a16="http://schemas.microsoft.com/office/drawing/2014/main" id="{8996CBF5-5C9F-1E53-AB93-0D0FC7A7446A}"/>
              </a:ext>
            </a:extLst>
          </p:cNvPr>
          <p:cNvSpPr txBox="1">
            <a:spLocks noChangeArrowheads="1"/>
          </p:cNvSpPr>
          <p:nvPr/>
        </p:nvSpPr>
        <p:spPr bwMode="auto">
          <a:xfrm>
            <a:off x="4086225" y="4616053"/>
            <a:ext cx="45720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cs-CZ"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CDC. Prevention of Hepatitis B Virus Infection in the United States. Recommendations of the Advisory Committee on  Immunization Practices. MMWR, 2018; 67(RR1):1–30.</a:t>
            </a:r>
          </a:p>
        </p:txBody>
      </p:sp>
    </p:spTree>
    <p:extLst>
      <p:ext uri="{BB962C8B-B14F-4D97-AF65-F5344CB8AC3E}">
        <p14:creationId xmlns:p14="http://schemas.microsoft.com/office/powerpoint/2010/main" val="1839844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456CA9-A24D-C6C9-FB89-8BA6CD6D3EDF}"/>
            </a:ext>
          </a:extLst>
        </p:cNvPr>
        <p:cNvGrpSpPr/>
        <p:nvPr/>
      </p:nvGrpSpPr>
      <p:grpSpPr>
        <a:xfrm>
          <a:off x="0" y="0"/>
          <a:ext cx="0" cy="0"/>
          <a:chOff x="0" y="0"/>
          <a:chExt cx="0" cy="0"/>
        </a:xfrm>
      </p:grpSpPr>
      <p:sp>
        <p:nvSpPr>
          <p:cNvPr id="32771" name="Rectangle 3">
            <a:extLst>
              <a:ext uri="{FF2B5EF4-FFF2-40B4-BE49-F238E27FC236}">
                <a16:creationId xmlns:a16="http://schemas.microsoft.com/office/drawing/2014/main" id="{98F28865-6224-66E7-F8B1-6341E519E1DA}"/>
              </a:ext>
            </a:extLst>
          </p:cNvPr>
          <p:cNvSpPr>
            <a:spLocks noGrp="1"/>
          </p:cNvSpPr>
          <p:nvPr>
            <p:ph type="body" idx="4294967295"/>
          </p:nvPr>
        </p:nvSpPr>
        <p:spPr>
          <a:xfrm>
            <a:off x="301229" y="520390"/>
            <a:ext cx="8534400" cy="4071851"/>
          </a:xfrm>
        </p:spPr>
        <p:txBody>
          <a:bodyPr/>
          <a:lstStyle/>
          <a:p>
            <a:pPr>
              <a:lnSpc>
                <a:spcPct val="80000"/>
              </a:lnSpc>
              <a:defRPr/>
            </a:pPr>
            <a:endParaRPr lang="cs-CZ" altLang="cs-CZ" sz="1500" dirty="0"/>
          </a:p>
          <a:p>
            <a:pPr marL="0" indent="0">
              <a:lnSpc>
                <a:spcPct val="80000"/>
              </a:lnSpc>
              <a:buNone/>
              <a:defRPr/>
            </a:pPr>
            <a:r>
              <a:rPr lang="cs-CZ" altLang="cs-CZ" sz="1500" dirty="0"/>
              <a:t>Všichni zdravotníci mají být imunní nebo se očkovat (ochrana vlastní a bezpečnost pacientů)</a:t>
            </a:r>
          </a:p>
          <a:p>
            <a:pPr marL="0" indent="0">
              <a:lnSpc>
                <a:spcPct val="80000"/>
              </a:lnSpc>
              <a:buNone/>
              <a:defRPr/>
            </a:pPr>
            <a:endParaRPr lang="cs-CZ" altLang="cs-CZ" sz="1500" dirty="0"/>
          </a:p>
          <a:p>
            <a:pPr lvl="1">
              <a:lnSpc>
                <a:spcPts val="1725"/>
              </a:lnSpc>
              <a:defRPr/>
            </a:pPr>
            <a:r>
              <a:rPr lang="cs-CZ" altLang="cs-CZ" sz="1500" dirty="0"/>
              <a:t>Parotitis (příušnice)</a:t>
            </a:r>
          </a:p>
          <a:p>
            <a:pPr lvl="1">
              <a:lnSpc>
                <a:spcPts val="1725"/>
              </a:lnSpc>
              <a:defRPr/>
            </a:pPr>
            <a:r>
              <a:rPr lang="cs-CZ" altLang="cs-CZ" sz="1500" dirty="0" err="1"/>
              <a:t>Morbilli</a:t>
            </a:r>
            <a:r>
              <a:rPr lang="cs-CZ" altLang="cs-CZ" sz="1500" dirty="0"/>
              <a:t> (spalničky)</a:t>
            </a:r>
          </a:p>
          <a:p>
            <a:pPr lvl="1">
              <a:lnSpc>
                <a:spcPts val="1725"/>
              </a:lnSpc>
              <a:defRPr/>
            </a:pPr>
            <a:r>
              <a:rPr lang="cs-CZ" altLang="cs-CZ" sz="1500" dirty="0" err="1"/>
              <a:t>Rubella</a:t>
            </a:r>
            <a:r>
              <a:rPr lang="cs-CZ" altLang="cs-CZ" sz="1500" dirty="0"/>
              <a:t> (zarděnky)</a:t>
            </a:r>
          </a:p>
          <a:p>
            <a:pPr lvl="1">
              <a:lnSpc>
                <a:spcPts val="1725"/>
              </a:lnSpc>
              <a:defRPr/>
            </a:pPr>
            <a:r>
              <a:rPr lang="cs-CZ" altLang="cs-CZ" sz="1500" dirty="0" err="1"/>
              <a:t>Varicella</a:t>
            </a:r>
            <a:r>
              <a:rPr lang="cs-CZ" altLang="cs-CZ" sz="1500" dirty="0"/>
              <a:t> (plané neštovice)</a:t>
            </a:r>
          </a:p>
          <a:p>
            <a:pPr lvl="1">
              <a:lnSpc>
                <a:spcPts val="1725"/>
              </a:lnSpc>
              <a:defRPr/>
            </a:pPr>
            <a:r>
              <a:rPr lang="cs-CZ" altLang="cs-CZ" sz="1500" dirty="0" err="1"/>
              <a:t>Pertussis</a:t>
            </a:r>
            <a:r>
              <a:rPr lang="cs-CZ" altLang="cs-CZ" sz="1500" dirty="0"/>
              <a:t> (černý kašel)</a:t>
            </a:r>
          </a:p>
          <a:p>
            <a:pPr lvl="1">
              <a:lnSpc>
                <a:spcPts val="1725"/>
              </a:lnSpc>
              <a:defRPr/>
            </a:pPr>
            <a:r>
              <a:rPr lang="cs-CZ" altLang="cs-CZ" sz="1500" dirty="0"/>
              <a:t>Influenza (očkování každý rok)</a:t>
            </a:r>
          </a:p>
          <a:p>
            <a:pPr lvl="1">
              <a:lnSpc>
                <a:spcPts val="1725"/>
              </a:lnSpc>
              <a:defRPr/>
            </a:pPr>
            <a:r>
              <a:rPr lang="cs-CZ" altLang="cs-CZ" sz="1500" dirty="0"/>
              <a:t>Covid-19 (očkování každý rok)</a:t>
            </a:r>
          </a:p>
          <a:p>
            <a:pPr lvl="1">
              <a:lnSpc>
                <a:spcPts val="1725"/>
              </a:lnSpc>
              <a:defRPr/>
            </a:pPr>
            <a:r>
              <a:rPr lang="cs-CZ" altLang="cs-CZ" sz="1500" dirty="0"/>
              <a:t>Hepatitis B </a:t>
            </a:r>
          </a:p>
          <a:p>
            <a:pPr>
              <a:lnSpc>
                <a:spcPct val="80000"/>
              </a:lnSpc>
              <a:defRPr/>
            </a:pPr>
            <a:endParaRPr lang="cs-CZ" altLang="cs-CZ" sz="1500" dirty="0"/>
          </a:p>
          <a:p>
            <a:pPr>
              <a:lnSpc>
                <a:spcPct val="80000"/>
              </a:lnSpc>
              <a:defRPr/>
            </a:pPr>
            <a:endParaRPr lang="cs-CZ" altLang="cs-CZ" sz="1500" dirty="0"/>
          </a:p>
          <a:p>
            <a:pPr>
              <a:lnSpc>
                <a:spcPct val="80000"/>
              </a:lnSpc>
              <a:defRPr/>
            </a:pPr>
            <a:r>
              <a:rPr lang="cs-CZ" altLang="cs-CZ" sz="1500" dirty="0"/>
              <a:t>Všichni by měli být očkováni dalšími vakcínami indikovanými na základě věku a dalších faktorů</a:t>
            </a:r>
            <a:r>
              <a:rPr lang="cs-CZ" altLang="cs-CZ" sz="1800" dirty="0"/>
              <a:t> </a:t>
            </a:r>
          </a:p>
          <a:p>
            <a:pPr>
              <a:lnSpc>
                <a:spcPct val="80000"/>
              </a:lnSpc>
              <a:buFont typeface="Wingdings 2" panose="05020102010507070707" pitchFamily="18" charset="2"/>
              <a:buNone/>
              <a:defRPr/>
            </a:pPr>
            <a:endParaRPr lang="cs-CZ" altLang="cs-CZ" sz="1800" dirty="0"/>
          </a:p>
        </p:txBody>
      </p:sp>
    </p:spTree>
    <p:extLst>
      <p:ext uri="{BB962C8B-B14F-4D97-AF65-F5344CB8AC3E}">
        <p14:creationId xmlns:p14="http://schemas.microsoft.com/office/powerpoint/2010/main" val="2738819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F83BB29F-3716-8FF7-F3ED-741DE518897D}"/>
              </a:ext>
            </a:extLst>
          </p:cNvPr>
          <p:cNvSpPr>
            <a:spLocks noGrp="1"/>
          </p:cNvSpPr>
          <p:nvPr>
            <p:ph type="body" idx="1"/>
          </p:nvPr>
        </p:nvSpPr>
        <p:spPr/>
        <p:txBody>
          <a:bodyPr/>
          <a:lstStyle/>
          <a:p>
            <a:endParaRPr lang="cs-CZ"/>
          </a:p>
        </p:txBody>
      </p:sp>
      <p:sp>
        <p:nvSpPr>
          <p:cNvPr id="3" name="Nadpis 2">
            <a:extLst>
              <a:ext uri="{FF2B5EF4-FFF2-40B4-BE49-F238E27FC236}">
                <a16:creationId xmlns:a16="http://schemas.microsoft.com/office/drawing/2014/main" id="{75E949A6-4485-7A44-D99F-C520341771D1}"/>
              </a:ext>
            </a:extLst>
          </p:cNvPr>
          <p:cNvSpPr>
            <a:spLocks noGrp="1"/>
          </p:cNvSpPr>
          <p:nvPr>
            <p:ph type="title"/>
          </p:nvPr>
        </p:nvSpPr>
        <p:spPr/>
        <p:txBody>
          <a:bodyPr/>
          <a:lstStyle/>
          <a:p>
            <a:endParaRPr lang="cs-CZ"/>
          </a:p>
        </p:txBody>
      </p:sp>
      <p:pic>
        <p:nvPicPr>
          <p:cNvPr id="5" name="Obrázek 4">
            <a:extLst>
              <a:ext uri="{FF2B5EF4-FFF2-40B4-BE49-F238E27FC236}">
                <a16:creationId xmlns:a16="http://schemas.microsoft.com/office/drawing/2014/main" id="{97030E62-E80F-13E2-D41B-259CDFAB8642}"/>
              </a:ext>
            </a:extLst>
          </p:cNvPr>
          <p:cNvPicPr>
            <a:picLocks noChangeAspect="1"/>
          </p:cNvPicPr>
          <p:nvPr/>
        </p:nvPicPr>
        <p:blipFill>
          <a:blip r:embed="rId2"/>
          <a:stretch>
            <a:fillRect/>
          </a:stretch>
        </p:blipFill>
        <p:spPr>
          <a:xfrm>
            <a:off x="54708" y="0"/>
            <a:ext cx="9089292" cy="5143500"/>
          </a:xfrm>
          <a:prstGeom prst="rect">
            <a:avLst/>
          </a:prstGeom>
        </p:spPr>
      </p:pic>
    </p:spTree>
    <p:extLst>
      <p:ext uri="{BB962C8B-B14F-4D97-AF65-F5344CB8AC3E}">
        <p14:creationId xmlns:p14="http://schemas.microsoft.com/office/powerpoint/2010/main" val="3908419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10DF0C5A-55F5-1CB5-D966-CC74F1A4A9A2}"/>
              </a:ext>
            </a:extLst>
          </p:cNvPr>
          <p:cNvSpPr>
            <a:spLocks noGrp="1"/>
          </p:cNvSpPr>
          <p:nvPr>
            <p:ph type="body" idx="1"/>
          </p:nvPr>
        </p:nvSpPr>
        <p:spPr/>
        <p:txBody>
          <a:bodyPr/>
          <a:lstStyle/>
          <a:p>
            <a:endParaRPr lang="cs-CZ"/>
          </a:p>
        </p:txBody>
      </p:sp>
      <p:sp>
        <p:nvSpPr>
          <p:cNvPr id="3" name="Nadpis 2">
            <a:extLst>
              <a:ext uri="{FF2B5EF4-FFF2-40B4-BE49-F238E27FC236}">
                <a16:creationId xmlns:a16="http://schemas.microsoft.com/office/drawing/2014/main" id="{132942A6-671C-5963-D973-5630AC2DE51C}"/>
              </a:ext>
            </a:extLst>
          </p:cNvPr>
          <p:cNvSpPr>
            <a:spLocks noGrp="1"/>
          </p:cNvSpPr>
          <p:nvPr>
            <p:ph type="title"/>
          </p:nvPr>
        </p:nvSpPr>
        <p:spPr/>
        <p:txBody>
          <a:bodyPr/>
          <a:lstStyle/>
          <a:p>
            <a:endParaRPr lang="cs-CZ"/>
          </a:p>
        </p:txBody>
      </p:sp>
      <p:pic>
        <p:nvPicPr>
          <p:cNvPr id="5" name="Obrázek 4">
            <a:extLst>
              <a:ext uri="{FF2B5EF4-FFF2-40B4-BE49-F238E27FC236}">
                <a16:creationId xmlns:a16="http://schemas.microsoft.com/office/drawing/2014/main" id="{138B6EE6-E334-3EB3-7FB7-338C55D5ED5E}"/>
              </a:ext>
            </a:extLst>
          </p:cNvPr>
          <p:cNvPicPr>
            <a:picLocks noChangeAspect="1"/>
          </p:cNvPicPr>
          <p:nvPr/>
        </p:nvPicPr>
        <p:blipFill>
          <a:blip r:embed="rId2"/>
          <a:stretch>
            <a:fillRect/>
          </a:stretch>
        </p:blipFill>
        <p:spPr>
          <a:xfrm>
            <a:off x="312615" y="0"/>
            <a:ext cx="8542215" cy="5143500"/>
          </a:xfrm>
          <a:prstGeom prst="rect">
            <a:avLst/>
          </a:prstGeom>
        </p:spPr>
      </p:pic>
    </p:spTree>
    <p:extLst>
      <p:ext uri="{BB962C8B-B14F-4D97-AF65-F5344CB8AC3E}">
        <p14:creationId xmlns:p14="http://schemas.microsoft.com/office/powerpoint/2010/main" val="23697309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5BF998-1B69-5160-32A2-1324F3E00A3C}"/>
              </a:ext>
            </a:extLst>
          </p:cNvPr>
          <p:cNvSpPr>
            <a:spLocks noGrp="1"/>
          </p:cNvSpPr>
          <p:nvPr>
            <p:ph type="title"/>
          </p:nvPr>
        </p:nvSpPr>
        <p:spPr>
          <a:xfrm>
            <a:off x="311150" y="444500"/>
            <a:ext cx="8521700" cy="573088"/>
          </a:xfrm>
        </p:spPr>
        <p:txBody>
          <a:bodyPr>
            <a:normAutofit fontScale="90000"/>
          </a:bodyPr>
          <a:lstStyle/>
          <a:p>
            <a:pPr eaLnBrk="1" fontAlgn="auto" hangingPunct="1">
              <a:buClr>
                <a:schemeClr val="dk1"/>
              </a:buClr>
              <a:buFont typeface="Arial"/>
              <a:buNone/>
              <a:defRPr/>
            </a:pPr>
            <a:endParaRPr lang="cs-CZ" sz="2800">
              <a:solidFill>
                <a:schemeClr val="dk1"/>
              </a:solidFill>
              <a:sym typeface="Arial"/>
            </a:endParaRPr>
          </a:p>
        </p:txBody>
      </p:sp>
      <p:sp>
        <p:nvSpPr>
          <p:cNvPr id="57347" name="Zástupný text 2">
            <a:extLst>
              <a:ext uri="{FF2B5EF4-FFF2-40B4-BE49-F238E27FC236}">
                <a16:creationId xmlns:a16="http://schemas.microsoft.com/office/drawing/2014/main" id="{BED20379-4566-56FA-1B7C-2114C539817B}"/>
              </a:ext>
            </a:extLst>
          </p:cNvPr>
          <p:cNvSpPr txBox="1">
            <a:spLocks noGrp="1"/>
          </p:cNvSpPr>
          <p:nvPr>
            <p:ph type="body" idx="1"/>
          </p:nvPr>
        </p:nvSpPr>
        <p:spPr>
          <a:xfrm>
            <a:off x="311150" y="1152525"/>
            <a:ext cx="8521700" cy="3416300"/>
          </a:xfrm>
        </p:spPr>
        <p:txBody>
          <a:bodyPr/>
          <a:lstStyle/>
          <a:p>
            <a:pPr eaLnBrk="1" hangingPunct="1">
              <a:lnSpc>
                <a:spcPct val="115000"/>
              </a:lnSpc>
              <a:spcBef>
                <a:spcPct val="0"/>
              </a:spcBef>
              <a:spcAft>
                <a:spcPct val="0"/>
              </a:spcAft>
              <a:buClr>
                <a:srgbClr val="595959"/>
              </a:buClr>
            </a:pPr>
            <a:endParaRPr lang="cs-CZ" altLang="cs-CZ" sz="1800">
              <a:solidFill>
                <a:srgbClr val="595959"/>
              </a:solidFill>
              <a:latin typeface="Arial" panose="020B0604020202020204" pitchFamily="34" charset="0"/>
              <a:cs typeface="Arial" panose="020B0604020202020204" pitchFamily="34" charset="0"/>
            </a:endParaRPr>
          </a:p>
        </p:txBody>
      </p:sp>
      <p:pic>
        <p:nvPicPr>
          <p:cNvPr id="57348" name="Google Shape;207;p37">
            <a:extLst>
              <a:ext uri="{FF2B5EF4-FFF2-40B4-BE49-F238E27FC236}">
                <a16:creationId xmlns:a16="http://schemas.microsoft.com/office/drawing/2014/main" id="{1B12E966-61C0-4D02-E84E-EDF489E7324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4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4BFD2-2272-841A-7D47-AF8874AD42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B58386-F7F8-0609-B97B-9F1C8DC7B717}"/>
              </a:ext>
            </a:extLst>
          </p:cNvPr>
          <p:cNvSpPr>
            <a:spLocks noGrp="1"/>
          </p:cNvSpPr>
          <p:nvPr>
            <p:ph type="sldNum" sz="quarter" idx="11"/>
          </p:nvPr>
        </p:nvSpPr>
        <p:spPr>
          <a:xfrm>
            <a:off x="8463966" y="4838026"/>
            <a:ext cx="405000" cy="202406"/>
          </a:xfrm>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11</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C91516B8-ECDD-D104-6F8B-D905DDFBF5C0}"/>
              </a:ext>
            </a:extLst>
          </p:cNvPr>
          <p:cNvSpPr>
            <a:spLocks noGrp="1"/>
          </p:cNvSpPr>
          <p:nvPr>
            <p:ph type="title"/>
          </p:nvPr>
        </p:nvSpPr>
        <p:spPr/>
        <p:txBody>
          <a:bodyPr/>
          <a:lstStyle/>
          <a:p>
            <a:r>
              <a:rPr lang="cs-CZ" dirty="0"/>
              <a:t>Proč očkujeme kojence?</a:t>
            </a:r>
          </a:p>
        </p:txBody>
      </p:sp>
      <p:sp>
        <p:nvSpPr>
          <p:cNvPr id="6" name="Rectangle 5">
            <a:extLst>
              <a:ext uri="{FF2B5EF4-FFF2-40B4-BE49-F238E27FC236}">
                <a16:creationId xmlns:a16="http://schemas.microsoft.com/office/drawing/2014/main" id="{D6ACF7C4-0EBE-3793-8893-3309161B1E91}"/>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sp>
        <p:nvSpPr>
          <p:cNvPr id="3" name="Zástupný obsah 3">
            <a:extLst>
              <a:ext uri="{FF2B5EF4-FFF2-40B4-BE49-F238E27FC236}">
                <a16:creationId xmlns:a16="http://schemas.microsoft.com/office/drawing/2014/main" id="{49908CF7-5AB8-AC8F-2A16-8C79409484FC}"/>
              </a:ext>
            </a:extLst>
          </p:cNvPr>
          <p:cNvSpPr txBox="1">
            <a:spLocks/>
          </p:cNvSpPr>
          <p:nvPr/>
        </p:nvSpPr>
        <p:spPr>
          <a:xfrm>
            <a:off x="131424" y="941020"/>
            <a:ext cx="4334611" cy="3263504"/>
          </a:xfrm>
          <a:prstGeom prst="rect">
            <a:avLst/>
          </a:prstGeom>
        </p:spPr>
        <p:txBody>
          <a:bodyPr vert="horz" wrap="square" lIns="0" tIns="0" rIns="0" bIns="0" rtlCol="0" anchor="t" anchorCtr="0">
            <a:norm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Nezralý a </a:t>
            </a:r>
            <a:r>
              <a:rPr lang="cs-CZ" sz="1500" u="sng" dirty="0">
                <a:solidFill>
                  <a:srgbClr val="000000"/>
                </a:solidFill>
                <a:latin typeface="Arial" panose="020B0604020202020204" pitchFamily="34" charset="0"/>
                <a:cs typeface="Arial" panose="020B0604020202020204" pitchFamily="34" charset="0"/>
              </a:rPr>
              <a:t>naivní</a:t>
            </a:r>
            <a:r>
              <a:rPr lang="cs-CZ" sz="1500" dirty="0">
                <a:solidFill>
                  <a:srgbClr val="000000"/>
                </a:solidFill>
                <a:latin typeface="Arial" panose="020B0604020202020204" pitchFamily="34" charset="0"/>
                <a:cs typeface="Arial" panose="020B0604020202020204" pitchFamily="34" charset="0"/>
              </a:rPr>
              <a:t> imunitní systém</a:t>
            </a: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Nejvyšší riziko závažných komplikací včetně úmrtí</a:t>
            </a: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Většinou neposkytujeme dlouhodobou ochranu, ale chráníme v nejrizikovějším věku</a:t>
            </a: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Prokazatelná účinnost i bezpečnost doporučených vakcín</a:t>
            </a: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Potřeba co nejvčasnější ochrany</a:t>
            </a:r>
          </a:p>
        </p:txBody>
      </p:sp>
      <p:pic>
        <p:nvPicPr>
          <p:cNvPr id="5" name="Picture 4">
            <a:extLst>
              <a:ext uri="{FF2B5EF4-FFF2-40B4-BE49-F238E27FC236}">
                <a16:creationId xmlns:a16="http://schemas.microsoft.com/office/drawing/2014/main" id="{F247156D-CE0A-55C6-612A-8BA444191941}"/>
              </a:ext>
            </a:extLst>
          </p:cNvPr>
          <p:cNvPicPr>
            <a:picLocks noChangeAspect="1"/>
          </p:cNvPicPr>
          <p:nvPr/>
        </p:nvPicPr>
        <p:blipFill>
          <a:blip r:embed="rId3"/>
          <a:stretch>
            <a:fillRect/>
          </a:stretch>
        </p:blipFill>
        <p:spPr>
          <a:xfrm>
            <a:off x="1232610" y="3018953"/>
            <a:ext cx="1599664" cy="1432684"/>
          </a:xfrm>
          <a:prstGeom prst="rect">
            <a:avLst/>
          </a:prstGeom>
        </p:spPr>
      </p:pic>
      <p:pic>
        <p:nvPicPr>
          <p:cNvPr id="7" name="Picture 6">
            <a:extLst>
              <a:ext uri="{FF2B5EF4-FFF2-40B4-BE49-F238E27FC236}">
                <a16:creationId xmlns:a16="http://schemas.microsoft.com/office/drawing/2014/main" id="{659C2455-A366-6DB4-206B-1EAA56B713F8}"/>
              </a:ext>
            </a:extLst>
          </p:cNvPr>
          <p:cNvPicPr>
            <a:picLocks noChangeAspect="1"/>
          </p:cNvPicPr>
          <p:nvPr/>
        </p:nvPicPr>
        <p:blipFill>
          <a:blip r:embed="rId4"/>
          <a:srcRect b="13885"/>
          <a:stretch/>
        </p:blipFill>
        <p:spPr>
          <a:xfrm>
            <a:off x="4377353" y="1092232"/>
            <a:ext cx="3722414" cy="3734654"/>
          </a:xfrm>
          <a:prstGeom prst="rect">
            <a:avLst/>
          </a:prstGeom>
        </p:spPr>
      </p:pic>
      <p:pic>
        <p:nvPicPr>
          <p:cNvPr id="8" name="Picture 7">
            <a:extLst>
              <a:ext uri="{FF2B5EF4-FFF2-40B4-BE49-F238E27FC236}">
                <a16:creationId xmlns:a16="http://schemas.microsoft.com/office/drawing/2014/main" id="{E25323E9-BFD1-2BBC-4751-78AB59F22291}"/>
              </a:ext>
            </a:extLst>
          </p:cNvPr>
          <p:cNvPicPr>
            <a:picLocks noChangeAspect="1"/>
          </p:cNvPicPr>
          <p:nvPr/>
        </p:nvPicPr>
        <p:blipFill>
          <a:blip r:embed="rId5"/>
          <a:stretch>
            <a:fillRect/>
          </a:stretch>
        </p:blipFill>
        <p:spPr>
          <a:xfrm>
            <a:off x="4377354" y="820700"/>
            <a:ext cx="3050807" cy="278645"/>
          </a:xfrm>
          <a:prstGeom prst="rect">
            <a:avLst/>
          </a:prstGeom>
        </p:spPr>
      </p:pic>
      <p:pic>
        <p:nvPicPr>
          <p:cNvPr id="10" name="Picture 9">
            <a:extLst>
              <a:ext uri="{FF2B5EF4-FFF2-40B4-BE49-F238E27FC236}">
                <a16:creationId xmlns:a16="http://schemas.microsoft.com/office/drawing/2014/main" id="{2F8A5CC4-8695-FC18-9A4D-CB32BF7AA73F}"/>
              </a:ext>
            </a:extLst>
          </p:cNvPr>
          <p:cNvPicPr>
            <a:picLocks noChangeAspect="1"/>
          </p:cNvPicPr>
          <p:nvPr/>
        </p:nvPicPr>
        <p:blipFill>
          <a:blip r:embed="rId6"/>
          <a:stretch>
            <a:fillRect/>
          </a:stretch>
        </p:blipFill>
        <p:spPr>
          <a:xfrm>
            <a:off x="4377354" y="4647049"/>
            <a:ext cx="3827167" cy="190976"/>
          </a:xfrm>
          <a:prstGeom prst="rect">
            <a:avLst/>
          </a:prstGeom>
        </p:spPr>
      </p:pic>
    </p:spTree>
    <p:extLst>
      <p:ext uri="{BB962C8B-B14F-4D97-AF65-F5344CB8AC3E}">
        <p14:creationId xmlns:p14="http://schemas.microsoft.com/office/powerpoint/2010/main" val="25669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6C393-B68F-025A-D89B-B01452E5AE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FAA044-09AE-1B56-EBDF-9E4F689595CF}"/>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12</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12DF2CD0-C284-A2D1-C088-56938A342A82}"/>
              </a:ext>
            </a:extLst>
          </p:cNvPr>
          <p:cNvSpPr>
            <a:spLocks noGrp="1"/>
          </p:cNvSpPr>
          <p:nvPr>
            <p:ph type="title"/>
          </p:nvPr>
        </p:nvSpPr>
        <p:spPr/>
        <p:txBody>
          <a:bodyPr/>
          <a:lstStyle/>
          <a:p>
            <a:r>
              <a:rPr lang="cs-CZ" dirty="0"/>
              <a:t>Proč je důležité včasné zahájení očkování*</a:t>
            </a:r>
          </a:p>
        </p:txBody>
      </p:sp>
      <p:sp>
        <p:nvSpPr>
          <p:cNvPr id="6" name="Rectangle 5">
            <a:extLst>
              <a:ext uri="{FF2B5EF4-FFF2-40B4-BE49-F238E27FC236}">
                <a16:creationId xmlns:a16="http://schemas.microsoft.com/office/drawing/2014/main" id="{9AE709BC-FEAD-2776-C510-775ED2D95B60}"/>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graphicFrame>
        <p:nvGraphicFramePr>
          <p:cNvPr id="3" name="Chart 2">
            <a:extLst>
              <a:ext uri="{FF2B5EF4-FFF2-40B4-BE49-F238E27FC236}">
                <a16:creationId xmlns:a16="http://schemas.microsoft.com/office/drawing/2014/main" id="{FF06B0C4-DCA8-F49D-844A-67C2DA32D66E}"/>
              </a:ext>
            </a:extLst>
          </p:cNvPr>
          <p:cNvGraphicFramePr>
            <a:graphicFrameLocks/>
          </p:cNvGraphicFramePr>
          <p:nvPr/>
        </p:nvGraphicFramePr>
        <p:xfrm>
          <a:off x="398938" y="985152"/>
          <a:ext cx="7577999" cy="340028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C29D5BE4-9E05-E6A6-4480-6BE6363AE7FF}"/>
              </a:ext>
            </a:extLst>
          </p:cNvPr>
          <p:cNvPicPr>
            <a:picLocks noChangeAspect="1"/>
          </p:cNvPicPr>
          <p:nvPr/>
        </p:nvPicPr>
        <p:blipFill rotWithShape="1">
          <a:blip r:embed="rId3"/>
          <a:srcRect l="6492" t="28822" r="76571" b="9317"/>
          <a:stretch/>
        </p:blipFill>
        <p:spPr>
          <a:xfrm>
            <a:off x="756896" y="2197933"/>
            <a:ext cx="1376921" cy="1977915"/>
          </a:xfrm>
          <a:prstGeom prst="rect">
            <a:avLst/>
          </a:prstGeom>
          <a:solidFill>
            <a:schemeClr val="accent1">
              <a:lumMod val="60000"/>
              <a:lumOff val="40000"/>
            </a:schemeClr>
          </a:solidFill>
        </p:spPr>
      </p:pic>
      <p:sp>
        <p:nvSpPr>
          <p:cNvPr id="7" name="Rectangle 6">
            <a:extLst>
              <a:ext uri="{FF2B5EF4-FFF2-40B4-BE49-F238E27FC236}">
                <a16:creationId xmlns:a16="http://schemas.microsoft.com/office/drawing/2014/main" id="{606DF8D6-352E-E597-CF3E-B50EB16CDFCD}"/>
              </a:ext>
            </a:extLst>
          </p:cNvPr>
          <p:cNvSpPr/>
          <p:nvPr/>
        </p:nvSpPr>
        <p:spPr bwMode="auto">
          <a:xfrm>
            <a:off x="702598" y="4156404"/>
            <a:ext cx="7165637" cy="336095"/>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43" indent="-285743" defTabSz="914378" fontAlgn="auto">
              <a:spcBef>
                <a:spcPts val="300"/>
              </a:spcBef>
              <a:spcAft>
                <a:spcPts val="300"/>
              </a:spcAft>
              <a:buClr>
                <a:srgbClr val="F36633"/>
              </a:buClr>
              <a:buSzPct val="110000"/>
              <a:buFont typeface="Arial" panose="020B0604020202020204" pitchFamily="34" charset="0"/>
              <a:buChar char="•"/>
              <a:defRPr/>
            </a:pPr>
            <a:endParaRPr lang="cs-CZ" sz="1600" kern="0" dirty="0" err="1">
              <a:solidFill>
                <a:srgbClr val="000000"/>
              </a:solidFill>
              <a:latin typeface="Arial"/>
              <a:cs typeface="Noto Sans"/>
            </a:endParaRPr>
          </a:p>
        </p:txBody>
      </p:sp>
      <p:pic>
        <p:nvPicPr>
          <p:cNvPr id="8" name="Picture 7">
            <a:extLst>
              <a:ext uri="{FF2B5EF4-FFF2-40B4-BE49-F238E27FC236}">
                <a16:creationId xmlns:a16="http://schemas.microsoft.com/office/drawing/2014/main" id="{B0566352-AEE8-E6E4-CC3F-A9DADA2E2CFC}"/>
              </a:ext>
            </a:extLst>
          </p:cNvPr>
          <p:cNvPicPr>
            <a:picLocks noChangeAspect="1"/>
          </p:cNvPicPr>
          <p:nvPr/>
        </p:nvPicPr>
        <p:blipFill rotWithShape="1">
          <a:blip r:embed="rId3"/>
          <a:srcRect t="89122"/>
          <a:stretch/>
        </p:blipFill>
        <p:spPr>
          <a:xfrm>
            <a:off x="290237" y="4136619"/>
            <a:ext cx="7577997" cy="446532"/>
          </a:xfrm>
          <a:prstGeom prst="rect">
            <a:avLst/>
          </a:prstGeom>
        </p:spPr>
      </p:pic>
      <p:sp>
        <p:nvSpPr>
          <p:cNvPr id="9" name="Right Brace 8">
            <a:extLst>
              <a:ext uri="{FF2B5EF4-FFF2-40B4-BE49-F238E27FC236}">
                <a16:creationId xmlns:a16="http://schemas.microsoft.com/office/drawing/2014/main" id="{598B7689-3208-16C6-41E8-06EE89C478A9}"/>
              </a:ext>
            </a:extLst>
          </p:cNvPr>
          <p:cNvSpPr/>
          <p:nvPr/>
        </p:nvSpPr>
        <p:spPr>
          <a:xfrm rot="16200000">
            <a:off x="1335595" y="487682"/>
            <a:ext cx="219524" cy="1376921"/>
          </a:xfrm>
          <a:prstGeom prst="rightBrace">
            <a:avLst>
              <a:gd name="adj1" fmla="val 22421"/>
              <a:gd name="adj2" fmla="val 52314"/>
            </a:avLst>
          </a:prstGeom>
          <a:ln w="19050" cap="rnd">
            <a:solidFill>
              <a:srgbClr val="00467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eaLnBrk="1" fontAlgn="auto" hangingPunct="1">
              <a:spcBef>
                <a:spcPts val="0"/>
              </a:spcBef>
              <a:spcAft>
                <a:spcPts val="0"/>
              </a:spcAft>
              <a:defRPr/>
            </a:pPr>
            <a:endParaRPr lang="cs-CZ" sz="1800" dirty="0">
              <a:solidFill>
                <a:srgbClr val="000000"/>
              </a:solidFill>
              <a:latin typeface="Arial"/>
              <a:cs typeface="Noto Sans"/>
            </a:endParaRPr>
          </a:p>
        </p:txBody>
      </p:sp>
      <p:sp>
        <p:nvSpPr>
          <p:cNvPr id="10" name="Right Brace 9">
            <a:extLst>
              <a:ext uri="{FF2B5EF4-FFF2-40B4-BE49-F238E27FC236}">
                <a16:creationId xmlns:a16="http://schemas.microsoft.com/office/drawing/2014/main" id="{D144C084-118C-665D-6D01-4A66869898BF}"/>
              </a:ext>
            </a:extLst>
          </p:cNvPr>
          <p:cNvSpPr/>
          <p:nvPr/>
        </p:nvSpPr>
        <p:spPr>
          <a:xfrm rot="16200000">
            <a:off x="4818416" y="-1625069"/>
            <a:ext cx="219525" cy="5588721"/>
          </a:xfrm>
          <a:prstGeom prst="rightBrace">
            <a:avLst>
              <a:gd name="adj1" fmla="val 22421"/>
              <a:gd name="adj2" fmla="val 52314"/>
            </a:avLst>
          </a:prstGeom>
          <a:ln w="19050" cap="rnd">
            <a:solidFill>
              <a:srgbClr val="1792B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eaLnBrk="1" fontAlgn="auto" hangingPunct="1">
              <a:spcBef>
                <a:spcPts val="0"/>
              </a:spcBef>
              <a:spcAft>
                <a:spcPts val="0"/>
              </a:spcAft>
              <a:defRPr/>
            </a:pPr>
            <a:endParaRPr lang="cs-CZ" sz="1800" dirty="0">
              <a:solidFill>
                <a:srgbClr val="000000"/>
              </a:solidFill>
              <a:latin typeface="Arial"/>
              <a:cs typeface="Noto Sans"/>
            </a:endParaRPr>
          </a:p>
        </p:txBody>
      </p:sp>
      <p:sp>
        <p:nvSpPr>
          <p:cNvPr id="11" name="TextBox 10">
            <a:extLst>
              <a:ext uri="{FF2B5EF4-FFF2-40B4-BE49-F238E27FC236}">
                <a16:creationId xmlns:a16="http://schemas.microsoft.com/office/drawing/2014/main" id="{9005E0BF-93C9-2EB0-8182-7B2A388BCDC1}"/>
              </a:ext>
            </a:extLst>
          </p:cNvPr>
          <p:cNvSpPr txBox="1"/>
          <p:nvPr/>
        </p:nvSpPr>
        <p:spPr>
          <a:xfrm>
            <a:off x="439328" y="865395"/>
            <a:ext cx="1950976" cy="246221"/>
          </a:xfrm>
          <a:prstGeom prst="rect">
            <a:avLst/>
          </a:prstGeom>
          <a:noFill/>
        </p:spPr>
        <p:txBody>
          <a:bodyPr wrap="square" rtlCol="0">
            <a:spAutoFit/>
          </a:bodyPr>
          <a:lstStyle/>
          <a:p>
            <a:pPr algn="ctr" defTabSz="914378" eaLnBrk="1" fontAlgn="auto" hangingPunct="1">
              <a:spcBef>
                <a:spcPts val="0"/>
              </a:spcBef>
              <a:spcAft>
                <a:spcPts val="0"/>
              </a:spcAft>
              <a:buClr>
                <a:srgbClr val="544F40"/>
              </a:buClr>
              <a:defRPr/>
            </a:pPr>
            <a:r>
              <a:rPr lang="cs-CZ" sz="1000" kern="0" dirty="0">
                <a:solidFill>
                  <a:srgbClr val="00467F"/>
                </a:solidFill>
                <a:latin typeface="Arial"/>
                <a:cs typeface="Noto Sans"/>
              </a:rPr>
              <a:t>Očkováním nepreventabilní</a:t>
            </a:r>
          </a:p>
        </p:txBody>
      </p:sp>
      <p:sp>
        <p:nvSpPr>
          <p:cNvPr id="12" name="TextBox 11">
            <a:extLst>
              <a:ext uri="{FF2B5EF4-FFF2-40B4-BE49-F238E27FC236}">
                <a16:creationId xmlns:a16="http://schemas.microsoft.com/office/drawing/2014/main" id="{BDC4B583-0818-2B14-CA93-1DA3E83898DA}"/>
              </a:ext>
            </a:extLst>
          </p:cNvPr>
          <p:cNvSpPr txBox="1"/>
          <p:nvPr/>
        </p:nvSpPr>
        <p:spPr>
          <a:xfrm>
            <a:off x="3297305" y="850752"/>
            <a:ext cx="3588242" cy="246221"/>
          </a:xfrm>
          <a:prstGeom prst="rect">
            <a:avLst/>
          </a:prstGeom>
          <a:noFill/>
        </p:spPr>
        <p:txBody>
          <a:bodyPr wrap="square" rtlCol="0">
            <a:spAutoFit/>
          </a:bodyPr>
          <a:lstStyle/>
          <a:p>
            <a:pPr algn="ctr" defTabSz="914378" eaLnBrk="1" fontAlgn="auto" hangingPunct="1">
              <a:spcBef>
                <a:spcPts val="0"/>
              </a:spcBef>
              <a:spcAft>
                <a:spcPts val="0"/>
              </a:spcAft>
              <a:buClr>
                <a:srgbClr val="544F40"/>
              </a:buClr>
              <a:defRPr/>
            </a:pPr>
            <a:r>
              <a:rPr lang="cs-CZ" sz="1000" kern="0" dirty="0">
                <a:solidFill>
                  <a:srgbClr val="1792BC"/>
                </a:solidFill>
                <a:latin typeface="Arial"/>
                <a:cs typeface="Noto Sans"/>
              </a:rPr>
              <a:t>Teoreticky preventabilní při včasném zahájení očkování</a:t>
            </a:r>
          </a:p>
        </p:txBody>
      </p:sp>
      <p:cxnSp>
        <p:nvCxnSpPr>
          <p:cNvPr id="13" name="Straight Connector 12">
            <a:extLst>
              <a:ext uri="{FF2B5EF4-FFF2-40B4-BE49-F238E27FC236}">
                <a16:creationId xmlns:a16="http://schemas.microsoft.com/office/drawing/2014/main" id="{8558A4DD-5047-CF15-62A8-6C0C9ED38244}"/>
              </a:ext>
            </a:extLst>
          </p:cNvPr>
          <p:cNvCxnSpPr>
            <a:cxnSpLocks/>
          </p:cNvCxnSpPr>
          <p:nvPr/>
        </p:nvCxnSpPr>
        <p:spPr>
          <a:xfrm>
            <a:off x="2133819" y="1429005"/>
            <a:ext cx="0" cy="2697118"/>
          </a:xfrm>
          <a:prstGeom prst="line">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62BE70F-168E-25C5-97D9-9C5233C6F8D7}"/>
              </a:ext>
            </a:extLst>
          </p:cNvPr>
          <p:cNvSpPr txBox="1"/>
          <p:nvPr/>
        </p:nvSpPr>
        <p:spPr>
          <a:xfrm>
            <a:off x="225500" y="4581616"/>
            <a:ext cx="5571174" cy="584775"/>
          </a:xfrm>
          <a:prstGeom prst="rect">
            <a:avLst/>
          </a:prstGeom>
          <a:noFill/>
        </p:spPr>
        <p:txBody>
          <a:bodyPr wrap="square">
            <a:spAutoFit/>
          </a:bodyPr>
          <a:lstStyle/>
          <a:p>
            <a:pPr defTabSz="1219139" eaLnBrk="1" fontAlgn="auto" hangingPunct="1">
              <a:spcBef>
                <a:spcPts val="0"/>
              </a:spcBef>
              <a:spcAft>
                <a:spcPts val="0"/>
              </a:spcAft>
              <a:defRPr sz="1400" b="1" i="0" u="none" strike="noStrike" kern="1200" spc="0" baseline="0">
                <a:solidFill>
                  <a:srgbClr val="544F40">
                    <a:lumMod val="65000"/>
                    <a:lumOff val="35000"/>
                  </a:srgbClr>
                </a:solidFill>
                <a:latin typeface="+mn-lt"/>
                <a:ea typeface="+mn-ea"/>
                <a:cs typeface="+mn-cs"/>
              </a:defRPr>
            </a:pPr>
            <a:r>
              <a:rPr lang="cs-CZ" sz="800" b="1" dirty="0">
                <a:solidFill>
                  <a:srgbClr val="000000">
                    <a:lumMod val="75000"/>
                    <a:lumOff val="25000"/>
                  </a:srgbClr>
                </a:solidFill>
                <a:latin typeface="Arial"/>
                <a:cs typeface="Noto Sans"/>
              </a:rPr>
              <a:t>Invazivní meningokokové onemocnění N. m. B, 0-23 měsíců věku, ČR, 2003-2022, surveillance data, n = 226¹</a:t>
            </a:r>
            <a:r>
              <a:rPr lang="en-US" sz="800" b="1" dirty="0">
                <a:solidFill>
                  <a:srgbClr val="000000">
                    <a:lumMod val="75000"/>
                    <a:lumOff val="25000"/>
                  </a:srgbClr>
                </a:solidFill>
                <a:latin typeface="Arial"/>
                <a:cs typeface="Noto Sans"/>
              </a:rPr>
              <a:t>      </a:t>
            </a:r>
          </a:p>
          <a:p>
            <a:pPr defTabSz="1219139" eaLnBrk="1" fontAlgn="auto" hangingPunct="1">
              <a:spcBef>
                <a:spcPts val="0"/>
              </a:spcBef>
              <a:spcAft>
                <a:spcPts val="0"/>
              </a:spcAft>
              <a:defRPr sz="1400" b="1" i="0" u="none" strike="noStrike" kern="1200" spc="0" baseline="0">
                <a:solidFill>
                  <a:srgbClr val="544F40">
                    <a:lumMod val="65000"/>
                    <a:lumOff val="35000"/>
                  </a:srgbClr>
                </a:solidFill>
                <a:latin typeface="+mn-lt"/>
                <a:ea typeface="+mn-ea"/>
                <a:cs typeface="+mn-cs"/>
              </a:defRPr>
            </a:pPr>
            <a:r>
              <a:rPr lang="en-US" sz="800" b="1" dirty="0">
                <a:solidFill>
                  <a:srgbClr val="000000">
                    <a:lumMod val="75000"/>
                    <a:lumOff val="25000"/>
                  </a:srgbClr>
                </a:solidFill>
                <a:latin typeface="Arial"/>
                <a:cs typeface="Noto Sans"/>
              </a:rPr>
              <a:t>  </a:t>
            </a:r>
            <a:r>
              <a:rPr lang="en-US" sz="800" b="1" dirty="0" err="1">
                <a:solidFill>
                  <a:srgbClr val="000000">
                    <a:lumMod val="75000"/>
                    <a:lumOff val="25000"/>
                  </a:srgbClr>
                </a:solidFill>
                <a:latin typeface="Arial"/>
                <a:cs typeface="Noto Sans"/>
              </a:rPr>
              <a:t>počet</a:t>
            </a:r>
            <a:r>
              <a:rPr lang="en-US" sz="800" b="1" dirty="0">
                <a:solidFill>
                  <a:srgbClr val="000000">
                    <a:lumMod val="75000"/>
                    <a:lumOff val="25000"/>
                  </a:srgbClr>
                </a:solidFill>
                <a:latin typeface="Arial"/>
                <a:cs typeface="Noto Sans"/>
              </a:rPr>
              <a:t> </a:t>
            </a:r>
            <a:r>
              <a:rPr lang="en-US" sz="800" b="1" dirty="0" err="1">
                <a:solidFill>
                  <a:srgbClr val="000000">
                    <a:lumMod val="75000"/>
                    <a:lumOff val="25000"/>
                  </a:srgbClr>
                </a:solidFill>
                <a:latin typeface="Arial"/>
                <a:cs typeface="Noto Sans"/>
              </a:rPr>
              <a:t>dávek</a:t>
            </a:r>
            <a:r>
              <a:rPr lang="en-US" sz="800" b="1" dirty="0">
                <a:solidFill>
                  <a:srgbClr val="000000">
                    <a:lumMod val="75000"/>
                    <a:lumOff val="25000"/>
                  </a:srgbClr>
                </a:solidFill>
                <a:latin typeface="Arial"/>
                <a:cs typeface="Noto Sans"/>
              </a:rPr>
              <a:t> dle </a:t>
            </a:r>
            <a:r>
              <a:rPr lang="en-US" sz="800" b="1" dirty="0" err="1">
                <a:solidFill>
                  <a:srgbClr val="000000">
                    <a:lumMod val="75000"/>
                    <a:lumOff val="25000"/>
                  </a:srgbClr>
                </a:solidFill>
                <a:latin typeface="Arial"/>
                <a:cs typeface="Noto Sans"/>
              </a:rPr>
              <a:t>použité</a:t>
            </a:r>
            <a:r>
              <a:rPr lang="en-US" sz="800" b="1" dirty="0">
                <a:solidFill>
                  <a:srgbClr val="000000">
                    <a:lumMod val="75000"/>
                    <a:lumOff val="25000"/>
                  </a:srgbClr>
                </a:solidFill>
                <a:latin typeface="Arial"/>
                <a:cs typeface="Noto Sans"/>
              </a:rPr>
              <a:t> </a:t>
            </a:r>
            <a:r>
              <a:rPr lang="en-US" sz="800" b="1" dirty="0" err="1">
                <a:solidFill>
                  <a:srgbClr val="000000">
                    <a:lumMod val="75000"/>
                    <a:lumOff val="25000"/>
                  </a:srgbClr>
                </a:solidFill>
                <a:latin typeface="Arial"/>
                <a:cs typeface="Noto Sans"/>
              </a:rPr>
              <a:t>vakcíny</a:t>
            </a:r>
            <a:endParaRPr lang="en-US" sz="800" b="1" dirty="0">
              <a:solidFill>
                <a:srgbClr val="000000">
                  <a:lumMod val="75000"/>
                  <a:lumOff val="25000"/>
                </a:srgbClr>
              </a:solidFill>
              <a:latin typeface="Arial"/>
              <a:cs typeface="Noto Sans"/>
            </a:endParaRPr>
          </a:p>
          <a:p>
            <a:pPr algn="ctr" defTabSz="1219139" eaLnBrk="1" fontAlgn="auto" hangingPunct="1">
              <a:spcBef>
                <a:spcPts val="0"/>
              </a:spcBef>
              <a:spcAft>
                <a:spcPts val="0"/>
              </a:spcAft>
              <a:defRPr sz="1400" b="1" i="0" u="none" strike="noStrike" kern="1200" spc="0" baseline="0">
                <a:solidFill>
                  <a:srgbClr val="544F40">
                    <a:lumMod val="65000"/>
                    <a:lumOff val="35000"/>
                  </a:srgbClr>
                </a:solidFill>
                <a:latin typeface="+mn-lt"/>
                <a:ea typeface="+mn-ea"/>
                <a:cs typeface="+mn-cs"/>
              </a:defRPr>
            </a:pPr>
            <a:endParaRPr lang="en-US" sz="800" b="1" dirty="0">
              <a:solidFill>
                <a:srgbClr val="000000">
                  <a:lumMod val="75000"/>
                  <a:lumOff val="25000"/>
                </a:srgbClr>
              </a:solidFill>
              <a:latin typeface="Arial"/>
              <a:cs typeface="Noto Sans"/>
            </a:endParaRPr>
          </a:p>
          <a:p>
            <a:pPr algn="ctr" defTabSz="1219139" eaLnBrk="1" fontAlgn="auto" hangingPunct="1">
              <a:spcBef>
                <a:spcPts val="0"/>
              </a:spcBef>
              <a:spcAft>
                <a:spcPts val="0"/>
              </a:spcAft>
              <a:defRPr sz="1400" b="1" i="0" u="none" strike="noStrike" kern="1200" spc="0" baseline="0">
                <a:solidFill>
                  <a:srgbClr val="544F40">
                    <a:lumMod val="65000"/>
                    <a:lumOff val="35000"/>
                  </a:srgbClr>
                </a:solidFill>
                <a:latin typeface="+mn-lt"/>
                <a:ea typeface="+mn-ea"/>
                <a:cs typeface="+mn-cs"/>
              </a:defRPr>
            </a:pPr>
            <a:endParaRPr lang="cs-CZ" sz="800" b="1" dirty="0">
              <a:solidFill>
                <a:srgbClr val="000000">
                  <a:lumMod val="75000"/>
                  <a:lumOff val="25000"/>
                </a:srgbClr>
              </a:solidFill>
              <a:latin typeface="Arial"/>
              <a:cs typeface="Noto Sans"/>
            </a:endParaRPr>
          </a:p>
        </p:txBody>
      </p:sp>
      <p:sp>
        <p:nvSpPr>
          <p:cNvPr id="15" name="TextBox 14">
            <a:extLst>
              <a:ext uri="{FF2B5EF4-FFF2-40B4-BE49-F238E27FC236}">
                <a16:creationId xmlns:a16="http://schemas.microsoft.com/office/drawing/2014/main" id="{3CADDBBB-94CE-B590-C8D9-A3BA3C2FC375}"/>
              </a:ext>
            </a:extLst>
          </p:cNvPr>
          <p:cNvSpPr txBox="1"/>
          <p:nvPr/>
        </p:nvSpPr>
        <p:spPr>
          <a:xfrm rot="16200000">
            <a:off x="-714770" y="2378647"/>
            <a:ext cx="2100065" cy="219525"/>
          </a:xfrm>
          <a:prstGeom prst="rect">
            <a:avLst/>
          </a:prstGeom>
          <a:noFill/>
        </p:spPr>
        <p:txBody>
          <a:bodyPr wrap="square" lIns="135000" tIns="135000" rIns="135000" bIns="135000" rtlCol="0">
            <a:noAutofit/>
          </a:bodyPr>
          <a:lstStyle/>
          <a:p>
            <a:pPr algn="ctr" defTabSz="914378" eaLnBrk="1" fontAlgn="auto" hangingPunct="1">
              <a:spcBef>
                <a:spcPts val="225"/>
              </a:spcBef>
              <a:spcAft>
                <a:spcPts val="225"/>
              </a:spcAft>
              <a:buClr>
                <a:srgbClr val="F36633"/>
              </a:buClr>
              <a:buSzPct val="110000"/>
              <a:defRPr/>
            </a:pPr>
            <a:r>
              <a:rPr lang="cs-CZ" sz="788" dirty="0">
                <a:latin typeface="Arial"/>
                <a:cs typeface="Noto Sans"/>
              </a:rPr>
              <a:t>Kumulativní počet případů</a:t>
            </a:r>
          </a:p>
        </p:txBody>
      </p:sp>
      <p:pic>
        <p:nvPicPr>
          <p:cNvPr id="16" name="Picture 15">
            <a:extLst>
              <a:ext uri="{FF2B5EF4-FFF2-40B4-BE49-F238E27FC236}">
                <a16:creationId xmlns:a16="http://schemas.microsoft.com/office/drawing/2014/main" id="{F421A2B9-77F9-C501-B8FA-F8C902E4133F}"/>
              </a:ext>
            </a:extLst>
          </p:cNvPr>
          <p:cNvPicPr>
            <a:picLocks noChangeAspect="1"/>
          </p:cNvPicPr>
          <p:nvPr/>
        </p:nvPicPr>
        <p:blipFill>
          <a:blip r:embed="rId4"/>
          <a:stretch>
            <a:fillRect/>
          </a:stretch>
        </p:blipFill>
        <p:spPr>
          <a:xfrm>
            <a:off x="2234097" y="1462719"/>
            <a:ext cx="146317" cy="2400508"/>
          </a:xfrm>
          <a:prstGeom prst="rect">
            <a:avLst/>
          </a:prstGeom>
        </p:spPr>
      </p:pic>
      <p:pic>
        <p:nvPicPr>
          <p:cNvPr id="17" name="Picture 16">
            <a:extLst>
              <a:ext uri="{FF2B5EF4-FFF2-40B4-BE49-F238E27FC236}">
                <a16:creationId xmlns:a16="http://schemas.microsoft.com/office/drawing/2014/main" id="{9BD7B784-B213-25BA-F0F9-5A01E63931F1}"/>
              </a:ext>
            </a:extLst>
          </p:cNvPr>
          <p:cNvPicPr>
            <a:picLocks noChangeAspect="1"/>
          </p:cNvPicPr>
          <p:nvPr/>
        </p:nvPicPr>
        <p:blipFill>
          <a:blip r:embed="rId5"/>
          <a:stretch>
            <a:fillRect/>
          </a:stretch>
        </p:blipFill>
        <p:spPr>
          <a:xfrm>
            <a:off x="1308512" y="3462934"/>
            <a:ext cx="155462" cy="644708"/>
          </a:xfrm>
          <a:prstGeom prst="rect">
            <a:avLst/>
          </a:prstGeom>
        </p:spPr>
      </p:pic>
      <p:pic>
        <p:nvPicPr>
          <p:cNvPr id="18" name="Picture 17">
            <a:extLst>
              <a:ext uri="{FF2B5EF4-FFF2-40B4-BE49-F238E27FC236}">
                <a16:creationId xmlns:a16="http://schemas.microsoft.com/office/drawing/2014/main" id="{278F47E4-2E03-7EA9-4B34-2EF0A5494A7D}"/>
              </a:ext>
            </a:extLst>
          </p:cNvPr>
          <p:cNvPicPr>
            <a:picLocks noChangeAspect="1"/>
          </p:cNvPicPr>
          <p:nvPr/>
        </p:nvPicPr>
        <p:blipFill>
          <a:blip r:embed="rId5"/>
          <a:stretch>
            <a:fillRect/>
          </a:stretch>
        </p:blipFill>
        <p:spPr>
          <a:xfrm>
            <a:off x="1891639" y="3474409"/>
            <a:ext cx="155462" cy="644708"/>
          </a:xfrm>
          <a:prstGeom prst="rect">
            <a:avLst/>
          </a:prstGeom>
        </p:spPr>
      </p:pic>
      <p:pic>
        <p:nvPicPr>
          <p:cNvPr id="19" name="Picture 18">
            <a:extLst>
              <a:ext uri="{FF2B5EF4-FFF2-40B4-BE49-F238E27FC236}">
                <a16:creationId xmlns:a16="http://schemas.microsoft.com/office/drawing/2014/main" id="{47B7E27F-3892-F249-30BA-1D36FE19EB65}"/>
              </a:ext>
            </a:extLst>
          </p:cNvPr>
          <p:cNvPicPr>
            <a:picLocks noChangeAspect="1"/>
          </p:cNvPicPr>
          <p:nvPr/>
        </p:nvPicPr>
        <p:blipFill>
          <a:blip r:embed="rId6"/>
          <a:stretch>
            <a:fillRect/>
          </a:stretch>
        </p:blipFill>
        <p:spPr>
          <a:xfrm>
            <a:off x="3150536" y="1394192"/>
            <a:ext cx="1850489" cy="1357502"/>
          </a:xfrm>
          <a:prstGeom prst="rect">
            <a:avLst/>
          </a:prstGeom>
        </p:spPr>
      </p:pic>
      <p:pic>
        <p:nvPicPr>
          <p:cNvPr id="20" name="Picture 19">
            <a:extLst>
              <a:ext uri="{FF2B5EF4-FFF2-40B4-BE49-F238E27FC236}">
                <a16:creationId xmlns:a16="http://schemas.microsoft.com/office/drawing/2014/main" id="{C9D81E1B-9B0E-59AE-1686-761129489196}"/>
              </a:ext>
            </a:extLst>
          </p:cNvPr>
          <p:cNvPicPr>
            <a:picLocks noChangeAspect="1"/>
          </p:cNvPicPr>
          <p:nvPr/>
        </p:nvPicPr>
        <p:blipFill>
          <a:blip r:embed="rId7"/>
          <a:stretch>
            <a:fillRect/>
          </a:stretch>
        </p:blipFill>
        <p:spPr>
          <a:xfrm>
            <a:off x="5132011" y="1334963"/>
            <a:ext cx="3548180" cy="1970703"/>
          </a:xfrm>
          <a:prstGeom prst="rect">
            <a:avLst/>
          </a:prstGeom>
        </p:spPr>
      </p:pic>
      <p:pic>
        <p:nvPicPr>
          <p:cNvPr id="21" name="Picture 20">
            <a:extLst>
              <a:ext uri="{FF2B5EF4-FFF2-40B4-BE49-F238E27FC236}">
                <a16:creationId xmlns:a16="http://schemas.microsoft.com/office/drawing/2014/main" id="{53D4EB35-EEF5-3B1A-7E35-722289006C9B}"/>
              </a:ext>
            </a:extLst>
          </p:cNvPr>
          <p:cNvPicPr>
            <a:picLocks noChangeAspect="1"/>
          </p:cNvPicPr>
          <p:nvPr/>
        </p:nvPicPr>
        <p:blipFill>
          <a:blip r:embed="rId8"/>
          <a:stretch>
            <a:fillRect/>
          </a:stretch>
        </p:blipFill>
        <p:spPr>
          <a:xfrm>
            <a:off x="2820675" y="3952952"/>
            <a:ext cx="155462" cy="169179"/>
          </a:xfrm>
          <a:prstGeom prst="rect">
            <a:avLst/>
          </a:prstGeom>
        </p:spPr>
      </p:pic>
      <p:pic>
        <p:nvPicPr>
          <p:cNvPr id="22" name="Picture 21">
            <a:extLst>
              <a:ext uri="{FF2B5EF4-FFF2-40B4-BE49-F238E27FC236}">
                <a16:creationId xmlns:a16="http://schemas.microsoft.com/office/drawing/2014/main" id="{FB21CE3C-E265-662C-6846-EA78A5089743}"/>
              </a:ext>
            </a:extLst>
          </p:cNvPr>
          <p:cNvPicPr>
            <a:picLocks noChangeAspect="1"/>
          </p:cNvPicPr>
          <p:nvPr/>
        </p:nvPicPr>
        <p:blipFill>
          <a:blip r:embed="rId8"/>
          <a:stretch>
            <a:fillRect/>
          </a:stretch>
        </p:blipFill>
        <p:spPr>
          <a:xfrm>
            <a:off x="2491775" y="3953941"/>
            <a:ext cx="155462" cy="169179"/>
          </a:xfrm>
          <a:prstGeom prst="rect">
            <a:avLst/>
          </a:prstGeom>
        </p:spPr>
      </p:pic>
      <p:sp>
        <p:nvSpPr>
          <p:cNvPr id="23" name="TextBox 22">
            <a:extLst>
              <a:ext uri="{FF2B5EF4-FFF2-40B4-BE49-F238E27FC236}">
                <a16:creationId xmlns:a16="http://schemas.microsoft.com/office/drawing/2014/main" id="{DBB517C6-3489-E00D-CA20-8505AA1BC207}"/>
              </a:ext>
            </a:extLst>
          </p:cNvPr>
          <p:cNvSpPr txBox="1"/>
          <p:nvPr/>
        </p:nvSpPr>
        <p:spPr>
          <a:xfrm>
            <a:off x="4314458" y="1920934"/>
            <a:ext cx="228600" cy="300082"/>
          </a:xfrm>
          <a:prstGeom prst="rect">
            <a:avLst/>
          </a:prstGeom>
          <a:noFill/>
        </p:spPr>
        <p:txBody>
          <a:bodyPr wrap="square">
            <a:spAutoFit/>
          </a:bodyPr>
          <a:lstStyle/>
          <a:p>
            <a:pPr defTabSz="914378" eaLnBrk="1" fontAlgn="auto" hangingPunct="1">
              <a:spcBef>
                <a:spcPts val="0"/>
              </a:spcBef>
              <a:spcAft>
                <a:spcPts val="0"/>
              </a:spcAft>
            </a:pPr>
            <a:r>
              <a:rPr lang="en-US" sz="1350" b="1" dirty="0">
                <a:solidFill>
                  <a:prstClr val="black"/>
                </a:solidFill>
              </a:rPr>
              <a:t>*</a:t>
            </a:r>
            <a:endParaRPr lang="en-US" sz="1800" dirty="0">
              <a:latin typeface="Arial"/>
              <a:cs typeface="Noto Sans"/>
            </a:endParaRPr>
          </a:p>
        </p:txBody>
      </p:sp>
      <p:pic>
        <p:nvPicPr>
          <p:cNvPr id="24" name="Picture 23">
            <a:extLst>
              <a:ext uri="{FF2B5EF4-FFF2-40B4-BE49-F238E27FC236}">
                <a16:creationId xmlns:a16="http://schemas.microsoft.com/office/drawing/2014/main" id="{1160117B-B237-A5DB-5D97-EA4A097B393A}"/>
              </a:ext>
            </a:extLst>
          </p:cNvPr>
          <p:cNvPicPr>
            <a:picLocks noChangeAspect="1"/>
          </p:cNvPicPr>
          <p:nvPr/>
        </p:nvPicPr>
        <p:blipFill>
          <a:blip r:embed="rId9"/>
          <a:stretch>
            <a:fillRect/>
          </a:stretch>
        </p:blipFill>
        <p:spPr>
          <a:xfrm>
            <a:off x="154998" y="4678144"/>
            <a:ext cx="278916" cy="370364"/>
          </a:xfrm>
          <a:prstGeom prst="rect">
            <a:avLst/>
          </a:prstGeom>
        </p:spPr>
      </p:pic>
    </p:spTree>
    <p:extLst>
      <p:ext uri="{BB962C8B-B14F-4D97-AF65-F5344CB8AC3E}">
        <p14:creationId xmlns:p14="http://schemas.microsoft.com/office/powerpoint/2010/main" val="230140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5507A-1829-BDB3-9D25-3D98C5C16F9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0A4F1618-9663-5DA0-AE94-FCA315D0CA7C}"/>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C45E3848-9C08-BB31-51B1-71D840735073}"/>
              </a:ext>
            </a:extLst>
          </p:cNvPr>
          <p:cNvPicPr>
            <a:picLocks noChangeAspect="1"/>
          </p:cNvPicPr>
          <p:nvPr/>
        </p:nvPicPr>
        <p:blipFill>
          <a:blip r:embed="rId2"/>
          <a:stretch>
            <a:fillRect/>
          </a:stretch>
        </p:blipFill>
        <p:spPr>
          <a:xfrm>
            <a:off x="821269" y="0"/>
            <a:ext cx="7501462" cy="5143500"/>
          </a:xfrm>
          <a:prstGeom prst="rect">
            <a:avLst/>
          </a:prstGeom>
        </p:spPr>
      </p:pic>
    </p:spTree>
    <p:extLst>
      <p:ext uri="{BB962C8B-B14F-4D97-AF65-F5344CB8AC3E}">
        <p14:creationId xmlns:p14="http://schemas.microsoft.com/office/powerpoint/2010/main" val="127082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703A-2C6A-4A61-5C6D-2796CC98182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FBABCD2-54F3-E6A3-A6D8-DC33F511ED1D}"/>
              </a:ext>
            </a:extLst>
          </p:cNvPr>
          <p:cNvSpPr>
            <a:spLocks noGrp="1"/>
          </p:cNvSpPr>
          <p:nvPr>
            <p:ph type="title"/>
          </p:nvPr>
        </p:nvSpPr>
        <p:spPr>
          <a:xfrm>
            <a:off x="311150" y="159444"/>
            <a:ext cx="8521700" cy="573088"/>
          </a:xfrm>
        </p:spPr>
        <p:txBody>
          <a:bodyPr/>
          <a:lstStyle/>
          <a:p>
            <a:pPr algn="ctr"/>
            <a:r>
              <a:rPr lang="cs-CZ" sz="1800" dirty="0"/>
              <a:t>Incidence hospitalizace pro chřipku, covid-19 a RSV (/ 100 000), USA, 2024/25</a:t>
            </a:r>
          </a:p>
        </p:txBody>
      </p:sp>
      <p:sp>
        <p:nvSpPr>
          <p:cNvPr id="3" name="Zástupný obsah 2">
            <a:extLst>
              <a:ext uri="{FF2B5EF4-FFF2-40B4-BE49-F238E27FC236}">
                <a16:creationId xmlns:a16="http://schemas.microsoft.com/office/drawing/2014/main" id="{0F0EBC62-0C9D-29DA-3C74-C6324EB79197}"/>
              </a:ext>
            </a:extLst>
          </p:cNvPr>
          <p:cNvSpPr>
            <a:spLocks noGrp="1"/>
          </p:cNvSpPr>
          <p:nvPr>
            <p:ph idx="1"/>
          </p:nvPr>
        </p:nvSpPr>
        <p:spPr/>
        <p:txBody>
          <a:bodyPr/>
          <a:lstStyle/>
          <a:p>
            <a:endParaRPr lang="cs-CZ" dirty="0"/>
          </a:p>
        </p:txBody>
      </p:sp>
      <p:pic>
        <p:nvPicPr>
          <p:cNvPr id="1026" name="Picture 2">
            <a:extLst>
              <a:ext uri="{FF2B5EF4-FFF2-40B4-BE49-F238E27FC236}">
                <a16:creationId xmlns:a16="http://schemas.microsoft.com/office/drawing/2014/main" id="{D5E6B92F-38D2-9EDD-8CC6-A9E8C6CFB3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53"/>
          <a:stretch>
            <a:fillRect/>
          </a:stretch>
        </p:blipFill>
        <p:spPr bwMode="auto">
          <a:xfrm>
            <a:off x="82968" y="942528"/>
            <a:ext cx="8978064" cy="341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449F6BB-D281-0E48-AF9E-76C3457920E0}"/>
              </a:ext>
            </a:extLst>
          </p:cNvPr>
          <p:cNvSpPr txBox="1"/>
          <p:nvPr/>
        </p:nvSpPr>
        <p:spPr>
          <a:xfrm>
            <a:off x="2404947" y="4835723"/>
            <a:ext cx="4572000" cy="307777"/>
          </a:xfrm>
          <a:prstGeom prst="rect">
            <a:avLst/>
          </a:prstGeom>
          <a:noFill/>
        </p:spPr>
        <p:txBody>
          <a:bodyPr wrap="square">
            <a:spAutoFit/>
          </a:bodyPr>
          <a:lstStyle/>
          <a:p>
            <a:r>
              <a:rPr lang="en-US" b="0" i="0" u="sng" dirty="0">
                <a:solidFill>
                  <a:srgbClr val="363737"/>
                </a:solidFill>
                <a:effectLst/>
                <a:latin typeface="Spectral"/>
                <a:hlinkClick r:id="rId3"/>
              </a:rPr>
              <a:t>Data from CDC; </a:t>
            </a:r>
            <a:r>
              <a:rPr lang="en-US" b="0" i="0" dirty="0">
                <a:solidFill>
                  <a:srgbClr val="868787"/>
                </a:solidFill>
                <a:effectLst/>
                <a:latin typeface="Spectral"/>
              </a:rPr>
              <a:t>Annotated by Your Local Epidemiologist.</a:t>
            </a:r>
            <a:endParaRPr lang="cs-CZ" dirty="0"/>
          </a:p>
        </p:txBody>
      </p:sp>
      <p:cxnSp>
        <p:nvCxnSpPr>
          <p:cNvPr id="6" name="Přímá spojnice 5">
            <a:extLst>
              <a:ext uri="{FF2B5EF4-FFF2-40B4-BE49-F238E27FC236}">
                <a16:creationId xmlns:a16="http://schemas.microsoft.com/office/drawing/2014/main" id="{780647C9-4604-8EFB-9469-5AE0052B5DA9}"/>
              </a:ext>
            </a:extLst>
          </p:cNvPr>
          <p:cNvCxnSpPr>
            <a:cxnSpLocks/>
          </p:cNvCxnSpPr>
          <p:nvPr/>
        </p:nvCxnSpPr>
        <p:spPr>
          <a:xfrm flipV="1">
            <a:off x="4513007" y="1583473"/>
            <a:ext cx="0" cy="217077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9618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FB19A-A91C-0D99-0992-996BD4B697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597E5-A2FE-01CD-D813-8E5101B6AB6B}"/>
              </a:ext>
            </a:extLst>
          </p:cNvPr>
          <p:cNvSpPr>
            <a:spLocks noGrp="1"/>
          </p:cNvSpPr>
          <p:nvPr>
            <p:ph type="sldNum" sz="quarter" idx="11"/>
          </p:nvPr>
        </p:nvSpPr>
        <p:spPr>
          <a:xfrm>
            <a:off x="8500424" y="4876599"/>
            <a:ext cx="405000" cy="202406"/>
          </a:xfrm>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15</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D240BF4E-2647-1DDD-220D-868C25312F34}"/>
              </a:ext>
            </a:extLst>
          </p:cNvPr>
          <p:cNvSpPr>
            <a:spLocks noGrp="1"/>
          </p:cNvSpPr>
          <p:nvPr>
            <p:ph type="title"/>
          </p:nvPr>
        </p:nvSpPr>
        <p:spPr/>
        <p:txBody>
          <a:bodyPr/>
          <a:lstStyle/>
          <a:p>
            <a:r>
              <a:rPr lang="it-IT" sz="1800" dirty="0"/>
              <a:t>Proč očkujeme batolata a malé děti ?</a:t>
            </a:r>
            <a:endParaRPr lang="cs-CZ" sz="1800" dirty="0"/>
          </a:p>
        </p:txBody>
      </p:sp>
      <p:sp>
        <p:nvSpPr>
          <p:cNvPr id="6" name="Rectangle 5">
            <a:extLst>
              <a:ext uri="{FF2B5EF4-FFF2-40B4-BE49-F238E27FC236}">
                <a16:creationId xmlns:a16="http://schemas.microsoft.com/office/drawing/2014/main" id="{ABB18624-186E-E1C3-5C9F-E90E85557586}"/>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sp>
        <p:nvSpPr>
          <p:cNvPr id="3" name="Zástupný obsah 3">
            <a:extLst>
              <a:ext uri="{FF2B5EF4-FFF2-40B4-BE49-F238E27FC236}">
                <a16:creationId xmlns:a16="http://schemas.microsoft.com/office/drawing/2014/main" id="{D2A0E22F-8472-DFD0-4F5A-044C6A01F1F1}"/>
              </a:ext>
            </a:extLst>
          </p:cNvPr>
          <p:cNvSpPr txBox="1">
            <a:spLocks/>
          </p:cNvSpPr>
          <p:nvPr/>
        </p:nvSpPr>
        <p:spPr>
          <a:xfrm>
            <a:off x="233740" y="890752"/>
            <a:ext cx="4734500" cy="3361208"/>
          </a:xfrm>
          <a:prstGeom prst="rect">
            <a:avLst/>
          </a:prstGeom>
        </p:spPr>
        <p:txBody>
          <a:bodyPr vert="horz" wrap="square" lIns="0" tIns="0" rIns="0" bIns="0" rtlCol="0" anchor="t" anchorCtr="0">
            <a:norm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Pro některé infekce přetrvává zvýšené riziko</a:t>
            </a:r>
          </a:p>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Booster dávky pro prodloužení účinnosti očkování </a:t>
            </a:r>
            <a:r>
              <a:rPr lang="en-US" sz="1500" dirty="0">
                <a:solidFill>
                  <a:srgbClr val="000000"/>
                </a:solidFill>
                <a:latin typeface="Arial" panose="020B0604020202020204" pitchFamily="34" charset="0"/>
                <a:cs typeface="Arial" panose="020B0604020202020204" pitchFamily="34" charset="0"/>
              </a:rPr>
              <a:t>   </a:t>
            </a:r>
            <a:r>
              <a:rPr lang="cs-CZ" sz="1500" dirty="0">
                <a:solidFill>
                  <a:srgbClr val="000000"/>
                </a:solidFill>
                <a:latin typeface="Arial" panose="020B0604020202020204" pitchFamily="34" charset="0"/>
                <a:cs typeface="Arial" panose="020B0604020202020204" pitchFamily="34" charset="0"/>
              </a:rPr>
              <a:t>z kojeneckého věku</a:t>
            </a:r>
          </a:p>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Vakcíny, které se nepodávají v kojeneckém věku, protože pro ně není prokázána účinnost, event. bezpečnost, případně potřeba</a:t>
            </a:r>
          </a:p>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Záchytné očkování – vakcíny, které měly být podány v kojeneckém věku, ale nebyly</a:t>
            </a:r>
          </a:p>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Některé poskytnou dlouhodobou až trvalou imunitu</a:t>
            </a:r>
          </a:p>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Některé bude potřeba v budoucnu přeočkovat</a:t>
            </a:r>
          </a:p>
          <a:p>
            <a:pPr marL="257175" indent="-257175" defTabSz="914378" fontAlgn="auto">
              <a:spcBef>
                <a:spcPts val="600"/>
              </a:spcBef>
              <a:buClr>
                <a:srgbClr val="F36633"/>
              </a:buClr>
              <a:buFont typeface="Wingdings" panose="05000000000000000000" pitchFamily="2" charset="2"/>
              <a:buChar char="§"/>
            </a:pPr>
            <a:r>
              <a:rPr lang="cs-CZ" sz="1500" dirty="0">
                <a:solidFill>
                  <a:srgbClr val="000000"/>
                </a:solidFill>
                <a:latin typeface="Arial" panose="020B0604020202020204" pitchFamily="34" charset="0"/>
                <a:cs typeface="Arial" panose="020B0604020202020204" pitchFamily="34" charset="0"/>
              </a:rPr>
              <a:t>Některé poskytnou imunitu na několik let a později nejsou potřeba, riziko onemocnění klesá s věkem</a:t>
            </a:r>
          </a:p>
          <a:p>
            <a:pPr marL="257175" indent="-257175" defTabSz="914378" fontAlgn="auto">
              <a:buClr>
                <a:srgbClr val="F36633"/>
              </a:buClr>
              <a:buFont typeface="Arial" panose="020B0604020202020204" pitchFamily="34" charset="0"/>
              <a:buChar char="•"/>
            </a:pPr>
            <a:endParaRPr lang="cs-CZ" sz="1800" dirty="0">
              <a:solidFill>
                <a:srgbClr val="000000"/>
              </a:solidFill>
              <a:latin typeface="Arial"/>
              <a:cs typeface="Noto Sans"/>
            </a:endParaRPr>
          </a:p>
        </p:txBody>
      </p:sp>
      <p:pic>
        <p:nvPicPr>
          <p:cNvPr id="5" name="Obrázek 4">
            <a:extLst>
              <a:ext uri="{FF2B5EF4-FFF2-40B4-BE49-F238E27FC236}">
                <a16:creationId xmlns:a16="http://schemas.microsoft.com/office/drawing/2014/main" id="{0305537A-CE63-6D06-7AC7-CF93E715B3C0}"/>
              </a:ext>
            </a:extLst>
          </p:cNvPr>
          <p:cNvPicPr>
            <a:picLocks noChangeAspect="1"/>
          </p:cNvPicPr>
          <p:nvPr/>
        </p:nvPicPr>
        <p:blipFill>
          <a:blip r:embed="rId3"/>
          <a:srcRect t="2710"/>
          <a:stretch/>
        </p:blipFill>
        <p:spPr>
          <a:xfrm>
            <a:off x="6480908" y="182166"/>
            <a:ext cx="2222016" cy="4845672"/>
          </a:xfrm>
          <a:prstGeom prst="rect">
            <a:avLst/>
          </a:prstGeom>
        </p:spPr>
      </p:pic>
      <p:pic>
        <p:nvPicPr>
          <p:cNvPr id="7" name="Obrázek 7">
            <a:extLst>
              <a:ext uri="{FF2B5EF4-FFF2-40B4-BE49-F238E27FC236}">
                <a16:creationId xmlns:a16="http://schemas.microsoft.com/office/drawing/2014/main" id="{3084ABCB-D776-7AC7-E566-8CE53BFAC1D6}"/>
              </a:ext>
            </a:extLst>
          </p:cNvPr>
          <p:cNvPicPr>
            <a:picLocks noChangeAspect="1"/>
          </p:cNvPicPr>
          <p:nvPr/>
        </p:nvPicPr>
        <p:blipFill>
          <a:blip r:embed="rId4"/>
          <a:stretch>
            <a:fillRect/>
          </a:stretch>
        </p:blipFill>
        <p:spPr>
          <a:xfrm>
            <a:off x="5073394" y="533793"/>
            <a:ext cx="1407515" cy="4494046"/>
          </a:xfrm>
          <a:prstGeom prst="rect">
            <a:avLst/>
          </a:prstGeom>
        </p:spPr>
      </p:pic>
      <p:sp>
        <p:nvSpPr>
          <p:cNvPr id="8" name="Obdélník 12">
            <a:extLst>
              <a:ext uri="{FF2B5EF4-FFF2-40B4-BE49-F238E27FC236}">
                <a16:creationId xmlns:a16="http://schemas.microsoft.com/office/drawing/2014/main" id="{1EAFF032-755B-92A2-192F-93AAC5DA2BC7}"/>
              </a:ext>
            </a:extLst>
          </p:cNvPr>
          <p:cNvSpPr/>
          <p:nvPr/>
        </p:nvSpPr>
        <p:spPr>
          <a:xfrm>
            <a:off x="5112619" y="665827"/>
            <a:ext cx="1324304" cy="2539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pPr>
            <a:endParaRPr lang="cs-CZ" sz="1800">
              <a:solidFill>
                <a:prstClr val="white"/>
              </a:solidFill>
              <a:latin typeface="Arial"/>
              <a:cs typeface="Noto Sans"/>
            </a:endParaRPr>
          </a:p>
        </p:txBody>
      </p:sp>
      <p:sp>
        <p:nvSpPr>
          <p:cNvPr id="9" name="Obdélník 15">
            <a:extLst>
              <a:ext uri="{FF2B5EF4-FFF2-40B4-BE49-F238E27FC236}">
                <a16:creationId xmlns:a16="http://schemas.microsoft.com/office/drawing/2014/main" id="{F8BDD09A-9E11-4439-EFEE-2FF048FD1CE1}"/>
              </a:ext>
            </a:extLst>
          </p:cNvPr>
          <p:cNvSpPr/>
          <p:nvPr/>
        </p:nvSpPr>
        <p:spPr>
          <a:xfrm>
            <a:off x="5110028" y="3041294"/>
            <a:ext cx="3592896" cy="5124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pPr>
            <a:endParaRPr lang="cs-CZ" sz="1800">
              <a:solidFill>
                <a:prstClr val="white"/>
              </a:solidFill>
              <a:latin typeface="Arial"/>
              <a:cs typeface="Noto Sans"/>
            </a:endParaRPr>
          </a:p>
        </p:txBody>
      </p:sp>
      <p:sp>
        <p:nvSpPr>
          <p:cNvPr id="10" name="Obdélník 17">
            <a:extLst>
              <a:ext uri="{FF2B5EF4-FFF2-40B4-BE49-F238E27FC236}">
                <a16:creationId xmlns:a16="http://schemas.microsoft.com/office/drawing/2014/main" id="{87FCBAB7-0157-0212-C136-902D2D57C553}"/>
              </a:ext>
            </a:extLst>
          </p:cNvPr>
          <p:cNvSpPr/>
          <p:nvPr/>
        </p:nvSpPr>
        <p:spPr>
          <a:xfrm>
            <a:off x="7549300" y="4773923"/>
            <a:ext cx="1153625" cy="2053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pPr>
            <a:endParaRPr lang="cs-CZ" sz="1800">
              <a:solidFill>
                <a:prstClr val="white"/>
              </a:solidFill>
              <a:latin typeface="Arial"/>
              <a:cs typeface="Noto Sans"/>
            </a:endParaRPr>
          </a:p>
        </p:txBody>
      </p:sp>
      <p:sp>
        <p:nvSpPr>
          <p:cNvPr id="11" name="Obdélník 19">
            <a:extLst>
              <a:ext uri="{FF2B5EF4-FFF2-40B4-BE49-F238E27FC236}">
                <a16:creationId xmlns:a16="http://schemas.microsoft.com/office/drawing/2014/main" id="{26563102-C636-BAB7-45F4-487054BF9D16}"/>
              </a:ext>
            </a:extLst>
          </p:cNvPr>
          <p:cNvSpPr/>
          <p:nvPr/>
        </p:nvSpPr>
        <p:spPr>
          <a:xfrm>
            <a:off x="5114998" y="3975994"/>
            <a:ext cx="1365910" cy="1926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pPr>
            <a:endParaRPr lang="cs-CZ" sz="1800">
              <a:solidFill>
                <a:prstClr val="white"/>
              </a:solidFill>
              <a:latin typeface="Arial"/>
              <a:cs typeface="Noto Sans"/>
            </a:endParaRPr>
          </a:p>
        </p:txBody>
      </p:sp>
    </p:spTree>
    <p:extLst>
      <p:ext uri="{BB962C8B-B14F-4D97-AF65-F5344CB8AC3E}">
        <p14:creationId xmlns:p14="http://schemas.microsoft.com/office/powerpoint/2010/main" val="253495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F99D-94BC-57F3-44BF-4D2AFF3005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515AF-3A67-E994-BBF7-9F2BDF77C64E}"/>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16</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B4DF57EB-76F0-8286-C617-7B6DDA5C9111}"/>
              </a:ext>
            </a:extLst>
          </p:cNvPr>
          <p:cNvSpPr>
            <a:spLocks noGrp="1"/>
          </p:cNvSpPr>
          <p:nvPr>
            <p:ph type="title"/>
          </p:nvPr>
        </p:nvSpPr>
        <p:spPr/>
        <p:txBody>
          <a:bodyPr/>
          <a:lstStyle/>
          <a:p>
            <a:r>
              <a:rPr lang="cs-CZ" dirty="0"/>
              <a:t>Proč očkovat co nejdříve?</a:t>
            </a:r>
          </a:p>
        </p:txBody>
      </p:sp>
      <p:sp>
        <p:nvSpPr>
          <p:cNvPr id="6" name="Rectangle 5">
            <a:extLst>
              <a:ext uri="{FF2B5EF4-FFF2-40B4-BE49-F238E27FC236}">
                <a16:creationId xmlns:a16="http://schemas.microsoft.com/office/drawing/2014/main" id="{7F317712-6EF4-B21B-64A9-964E1AC9445A}"/>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graphicFrame>
        <p:nvGraphicFramePr>
          <p:cNvPr id="7" name="Zástupný obsah 3">
            <a:extLst>
              <a:ext uri="{FF2B5EF4-FFF2-40B4-BE49-F238E27FC236}">
                <a16:creationId xmlns:a16="http://schemas.microsoft.com/office/drawing/2014/main" id="{296C597F-24FC-2859-5BE9-A99A4C8E7FF1}"/>
              </a:ext>
            </a:extLst>
          </p:cNvPr>
          <p:cNvGraphicFramePr>
            <a:graphicFrameLocks/>
          </p:cNvGraphicFramePr>
          <p:nvPr/>
        </p:nvGraphicFramePr>
        <p:xfrm>
          <a:off x="338027" y="1591534"/>
          <a:ext cx="7886700" cy="1514480"/>
        </p:xfrm>
        <a:graphic>
          <a:graphicData uri="http://schemas.openxmlformats.org/drawingml/2006/table">
            <a:tbl>
              <a:tblPr/>
              <a:tblGrid>
                <a:gridCol w="1314450">
                  <a:extLst>
                    <a:ext uri="{9D8B030D-6E8A-4147-A177-3AD203B41FA5}">
                      <a16:colId xmlns:a16="http://schemas.microsoft.com/office/drawing/2014/main" val="2412037447"/>
                    </a:ext>
                  </a:extLst>
                </a:gridCol>
                <a:gridCol w="1314450">
                  <a:extLst>
                    <a:ext uri="{9D8B030D-6E8A-4147-A177-3AD203B41FA5}">
                      <a16:colId xmlns:a16="http://schemas.microsoft.com/office/drawing/2014/main" val="3779998657"/>
                    </a:ext>
                  </a:extLst>
                </a:gridCol>
                <a:gridCol w="1314450">
                  <a:extLst>
                    <a:ext uri="{9D8B030D-6E8A-4147-A177-3AD203B41FA5}">
                      <a16:colId xmlns:a16="http://schemas.microsoft.com/office/drawing/2014/main" val="613685107"/>
                    </a:ext>
                  </a:extLst>
                </a:gridCol>
                <a:gridCol w="1314450">
                  <a:extLst>
                    <a:ext uri="{9D8B030D-6E8A-4147-A177-3AD203B41FA5}">
                      <a16:colId xmlns:a16="http://schemas.microsoft.com/office/drawing/2014/main" val="3775091605"/>
                    </a:ext>
                  </a:extLst>
                </a:gridCol>
                <a:gridCol w="1314450">
                  <a:extLst>
                    <a:ext uri="{9D8B030D-6E8A-4147-A177-3AD203B41FA5}">
                      <a16:colId xmlns:a16="http://schemas.microsoft.com/office/drawing/2014/main" val="798579995"/>
                    </a:ext>
                  </a:extLst>
                </a:gridCol>
                <a:gridCol w="1314450">
                  <a:extLst>
                    <a:ext uri="{9D8B030D-6E8A-4147-A177-3AD203B41FA5}">
                      <a16:colId xmlns:a16="http://schemas.microsoft.com/office/drawing/2014/main" val="1623342732"/>
                    </a:ext>
                  </a:extLst>
                </a:gridCol>
              </a:tblGrid>
              <a:tr h="485775">
                <a:tc>
                  <a:txBody>
                    <a:bodyPr/>
                    <a:lstStyle/>
                    <a:p>
                      <a:pPr algn="l" rtl="0" fontAlgn="b"/>
                      <a:endParaRPr lang="cs-CZ" sz="1500" dirty="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dirty="0">
                          <a:effectLst/>
                        </a:rPr>
                        <a:t>kojenec</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batole až předškolák</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dítě</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adolescent</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dospělí</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88949944"/>
                  </a:ext>
                </a:extLst>
              </a:tr>
              <a:tr h="257175">
                <a:tc>
                  <a:txBody>
                    <a:bodyPr/>
                    <a:lstStyle/>
                    <a:p>
                      <a:pPr algn="l" rtl="0" fontAlgn="b"/>
                      <a:r>
                        <a:rPr lang="cs-CZ" sz="1500" dirty="0">
                          <a:effectLst/>
                        </a:rPr>
                        <a:t>MMR</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endParaRPr lang="cs-CZ" sz="150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2 dávky</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rowSpan="4" gridSpan="3">
                  <a:txBody>
                    <a:bodyPr/>
                    <a:lstStyle/>
                    <a:p>
                      <a:pPr algn="l" rtl="0" fontAlgn="ctr">
                        <a:buNone/>
                      </a:pPr>
                      <a:r>
                        <a:rPr lang="cs-CZ" sz="1500" dirty="0">
                          <a:effectLst/>
                        </a:rPr>
                        <a:t>ochrana</a:t>
                      </a:r>
                    </a:p>
                  </a:txBody>
                  <a:tcPr marL="21431" marR="21431" marT="14288" marB="14288"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rowSpan="4" hMerge="1">
                  <a:txBody>
                    <a:bodyPr/>
                    <a:lstStyle/>
                    <a:p>
                      <a:endParaRPr lang="cs-CZ"/>
                    </a:p>
                  </a:txBody>
                  <a:tcPr/>
                </a:tc>
                <a:tc rowSpan="4" hMerge="1">
                  <a:txBody>
                    <a:bodyPr/>
                    <a:lstStyle/>
                    <a:p>
                      <a:endParaRPr lang="cs-CZ"/>
                    </a:p>
                  </a:txBody>
                  <a:tcPr/>
                </a:tc>
                <a:extLst>
                  <a:ext uri="{0D108BD9-81ED-4DB2-BD59-A6C34878D82A}">
                    <a16:rowId xmlns:a16="http://schemas.microsoft.com/office/drawing/2014/main" val="383881981"/>
                  </a:ext>
                </a:extLst>
              </a:tr>
              <a:tr h="257175">
                <a:tc>
                  <a:txBody>
                    <a:bodyPr/>
                    <a:lstStyle/>
                    <a:p>
                      <a:pPr algn="l" rtl="0" fontAlgn="b"/>
                      <a:r>
                        <a:rPr lang="cs-CZ" sz="1500" dirty="0">
                          <a:effectLst/>
                        </a:rPr>
                        <a:t>VZV</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endParaRPr lang="cs-CZ" sz="150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dirty="0">
                          <a:effectLst/>
                        </a:rPr>
                        <a:t>2 dávky VAR</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783227587"/>
                  </a:ext>
                </a:extLst>
              </a:tr>
              <a:tr h="257175">
                <a:tc>
                  <a:txBody>
                    <a:bodyPr/>
                    <a:lstStyle/>
                    <a:p>
                      <a:pPr algn="l" rtl="0" fontAlgn="b"/>
                      <a:r>
                        <a:rPr lang="cs-CZ" sz="1500" dirty="0" err="1">
                          <a:effectLst/>
                        </a:rPr>
                        <a:t>HepA</a:t>
                      </a:r>
                      <a:endParaRPr lang="cs-CZ" sz="1500" dirty="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endParaRPr lang="cs-CZ" sz="150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2 dávky</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966826602"/>
                  </a:ext>
                </a:extLst>
              </a:tr>
              <a:tr h="257175">
                <a:tc>
                  <a:txBody>
                    <a:bodyPr/>
                    <a:lstStyle/>
                    <a:p>
                      <a:pPr algn="l" rtl="0" fontAlgn="b"/>
                      <a:r>
                        <a:rPr lang="cs-CZ" sz="1500" dirty="0" err="1">
                          <a:effectLst/>
                        </a:rPr>
                        <a:t>HepB</a:t>
                      </a:r>
                      <a:endParaRPr lang="cs-CZ" sz="1500" dirty="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r>
                        <a:rPr lang="cs-CZ" sz="1500">
                          <a:effectLst/>
                        </a:rPr>
                        <a:t>3 dávky</a:t>
                      </a: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l" rtl="0" fontAlgn="b"/>
                      <a:endParaRPr lang="cs-CZ" sz="1500" dirty="0">
                        <a:effectLst/>
                      </a:endParaRPr>
                    </a:p>
                  </a:txBody>
                  <a:tcPr marL="21431" marR="21431" marT="14288" marB="14288"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E5CD"/>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797822023"/>
                  </a:ext>
                </a:extLst>
              </a:tr>
            </a:tbl>
          </a:graphicData>
        </a:graphic>
      </p:graphicFrame>
      <p:sp>
        <p:nvSpPr>
          <p:cNvPr id="8" name="TextovéPole 5">
            <a:extLst>
              <a:ext uri="{FF2B5EF4-FFF2-40B4-BE49-F238E27FC236}">
                <a16:creationId xmlns:a16="http://schemas.microsoft.com/office/drawing/2014/main" id="{A65A4D5B-E722-BE16-133D-DC846275332B}"/>
              </a:ext>
            </a:extLst>
          </p:cNvPr>
          <p:cNvSpPr txBox="1"/>
          <p:nvPr/>
        </p:nvSpPr>
        <p:spPr>
          <a:xfrm>
            <a:off x="273844" y="860522"/>
            <a:ext cx="7886699" cy="784830"/>
          </a:xfrm>
          <a:prstGeom prst="rect">
            <a:avLst/>
          </a:prstGeom>
          <a:noFill/>
        </p:spPr>
        <p:txBody>
          <a:bodyPr wrap="square">
            <a:spAutoFit/>
          </a:bodyPr>
          <a:lstStyle/>
          <a:p>
            <a:pPr defTabSz="914378" eaLnBrk="1" fontAlgn="auto" hangingPunct="1">
              <a:spcBef>
                <a:spcPts val="0"/>
              </a:spcBef>
              <a:spcAft>
                <a:spcPts val="0"/>
              </a:spcAft>
            </a:pPr>
            <a:r>
              <a:rPr lang="cs-CZ" sz="1500" b="1" dirty="0"/>
              <a:t>Dlouhodobá až trvalá imunita:</a:t>
            </a:r>
            <a:endParaRPr lang="en-US" sz="1500" b="1" dirty="0"/>
          </a:p>
          <a:p>
            <a:pPr defTabSz="914378" eaLnBrk="1" fontAlgn="auto" hangingPunct="1">
              <a:spcBef>
                <a:spcPts val="0"/>
              </a:spcBef>
              <a:spcAft>
                <a:spcPts val="0"/>
              </a:spcAft>
            </a:pPr>
            <a:r>
              <a:rPr lang="cs-CZ" sz="1500" b="1" dirty="0"/>
              <a:t>Očkovací schéma na základě perzistence imunity</a:t>
            </a:r>
            <a:endParaRPr lang="en-US" sz="1500" b="1" dirty="0"/>
          </a:p>
          <a:p>
            <a:pPr defTabSz="914378" eaLnBrk="1" fontAlgn="auto" hangingPunct="1">
              <a:spcBef>
                <a:spcPts val="0"/>
              </a:spcBef>
              <a:spcAft>
                <a:spcPts val="0"/>
              </a:spcAft>
            </a:pPr>
            <a:endParaRPr lang="cs-CZ" sz="1500" b="1" dirty="0"/>
          </a:p>
        </p:txBody>
      </p:sp>
      <p:sp>
        <p:nvSpPr>
          <p:cNvPr id="9" name="TextovéPole 6">
            <a:extLst>
              <a:ext uri="{FF2B5EF4-FFF2-40B4-BE49-F238E27FC236}">
                <a16:creationId xmlns:a16="http://schemas.microsoft.com/office/drawing/2014/main" id="{83E71D48-EE62-55A8-C0B9-637C2DCC73B3}"/>
              </a:ext>
            </a:extLst>
          </p:cNvPr>
          <p:cNvSpPr txBox="1"/>
          <p:nvPr/>
        </p:nvSpPr>
        <p:spPr>
          <a:xfrm>
            <a:off x="338027" y="3198065"/>
            <a:ext cx="7886700" cy="1107996"/>
          </a:xfrm>
          <a:prstGeom prst="rect">
            <a:avLst/>
          </a:prstGeom>
          <a:noFill/>
        </p:spPr>
        <p:txBody>
          <a:bodyPr wrap="square">
            <a:spAutoFit/>
          </a:bodyPr>
          <a:lstStyle/>
          <a:p>
            <a:pPr defTabSz="914378" eaLnBrk="1" fontAlgn="auto" hangingPunct="1">
              <a:spcBef>
                <a:spcPts val="0"/>
              </a:spcBef>
              <a:spcAft>
                <a:spcPts val="0"/>
              </a:spcAft>
            </a:pPr>
            <a:endParaRPr lang="en-US" sz="2100" b="1" dirty="0"/>
          </a:p>
          <a:p>
            <a:pPr defTabSz="914378" eaLnBrk="1" fontAlgn="auto" hangingPunct="1">
              <a:spcBef>
                <a:spcPts val="0"/>
              </a:spcBef>
              <a:spcAft>
                <a:spcPts val="0"/>
              </a:spcAft>
            </a:pPr>
            <a:r>
              <a:rPr lang="cs-CZ" sz="1500" b="1" dirty="0"/>
              <a:t>Krátkodobá imunita:</a:t>
            </a:r>
          </a:p>
          <a:p>
            <a:pPr defTabSz="914378" eaLnBrk="1" fontAlgn="auto" hangingPunct="1">
              <a:spcBef>
                <a:spcPts val="0"/>
              </a:spcBef>
              <a:spcAft>
                <a:spcPts val="0"/>
              </a:spcAft>
            </a:pPr>
            <a:r>
              <a:rPr lang="cs-CZ" sz="1500" dirty="0"/>
              <a:t>Očkujeme opakovaně: chřipka, covid, klíšťová encefalitida</a:t>
            </a:r>
          </a:p>
          <a:p>
            <a:pPr defTabSz="914378" eaLnBrk="1" fontAlgn="auto" hangingPunct="1">
              <a:spcBef>
                <a:spcPts val="0"/>
              </a:spcBef>
              <a:spcAft>
                <a:spcPts val="0"/>
              </a:spcAft>
            </a:pPr>
            <a:r>
              <a:rPr lang="cs-CZ" sz="1500" dirty="0"/>
              <a:t>Očkujeme s cílem chránit nejvíce ohrožený věk: pneumokoky, meningokoky, RSV</a:t>
            </a:r>
          </a:p>
        </p:txBody>
      </p:sp>
    </p:spTree>
    <p:extLst>
      <p:ext uri="{BB962C8B-B14F-4D97-AF65-F5344CB8AC3E}">
        <p14:creationId xmlns:p14="http://schemas.microsoft.com/office/powerpoint/2010/main" val="2811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A6775D-151C-5B42-D687-2627E90A8EFD}"/>
              </a:ext>
            </a:extLst>
          </p:cNvPr>
          <p:cNvSpPr>
            <a:spLocks noGrp="1"/>
          </p:cNvSpPr>
          <p:nvPr>
            <p:ph type="title"/>
          </p:nvPr>
        </p:nvSpPr>
        <p:spPr>
          <a:xfrm>
            <a:off x="311700" y="45506"/>
            <a:ext cx="8520600" cy="572700"/>
          </a:xfrm>
        </p:spPr>
        <p:txBody>
          <a:bodyPr>
            <a:normAutofit/>
          </a:bodyPr>
          <a:lstStyle/>
          <a:p>
            <a:pPr algn="ctr"/>
            <a:r>
              <a:rPr lang="cs-CZ" sz="2400" dirty="0"/>
              <a:t>Očkování proti varicele</a:t>
            </a:r>
          </a:p>
        </p:txBody>
      </p:sp>
      <p:sp>
        <p:nvSpPr>
          <p:cNvPr id="3" name="Zástupný text 2">
            <a:extLst>
              <a:ext uri="{FF2B5EF4-FFF2-40B4-BE49-F238E27FC236}">
                <a16:creationId xmlns:a16="http://schemas.microsoft.com/office/drawing/2014/main" id="{FAF0C4D1-D238-E535-A4A8-C8E935010699}"/>
              </a:ext>
            </a:extLst>
          </p:cNvPr>
          <p:cNvSpPr>
            <a:spLocks noGrp="1"/>
          </p:cNvSpPr>
          <p:nvPr>
            <p:ph type="body" idx="1"/>
          </p:nvPr>
        </p:nvSpPr>
        <p:spPr/>
        <p:txBody>
          <a:bodyPr/>
          <a:lstStyle/>
          <a:p>
            <a:endParaRPr lang="cs-CZ"/>
          </a:p>
        </p:txBody>
      </p:sp>
      <p:pic>
        <p:nvPicPr>
          <p:cNvPr id="2050" name="Picture 2">
            <a:extLst>
              <a:ext uri="{FF2B5EF4-FFF2-40B4-BE49-F238E27FC236}">
                <a16:creationId xmlns:a16="http://schemas.microsoft.com/office/drawing/2014/main" id="{DFE589C4-AACC-D710-C270-8ACA82836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9144000" cy="459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2A06C1C-1CCE-4227-5F09-609BFF09B824}"/>
              </a:ext>
            </a:extLst>
          </p:cNvPr>
          <p:cNvSpPr txBox="1"/>
          <p:nvPr/>
        </p:nvSpPr>
        <p:spPr>
          <a:xfrm>
            <a:off x="96644" y="4881890"/>
            <a:ext cx="8950712" cy="261610"/>
          </a:xfrm>
          <a:prstGeom prst="rect">
            <a:avLst/>
          </a:prstGeom>
          <a:noFill/>
        </p:spPr>
        <p:txBody>
          <a:bodyPr wrap="square">
            <a:spAutoFit/>
          </a:bodyPr>
          <a:lstStyle/>
          <a:p>
            <a:pPr algn="l">
              <a:buNone/>
            </a:pPr>
            <a:r>
              <a:rPr lang="en-US" sz="1100" b="0" i="0" dirty="0">
                <a:solidFill>
                  <a:srgbClr val="333333"/>
                </a:solidFill>
                <a:effectLst/>
                <a:latin typeface="georgia" panose="02040502050405020303" pitchFamily="18" charset="0"/>
              </a:rPr>
              <a:t>Clinical and Experimental Pediatrics 2022;65(12):555-562.</a:t>
            </a:r>
            <a:r>
              <a:rPr lang="cs-CZ" sz="1100" b="0" i="0" dirty="0">
                <a:solidFill>
                  <a:srgbClr val="333333"/>
                </a:solidFill>
                <a:effectLst/>
                <a:latin typeface="georgia" panose="02040502050405020303" pitchFamily="18" charset="0"/>
              </a:rPr>
              <a:t> </a:t>
            </a:r>
            <a:r>
              <a:rPr lang="en-US" sz="1100" b="0" i="0" dirty="0">
                <a:solidFill>
                  <a:srgbClr val="333333"/>
                </a:solidFill>
                <a:effectLst/>
                <a:latin typeface="georgia" panose="02040502050405020303" pitchFamily="18" charset="0"/>
              </a:rPr>
              <a:t>Published online: November 2, 2022</a:t>
            </a:r>
            <a:r>
              <a:rPr lang="cs-CZ" sz="1100" b="0" i="0" dirty="0">
                <a:solidFill>
                  <a:srgbClr val="333333"/>
                </a:solidFill>
                <a:effectLst/>
                <a:latin typeface="georgia" panose="02040502050405020303" pitchFamily="18" charset="0"/>
              </a:rPr>
              <a:t>. </a:t>
            </a:r>
            <a:r>
              <a:rPr lang="en-US" sz="1100" b="0" i="0" dirty="0">
                <a:solidFill>
                  <a:srgbClr val="333333"/>
                </a:solidFill>
                <a:effectLst/>
                <a:latin typeface="georgia" panose="02040502050405020303" pitchFamily="18" charset="0"/>
              </a:rPr>
              <a:t>OI: </a:t>
            </a:r>
            <a:r>
              <a:rPr lang="en-US" sz="1100" b="0" i="0" u="none" strike="noStrike" dirty="0">
                <a:solidFill>
                  <a:srgbClr val="0056AF"/>
                </a:solidFill>
                <a:effectLst/>
                <a:latin typeface="georgia" panose="02040502050405020303" pitchFamily="18" charset="0"/>
                <a:hlinkClick r:id="rId3"/>
              </a:rPr>
              <a:t>https://doi.org/10.3345/cep.2021.01564</a:t>
            </a:r>
            <a:endParaRPr lang="en-US" sz="1100"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250479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78A0D2-C74F-3263-AC2A-18641D6D69BE}"/>
              </a:ext>
            </a:extLst>
          </p:cNvPr>
          <p:cNvSpPr>
            <a:spLocks noGrp="1"/>
          </p:cNvSpPr>
          <p:nvPr>
            <p:ph type="title"/>
          </p:nvPr>
        </p:nvSpPr>
        <p:spPr>
          <a:xfrm>
            <a:off x="311700" y="139150"/>
            <a:ext cx="8520600" cy="572700"/>
          </a:xfrm>
        </p:spPr>
        <p:txBody>
          <a:bodyPr>
            <a:normAutofit/>
          </a:bodyPr>
          <a:lstStyle/>
          <a:p>
            <a:pPr algn="ctr"/>
            <a:r>
              <a:rPr lang="cs-CZ" sz="1800" dirty="0"/>
              <a:t>Očkování proti hepatitidě A – 1 nebo 2 dávky</a:t>
            </a:r>
          </a:p>
        </p:txBody>
      </p:sp>
      <p:sp>
        <p:nvSpPr>
          <p:cNvPr id="3" name="Zástupný text 2">
            <a:extLst>
              <a:ext uri="{FF2B5EF4-FFF2-40B4-BE49-F238E27FC236}">
                <a16:creationId xmlns:a16="http://schemas.microsoft.com/office/drawing/2014/main" id="{1FB133E0-1CA2-963D-DBBE-9E93B2EE198D}"/>
              </a:ext>
            </a:extLst>
          </p:cNvPr>
          <p:cNvSpPr>
            <a:spLocks noGrp="1"/>
          </p:cNvSpPr>
          <p:nvPr>
            <p:ph type="body" idx="1"/>
          </p:nvPr>
        </p:nvSpPr>
        <p:spPr/>
        <p:txBody>
          <a:bodyPr/>
          <a:lstStyle/>
          <a:p>
            <a:endParaRPr lang="cs-CZ"/>
          </a:p>
        </p:txBody>
      </p:sp>
      <p:pic>
        <p:nvPicPr>
          <p:cNvPr id="3074" name="Picture 2">
            <a:extLst>
              <a:ext uri="{FF2B5EF4-FFF2-40B4-BE49-F238E27FC236}">
                <a16:creationId xmlns:a16="http://schemas.microsoft.com/office/drawing/2014/main" id="{92740691-55B3-0727-BACA-5549B20EE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96" y="653363"/>
            <a:ext cx="7410450" cy="4143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C9798F6-AA84-D6DD-D751-E78E281BC323}"/>
              </a:ext>
            </a:extLst>
          </p:cNvPr>
          <p:cNvSpPr txBox="1"/>
          <p:nvPr/>
        </p:nvSpPr>
        <p:spPr>
          <a:xfrm>
            <a:off x="0" y="4835723"/>
            <a:ext cx="9144000" cy="253916"/>
          </a:xfrm>
          <a:prstGeom prst="rect">
            <a:avLst/>
          </a:prstGeom>
          <a:noFill/>
        </p:spPr>
        <p:txBody>
          <a:bodyPr wrap="square">
            <a:spAutoFit/>
          </a:bodyPr>
          <a:lstStyle/>
          <a:p>
            <a:pPr lvl="0"/>
            <a:r>
              <a:rPr kumimoji="0" lang="cs-CZ" altLang="cs-CZ" sz="1050" b="0" i="0" u="none" strike="noStrike" cap="none" normalizeH="0" baseline="0" dirty="0" err="1">
                <a:ln>
                  <a:noFill/>
                </a:ln>
                <a:solidFill>
                  <a:srgbClr val="1F1F1F"/>
                </a:solidFill>
                <a:effectLst/>
                <a:latin typeface="ElsevierGulliver"/>
              </a:rPr>
              <a:t>One</a:t>
            </a:r>
            <a:r>
              <a:rPr kumimoji="0" lang="cs-CZ" altLang="cs-CZ" sz="1050" b="0" i="0" u="none" strike="noStrike" cap="none" normalizeH="0" baseline="0" dirty="0">
                <a:ln>
                  <a:noFill/>
                </a:ln>
                <a:solidFill>
                  <a:srgbClr val="1F1F1F"/>
                </a:solidFill>
                <a:effectLst/>
                <a:latin typeface="ElsevierGulliver"/>
              </a:rPr>
              <a:t> </a:t>
            </a:r>
            <a:r>
              <a:rPr kumimoji="0" lang="cs-CZ" altLang="cs-CZ" sz="1050" b="0" i="0" u="none" strike="noStrike" cap="none" normalizeH="0" baseline="0" dirty="0" err="1">
                <a:ln>
                  <a:noFill/>
                </a:ln>
                <a:solidFill>
                  <a:srgbClr val="1F1F1F"/>
                </a:solidFill>
                <a:effectLst/>
                <a:latin typeface="ElsevierGulliver"/>
              </a:rPr>
              <a:t>or</a:t>
            </a:r>
            <a:r>
              <a:rPr kumimoji="0" lang="cs-CZ" altLang="cs-CZ" sz="1050" b="0" i="0" u="none" strike="noStrike" cap="none" normalizeH="0" baseline="0" dirty="0">
                <a:ln>
                  <a:noFill/>
                </a:ln>
                <a:solidFill>
                  <a:srgbClr val="1F1F1F"/>
                </a:solidFill>
                <a:effectLst/>
                <a:latin typeface="ElsevierGulliver"/>
              </a:rPr>
              <a:t> </a:t>
            </a:r>
            <a:r>
              <a:rPr kumimoji="0" lang="cs-CZ" altLang="cs-CZ" sz="1050" b="0" i="0" u="none" strike="noStrike" cap="none" normalizeH="0" baseline="0" dirty="0" err="1">
                <a:ln>
                  <a:noFill/>
                </a:ln>
                <a:solidFill>
                  <a:srgbClr val="1F1F1F"/>
                </a:solidFill>
                <a:effectLst/>
                <a:latin typeface="ElsevierGulliver"/>
              </a:rPr>
              <a:t>two</a:t>
            </a:r>
            <a:r>
              <a:rPr kumimoji="0" lang="cs-CZ" altLang="cs-CZ" sz="1050" b="0" i="0" u="none" strike="noStrike" cap="none" normalizeH="0" baseline="0" dirty="0">
                <a:ln>
                  <a:noFill/>
                </a:ln>
                <a:solidFill>
                  <a:srgbClr val="1F1F1F"/>
                </a:solidFill>
                <a:effectLst/>
                <a:latin typeface="ElsevierGulliver"/>
              </a:rPr>
              <a:t> </a:t>
            </a:r>
            <a:r>
              <a:rPr kumimoji="0" lang="cs-CZ" altLang="cs-CZ" sz="1050" b="0" i="0" u="none" strike="noStrike" cap="none" normalizeH="0" baseline="0" dirty="0" err="1">
                <a:ln>
                  <a:noFill/>
                </a:ln>
                <a:solidFill>
                  <a:srgbClr val="1F1F1F"/>
                </a:solidFill>
                <a:effectLst/>
                <a:latin typeface="ElsevierGulliver"/>
              </a:rPr>
              <a:t>doses</a:t>
            </a:r>
            <a:r>
              <a:rPr kumimoji="0" lang="cs-CZ" altLang="cs-CZ" sz="1050" b="0" i="0" u="none" strike="noStrike" cap="none" normalizeH="0" baseline="0" dirty="0">
                <a:ln>
                  <a:noFill/>
                </a:ln>
                <a:solidFill>
                  <a:srgbClr val="1F1F1F"/>
                </a:solidFill>
                <a:effectLst/>
                <a:latin typeface="ElsevierGulliver"/>
              </a:rPr>
              <a:t> </a:t>
            </a:r>
            <a:r>
              <a:rPr kumimoji="0" lang="cs-CZ" altLang="cs-CZ" sz="1050" b="0" i="0" u="none" strike="noStrike" cap="none" normalizeH="0" baseline="0" dirty="0" err="1">
                <a:ln>
                  <a:noFill/>
                </a:ln>
                <a:solidFill>
                  <a:srgbClr val="1F1F1F"/>
                </a:solidFill>
                <a:effectLst/>
                <a:latin typeface="ElsevierGulliver"/>
              </a:rPr>
              <a:t>of</a:t>
            </a:r>
            <a:r>
              <a:rPr kumimoji="0" lang="cs-CZ" altLang="cs-CZ" sz="1050" b="0" i="0" u="none" strike="noStrike" cap="none" normalizeH="0" baseline="0" dirty="0">
                <a:ln>
                  <a:noFill/>
                </a:ln>
                <a:solidFill>
                  <a:srgbClr val="1F1F1F"/>
                </a:solidFill>
                <a:effectLst/>
                <a:latin typeface="ElsevierGulliver"/>
              </a:rPr>
              <a:t> hepatitis A </a:t>
            </a:r>
            <a:r>
              <a:rPr kumimoji="0" lang="cs-CZ" altLang="cs-CZ" sz="1050" b="0" i="0" u="none" strike="noStrike" cap="none" normalizeH="0" baseline="0" dirty="0" err="1">
                <a:ln>
                  <a:noFill/>
                </a:ln>
                <a:solidFill>
                  <a:srgbClr val="1F1F1F"/>
                </a:solidFill>
                <a:effectLst/>
                <a:latin typeface="ElsevierGulliver"/>
              </a:rPr>
              <a:t>vaccine</a:t>
            </a:r>
            <a:r>
              <a:rPr kumimoji="0" lang="cs-CZ" altLang="cs-CZ" sz="1050" b="0" i="0" u="none" strike="noStrike" cap="none" normalizeH="0" baseline="0" dirty="0">
                <a:ln>
                  <a:noFill/>
                </a:ln>
                <a:solidFill>
                  <a:srgbClr val="1F1F1F"/>
                </a:solidFill>
                <a:effectLst/>
                <a:latin typeface="ElsevierGulliver"/>
              </a:rPr>
              <a:t> in universal </a:t>
            </a:r>
            <a:r>
              <a:rPr kumimoji="0" lang="cs-CZ" altLang="cs-CZ" sz="1050" b="0" i="0" u="none" strike="noStrike" cap="none" normalizeH="0" baseline="0" dirty="0" err="1">
                <a:ln>
                  <a:noFill/>
                </a:ln>
                <a:solidFill>
                  <a:srgbClr val="1F1F1F"/>
                </a:solidFill>
                <a:effectLst/>
                <a:latin typeface="ElsevierGulliver"/>
              </a:rPr>
              <a:t>vaccination</a:t>
            </a:r>
            <a:r>
              <a:rPr kumimoji="0" lang="cs-CZ" altLang="cs-CZ" sz="1050" b="0" i="0" u="none" strike="noStrike" cap="none" normalizeH="0" baseline="0" dirty="0">
                <a:ln>
                  <a:noFill/>
                </a:ln>
                <a:solidFill>
                  <a:srgbClr val="1F1F1F"/>
                </a:solidFill>
                <a:effectLst/>
                <a:latin typeface="ElsevierGulliver"/>
              </a:rPr>
              <a:t> </a:t>
            </a:r>
            <a:r>
              <a:rPr kumimoji="0" lang="cs-CZ" altLang="cs-CZ" sz="1050" b="0" i="0" u="none" strike="noStrike" cap="none" normalizeH="0" baseline="0" dirty="0" err="1">
                <a:ln>
                  <a:noFill/>
                </a:ln>
                <a:solidFill>
                  <a:srgbClr val="1F1F1F"/>
                </a:solidFill>
                <a:effectLst/>
                <a:latin typeface="ElsevierGulliver"/>
              </a:rPr>
              <a:t>programs</a:t>
            </a:r>
            <a:r>
              <a:rPr kumimoji="0" lang="cs-CZ" altLang="cs-CZ" sz="1050" b="0" i="0" u="none" strike="noStrike" cap="none" normalizeH="0" baseline="0" dirty="0">
                <a:ln>
                  <a:noFill/>
                </a:ln>
                <a:solidFill>
                  <a:srgbClr val="1F1F1F"/>
                </a:solidFill>
                <a:effectLst/>
                <a:latin typeface="ElsevierGulliver"/>
              </a:rPr>
              <a:t> in </a:t>
            </a:r>
            <a:r>
              <a:rPr kumimoji="0" lang="cs-CZ" altLang="cs-CZ" sz="1050" b="0" i="0" u="none" strike="noStrike" cap="none" normalizeH="0" baseline="0" dirty="0" err="1">
                <a:ln>
                  <a:noFill/>
                </a:ln>
                <a:solidFill>
                  <a:srgbClr val="1F1F1F"/>
                </a:solidFill>
                <a:effectLst/>
                <a:latin typeface="ElsevierGulliver"/>
              </a:rPr>
              <a:t>children</a:t>
            </a:r>
            <a:r>
              <a:rPr kumimoji="0" lang="cs-CZ" altLang="cs-CZ" sz="1050" b="0" i="0" u="none" strike="noStrike" cap="none" normalizeH="0" baseline="0" dirty="0">
                <a:ln>
                  <a:noFill/>
                </a:ln>
                <a:solidFill>
                  <a:srgbClr val="1F1F1F"/>
                </a:solidFill>
                <a:effectLst/>
                <a:latin typeface="ElsevierGulliver"/>
              </a:rPr>
              <a:t> in 2020: A </a:t>
            </a:r>
            <a:r>
              <a:rPr kumimoji="0" lang="cs-CZ" altLang="cs-CZ" sz="1050" b="0" i="0" u="none" strike="noStrike" cap="none" normalizeH="0" baseline="0" dirty="0" err="1">
                <a:ln>
                  <a:noFill/>
                </a:ln>
                <a:solidFill>
                  <a:srgbClr val="1F1F1F"/>
                </a:solidFill>
                <a:effectLst/>
                <a:latin typeface="ElsevierGulliver"/>
              </a:rPr>
              <a:t>systematic</a:t>
            </a:r>
            <a:r>
              <a:rPr kumimoji="0" lang="cs-CZ" altLang="cs-CZ" sz="1050" b="0" i="0" u="none" strike="noStrike" cap="none" normalizeH="0" baseline="0" dirty="0">
                <a:ln>
                  <a:noFill/>
                </a:ln>
                <a:solidFill>
                  <a:srgbClr val="1F1F1F"/>
                </a:solidFill>
                <a:effectLst/>
                <a:latin typeface="ElsevierGulliver"/>
              </a:rPr>
              <a:t> </a:t>
            </a:r>
            <a:r>
              <a:rPr kumimoji="0" lang="cs-CZ" altLang="cs-CZ" sz="1050" b="0" i="0" u="none" strike="noStrike" cap="none" normalizeH="0" baseline="0" dirty="0" err="1">
                <a:ln>
                  <a:noFill/>
                </a:ln>
                <a:solidFill>
                  <a:srgbClr val="1F1F1F"/>
                </a:solidFill>
                <a:effectLst/>
                <a:latin typeface="ElsevierGulliver"/>
              </a:rPr>
              <a:t>review</a:t>
            </a:r>
            <a:r>
              <a:rPr kumimoji="0" lang="cs-CZ" altLang="cs-CZ" sz="1050" b="0" i="0" u="none" strike="noStrike" cap="none" normalizeH="0" baseline="0" dirty="0">
                <a:ln>
                  <a:noFill/>
                </a:ln>
                <a:solidFill>
                  <a:srgbClr val="1F1F1F"/>
                </a:solidFill>
                <a:effectLst/>
                <a:latin typeface="ElsevierGulliver"/>
              </a:rPr>
              <a:t>. </a:t>
            </a:r>
            <a:r>
              <a:rPr lang="cs-CZ" sz="1050" dirty="0">
                <a:hlinkClick r:id="rId3" tooltip="Persistent link using digital object identifier"/>
              </a:rPr>
              <a:t>https://doi.org/10.1016/j.vaccine.2021.01.038</a:t>
            </a:r>
            <a:endParaRPr kumimoji="0" lang="cs-CZ" altLang="cs-CZ" sz="1050" b="0" i="0" u="none" strike="noStrike" cap="none" normalizeH="0" baseline="0" dirty="0">
              <a:ln>
                <a:noFill/>
              </a:ln>
              <a:solidFill>
                <a:srgbClr val="1F1F1F"/>
              </a:solidFill>
              <a:effectLst/>
              <a:latin typeface="ElsevierGulliver"/>
            </a:endParaRPr>
          </a:p>
        </p:txBody>
      </p:sp>
    </p:spTree>
    <p:extLst>
      <p:ext uri="{BB962C8B-B14F-4D97-AF65-F5344CB8AC3E}">
        <p14:creationId xmlns:p14="http://schemas.microsoft.com/office/powerpoint/2010/main" val="1385946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3cff7689888_0_0" descr="Zkrášlit tento snímek"/>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4A920A8-8C45-1CAC-C202-ABF89127E6E3}"/>
              </a:ext>
            </a:extLst>
          </p:cNvPr>
          <p:cNvSpPr txBox="1"/>
          <p:nvPr/>
        </p:nvSpPr>
        <p:spPr>
          <a:xfrm>
            <a:off x="311700" y="639337"/>
            <a:ext cx="8386786" cy="4216539"/>
          </a:xfrm>
          <a:prstGeom prst="rect">
            <a:avLst/>
          </a:prstGeom>
          <a:noFill/>
        </p:spPr>
        <p:txBody>
          <a:bodyPr wrap="square">
            <a:spAutoFit/>
          </a:bodyPr>
          <a:lstStyle/>
          <a:p>
            <a:pPr algn="l">
              <a:buNone/>
            </a:pPr>
            <a:endParaRPr lang="cs-CZ" b="1" dirty="0">
              <a:solidFill>
                <a:srgbClr val="666666"/>
              </a:solidFill>
              <a:latin typeface="Roboto" panose="02000000000000000000" pitchFamily="2" charset="0"/>
            </a:endParaRPr>
          </a:p>
          <a:p>
            <a:pPr algn="l">
              <a:buNone/>
            </a:pPr>
            <a:r>
              <a:rPr lang="cs-CZ" sz="1600" b="1" i="0" dirty="0">
                <a:solidFill>
                  <a:srgbClr val="666666"/>
                </a:solidFill>
                <a:effectLst/>
                <a:latin typeface="Roboto" panose="02000000000000000000" pitchFamily="2" charset="0"/>
              </a:rPr>
              <a:t>Obecná </a:t>
            </a:r>
            <a:r>
              <a:rPr lang="cs-CZ" sz="1600" b="1" i="0" dirty="0" err="1">
                <a:solidFill>
                  <a:srgbClr val="666666"/>
                </a:solidFill>
                <a:effectLst/>
                <a:latin typeface="Roboto" panose="02000000000000000000" pitchFamily="2" charset="0"/>
              </a:rPr>
              <a:t>vakcinologie</a:t>
            </a:r>
            <a:endParaRPr lang="cs-CZ" sz="1600" b="1" i="0" dirty="0">
              <a:solidFill>
                <a:srgbClr val="666666"/>
              </a:solidFill>
              <a:effectLst/>
              <a:latin typeface="Roboto" panose="02000000000000000000" pitchFamily="2" charset="0"/>
            </a:endParaRPr>
          </a:p>
          <a:p>
            <a:pPr algn="l">
              <a:buNone/>
            </a:pPr>
            <a:endParaRPr lang="cs-CZ" b="0" i="0" dirty="0">
              <a:solidFill>
                <a:srgbClr val="666666"/>
              </a:solidFill>
              <a:effectLst/>
              <a:latin typeface="Roboto" panose="02000000000000000000" pitchFamily="2" charset="0"/>
            </a:endParaRPr>
          </a:p>
          <a:p>
            <a:pPr algn="l"/>
            <a:r>
              <a:rPr lang="cs-CZ" b="1" i="0" dirty="0">
                <a:solidFill>
                  <a:srgbClr val="666666"/>
                </a:solidFill>
                <a:effectLst/>
                <a:latin typeface="Roboto" panose="02000000000000000000" pitchFamily="2" charset="0"/>
              </a:rPr>
              <a:t>Očkování bez mýtů: kdy očkovat, kdy neodkládat a čeho se zbytečně nebát</a:t>
            </a:r>
            <a:r>
              <a:rPr lang="cs-CZ" b="0" i="0" dirty="0">
                <a:solidFill>
                  <a:srgbClr val="666666"/>
                </a:solidFill>
                <a:effectLst/>
                <a:latin typeface="Roboto" panose="02000000000000000000" pitchFamily="2" charset="0"/>
              </a:rPr>
              <a:t> (90 minut)</a:t>
            </a:r>
            <a:br>
              <a:rPr lang="cs-CZ" b="0" i="0" dirty="0">
                <a:solidFill>
                  <a:srgbClr val="666666"/>
                </a:solidFill>
                <a:effectLst/>
                <a:latin typeface="Roboto" panose="02000000000000000000" pitchFamily="2" charset="0"/>
              </a:rPr>
            </a:br>
            <a:r>
              <a:rPr lang="cs-CZ" b="0" i="0" dirty="0">
                <a:solidFill>
                  <a:srgbClr val="666666"/>
                </a:solidFill>
                <a:effectLst/>
                <a:latin typeface="Roboto" panose="02000000000000000000" pitchFamily="2" charset="0"/>
              </a:rPr>
              <a:t>Nejčastější omyly v očkování</a:t>
            </a:r>
          </a:p>
          <a:p>
            <a:pPr algn="l"/>
            <a:r>
              <a:rPr lang="cs-CZ" dirty="0">
                <a:solidFill>
                  <a:srgbClr val="666666"/>
                </a:solidFill>
                <a:latin typeface="Roboto" panose="02000000000000000000" pitchFamily="2" charset="0"/>
              </a:rPr>
              <a:t>S</a:t>
            </a:r>
            <a:r>
              <a:rPr lang="cs-CZ" b="0" i="0" dirty="0">
                <a:solidFill>
                  <a:srgbClr val="666666"/>
                </a:solidFill>
                <a:effectLst/>
                <a:latin typeface="Roboto" panose="02000000000000000000" pitchFamily="2" charset="0"/>
              </a:rPr>
              <a:t>kutečné a falešné kontraindikace</a:t>
            </a:r>
          </a:p>
          <a:p>
            <a:pPr algn="l"/>
            <a:r>
              <a:rPr lang="cs-CZ" dirty="0">
                <a:solidFill>
                  <a:srgbClr val="666666"/>
                </a:solidFill>
                <a:latin typeface="Roboto" panose="02000000000000000000" pitchFamily="2" charset="0"/>
              </a:rPr>
              <a:t>O</a:t>
            </a:r>
            <a:r>
              <a:rPr lang="cs-CZ" b="0" i="0" dirty="0">
                <a:solidFill>
                  <a:srgbClr val="666666"/>
                </a:solidFill>
                <a:effectLst/>
                <a:latin typeface="Roboto" panose="02000000000000000000" pitchFamily="2" charset="0"/>
              </a:rPr>
              <a:t>čkování při běžných akutních stavech, po antibiotické léčbě či v rekonvalescenci</a:t>
            </a:r>
          </a:p>
          <a:p>
            <a:pPr algn="l"/>
            <a:r>
              <a:rPr lang="cs-CZ" dirty="0">
                <a:solidFill>
                  <a:srgbClr val="666666"/>
                </a:solidFill>
                <a:latin typeface="Roboto" panose="02000000000000000000" pitchFamily="2" charset="0"/>
              </a:rPr>
              <a:t>P</a:t>
            </a:r>
            <a:r>
              <a:rPr lang="cs-CZ" b="0" i="0" dirty="0">
                <a:solidFill>
                  <a:srgbClr val="666666"/>
                </a:solidFill>
                <a:effectLst/>
                <a:latin typeface="Roboto" panose="02000000000000000000" pitchFamily="2" charset="0"/>
              </a:rPr>
              <a:t>raktické rozhodování v každodenní ordinaci.</a:t>
            </a:r>
          </a:p>
          <a:p>
            <a:pPr algn="l">
              <a:buFont typeface="+mj-lt"/>
              <a:buAutoNum type="arabicPeriod"/>
            </a:pPr>
            <a:endParaRPr lang="cs-CZ" b="1" i="0" dirty="0">
              <a:solidFill>
                <a:srgbClr val="666666"/>
              </a:solidFill>
              <a:effectLst/>
              <a:latin typeface="Roboto" panose="02000000000000000000" pitchFamily="2" charset="0"/>
            </a:endParaRPr>
          </a:p>
          <a:p>
            <a:pPr algn="l">
              <a:buFont typeface="+mj-lt"/>
              <a:buAutoNum type="arabicPeriod"/>
            </a:pPr>
            <a:endParaRPr lang="cs-CZ" b="1" dirty="0">
              <a:solidFill>
                <a:srgbClr val="666666"/>
              </a:solidFill>
              <a:latin typeface="Roboto" panose="02000000000000000000" pitchFamily="2" charset="0"/>
            </a:endParaRPr>
          </a:p>
          <a:p>
            <a:r>
              <a:rPr lang="cs-CZ" b="1" i="0" dirty="0">
                <a:solidFill>
                  <a:srgbClr val="666666"/>
                </a:solidFill>
                <a:effectLst/>
                <a:latin typeface="Roboto" panose="02000000000000000000" pitchFamily="2" charset="0"/>
              </a:rPr>
              <a:t>Specifické situace v očkování</a:t>
            </a:r>
            <a:r>
              <a:rPr lang="cs-CZ" b="1" dirty="0">
                <a:solidFill>
                  <a:srgbClr val="666666"/>
                </a:solidFill>
                <a:latin typeface="Roboto" panose="02000000000000000000" pitchFamily="2" charset="0"/>
              </a:rPr>
              <a:t>: těhotenství, </a:t>
            </a:r>
            <a:r>
              <a:rPr lang="cs-CZ" b="1" dirty="0" err="1">
                <a:solidFill>
                  <a:srgbClr val="666666"/>
                </a:solidFill>
                <a:latin typeface="Roboto" panose="02000000000000000000" pitchFamily="2" charset="0"/>
              </a:rPr>
              <a:t>imunokompromitovaný</a:t>
            </a:r>
            <a:r>
              <a:rPr lang="cs-CZ" b="1" dirty="0">
                <a:solidFill>
                  <a:srgbClr val="666666"/>
                </a:solidFill>
                <a:latin typeface="Roboto" panose="02000000000000000000" pitchFamily="2" charset="0"/>
              </a:rPr>
              <a:t> pacient, rizikové skupiny a aktuální témata</a:t>
            </a:r>
            <a:r>
              <a:rPr lang="cs-CZ" dirty="0">
                <a:solidFill>
                  <a:srgbClr val="666666"/>
                </a:solidFill>
                <a:latin typeface="Roboto" panose="02000000000000000000" pitchFamily="2" charset="0"/>
              </a:rPr>
              <a:t> </a:t>
            </a:r>
            <a:r>
              <a:rPr lang="cs-CZ" b="1" i="0" dirty="0">
                <a:solidFill>
                  <a:srgbClr val="666666"/>
                </a:solidFill>
                <a:effectLst/>
                <a:latin typeface="Roboto" panose="02000000000000000000" pitchFamily="2" charset="0"/>
              </a:rPr>
              <a:t> </a:t>
            </a:r>
            <a:r>
              <a:rPr lang="cs-CZ" dirty="0">
                <a:solidFill>
                  <a:srgbClr val="666666"/>
                </a:solidFill>
                <a:latin typeface="Roboto" panose="02000000000000000000" pitchFamily="2" charset="0"/>
              </a:rPr>
              <a:t>(90 minut)</a:t>
            </a:r>
            <a:r>
              <a:rPr lang="cs-CZ" b="1" i="0" dirty="0">
                <a:solidFill>
                  <a:srgbClr val="666666"/>
                </a:solidFill>
                <a:effectLst/>
                <a:latin typeface="Roboto" panose="02000000000000000000" pitchFamily="2" charset="0"/>
              </a:rPr>
              <a:t> </a:t>
            </a:r>
          </a:p>
          <a:p>
            <a:pPr algn="l"/>
            <a:r>
              <a:rPr lang="cs-CZ" b="0" i="0" dirty="0">
                <a:solidFill>
                  <a:srgbClr val="666666"/>
                </a:solidFill>
                <a:effectLst/>
                <a:latin typeface="Roboto" panose="02000000000000000000" pitchFamily="2" charset="0"/>
              </a:rPr>
              <a:t>Očkování v těhotenství a při kojení</a:t>
            </a:r>
          </a:p>
          <a:p>
            <a:pPr algn="l"/>
            <a:r>
              <a:rPr lang="cs-CZ" dirty="0">
                <a:solidFill>
                  <a:srgbClr val="666666"/>
                </a:solidFill>
                <a:latin typeface="Roboto" panose="02000000000000000000" pitchFamily="2" charset="0"/>
              </a:rPr>
              <a:t>P</a:t>
            </a:r>
            <a:r>
              <a:rPr lang="cs-CZ" b="0" i="0" dirty="0">
                <a:solidFill>
                  <a:srgbClr val="666666"/>
                </a:solidFill>
                <a:effectLst/>
                <a:latin typeface="Roboto" panose="02000000000000000000" pitchFamily="2" charset="0"/>
              </a:rPr>
              <a:t>acienti s chronickými onemocněními a imunosupresí, senioři, zdravotníci</a:t>
            </a:r>
          </a:p>
          <a:p>
            <a:pPr algn="l"/>
            <a:r>
              <a:rPr lang="cs-CZ" dirty="0">
                <a:solidFill>
                  <a:srgbClr val="666666"/>
                </a:solidFill>
                <a:latin typeface="Roboto" panose="02000000000000000000" pitchFamily="2" charset="0"/>
              </a:rPr>
              <a:t>K</a:t>
            </a:r>
            <a:r>
              <a:rPr lang="cs-CZ" b="0" i="0" dirty="0">
                <a:solidFill>
                  <a:srgbClr val="666666"/>
                </a:solidFill>
                <a:effectLst/>
                <a:latin typeface="Roboto" panose="02000000000000000000" pitchFamily="2" charset="0"/>
              </a:rPr>
              <a:t>azuistiky z klinické praxe </a:t>
            </a:r>
          </a:p>
          <a:p>
            <a:pPr algn="l"/>
            <a:r>
              <a:rPr lang="cs-CZ" dirty="0">
                <a:solidFill>
                  <a:srgbClr val="666666"/>
                </a:solidFill>
                <a:latin typeface="Roboto" panose="02000000000000000000" pitchFamily="2" charset="0"/>
              </a:rPr>
              <a:t>D</a:t>
            </a:r>
            <a:r>
              <a:rPr lang="cs-CZ" b="0" i="0" dirty="0">
                <a:solidFill>
                  <a:srgbClr val="666666"/>
                </a:solidFill>
                <a:effectLst/>
                <a:latin typeface="Roboto" panose="02000000000000000000" pitchFamily="2" charset="0"/>
              </a:rPr>
              <a:t>iskuze nad aktuálními otázkami </a:t>
            </a:r>
            <a:r>
              <a:rPr lang="cs-CZ" b="0" i="0" dirty="0" err="1">
                <a:solidFill>
                  <a:srgbClr val="666666"/>
                </a:solidFill>
                <a:effectLst/>
                <a:latin typeface="Roboto" panose="02000000000000000000" pitchFamily="2" charset="0"/>
              </a:rPr>
              <a:t>vakcinologie</a:t>
            </a:r>
            <a:endParaRPr lang="cs-CZ" dirty="0">
              <a:solidFill>
                <a:srgbClr val="666666"/>
              </a:solidFill>
              <a:latin typeface="Roboto" panose="02000000000000000000" pitchFamily="2" charset="0"/>
            </a:endParaRPr>
          </a:p>
          <a:p>
            <a:pPr algn="l"/>
            <a:endParaRPr lang="cs-CZ" b="0" i="0" dirty="0">
              <a:solidFill>
                <a:srgbClr val="666666"/>
              </a:solidFill>
              <a:effectLst/>
              <a:latin typeface="Roboto" panose="02000000000000000000" pitchFamily="2" charset="0"/>
            </a:endParaRPr>
          </a:p>
          <a:p>
            <a:pPr algn="l"/>
            <a:r>
              <a:rPr lang="cs-CZ" dirty="0">
                <a:solidFill>
                  <a:srgbClr val="666666"/>
                </a:solidFill>
                <a:latin typeface="Roboto" panose="02000000000000000000" pitchFamily="2" charset="0"/>
              </a:rPr>
              <a:t>Jednotlivá onemocnění a očkovací látky</a:t>
            </a:r>
          </a:p>
          <a:p>
            <a:pPr algn="l"/>
            <a:endParaRPr lang="cs-CZ" b="0" i="0" dirty="0">
              <a:solidFill>
                <a:srgbClr val="666666"/>
              </a:solidFill>
              <a:effectLst/>
              <a:latin typeface="Roboto" panose="02000000000000000000" pitchFamily="2" charset="0"/>
            </a:endParaRPr>
          </a:p>
        </p:txBody>
      </p:sp>
      <p:sp>
        <p:nvSpPr>
          <p:cNvPr id="7" name="TextovéPole 6">
            <a:extLst>
              <a:ext uri="{FF2B5EF4-FFF2-40B4-BE49-F238E27FC236}">
                <a16:creationId xmlns:a16="http://schemas.microsoft.com/office/drawing/2014/main" id="{D0C09253-34B5-8FBA-9102-B280AF02A24E}"/>
              </a:ext>
            </a:extLst>
          </p:cNvPr>
          <p:cNvSpPr txBox="1"/>
          <p:nvPr/>
        </p:nvSpPr>
        <p:spPr>
          <a:xfrm>
            <a:off x="2286000" y="177672"/>
            <a:ext cx="4572000" cy="461665"/>
          </a:xfrm>
          <a:prstGeom prst="rect">
            <a:avLst/>
          </a:prstGeom>
          <a:noFill/>
        </p:spPr>
        <p:txBody>
          <a:bodyPr wrap="square">
            <a:spAutoFit/>
          </a:bodyPr>
          <a:lstStyle/>
          <a:p>
            <a:pPr algn="ctr">
              <a:buNone/>
            </a:pPr>
            <a:r>
              <a:rPr lang="cs-CZ" sz="2400" b="1" i="0" dirty="0">
                <a:solidFill>
                  <a:srgbClr val="666666"/>
                </a:solidFill>
                <a:effectLst/>
                <a:latin typeface="Roboto" panose="02000000000000000000" pitchFamily="2" charset="0"/>
              </a:rPr>
              <a:t>Program</a:t>
            </a:r>
            <a:endParaRPr lang="cs-CZ" b="1" i="0" dirty="0">
              <a:solidFill>
                <a:srgbClr val="666666"/>
              </a:solidFill>
              <a:effectLst/>
              <a:latin typeface="Roboto" panose="02000000000000000000" pitchFamily="2" charset="0"/>
            </a:endParaRPr>
          </a:p>
        </p:txBody>
      </p:sp>
    </p:spTree>
    <p:extLst>
      <p:ext uri="{BB962C8B-B14F-4D97-AF65-F5344CB8AC3E}">
        <p14:creationId xmlns:p14="http://schemas.microsoft.com/office/powerpoint/2010/main" val="54790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D8EF-AC40-ABF0-B771-7E4A733E63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1A46E-F9A2-1C6A-6D16-39D87722378A}"/>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20</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F0EA9154-A94B-5D8D-0F7E-07536E41D44E}"/>
              </a:ext>
            </a:extLst>
          </p:cNvPr>
          <p:cNvSpPr>
            <a:spLocks noGrp="1"/>
          </p:cNvSpPr>
          <p:nvPr>
            <p:ph type="title"/>
          </p:nvPr>
        </p:nvSpPr>
        <p:spPr>
          <a:xfrm>
            <a:off x="273844" y="459468"/>
            <a:ext cx="7218198" cy="323165"/>
          </a:xfrm>
        </p:spPr>
        <p:txBody>
          <a:bodyPr/>
          <a:lstStyle/>
          <a:p>
            <a:r>
              <a:rPr lang="cs-CZ" dirty="0"/>
              <a:t>Specifická věková nemocnost IMO</a:t>
            </a:r>
            <a:r>
              <a:rPr lang="en-US" dirty="0"/>
              <a:t>,</a:t>
            </a:r>
            <a:r>
              <a:rPr lang="cs-CZ" dirty="0"/>
              <a:t> Česká republika, 2013 - 2023</a:t>
            </a:r>
          </a:p>
        </p:txBody>
      </p:sp>
      <p:sp>
        <p:nvSpPr>
          <p:cNvPr id="6" name="Rectangle 5">
            <a:extLst>
              <a:ext uri="{FF2B5EF4-FFF2-40B4-BE49-F238E27FC236}">
                <a16:creationId xmlns:a16="http://schemas.microsoft.com/office/drawing/2014/main" id="{47D9E85C-B3EE-7FEA-F1C0-6D440D929C18}"/>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pic>
        <p:nvPicPr>
          <p:cNvPr id="3" name="Picture 2">
            <a:extLst>
              <a:ext uri="{FF2B5EF4-FFF2-40B4-BE49-F238E27FC236}">
                <a16:creationId xmlns:a16="http://schemas.microsoft.com/office/drawing/2014/main" id="{AFC3FB00-8B6C-12D8-2147-8387E0BF2472}"/>
              </a:ext>
            </a:extLst>
          </p:cNvPr>
          <p:cNvPicPr>
            <a:picLocks noChangeAspect="1"/>
          </p:cNvPicPr>
          <p:nvPr/>
        </p:nvPicPr>
        <p:blipFill>
          <a:blip r:embed="rId3"/>
          <a:stretch>
            <a:fillRect/>
          </a:stretch>
        </p:blipFill>
        <p:spPr>
          <a:xfrm>
            <a:off x="411592" y="901714"/>
            <a:ext cx="7757048" cy="3973931"/>
          </a:xfrm>
          <a:prstGeom prst="rect">
            <a:avLst/>
          </a:prstGeom>
        </p:spPr>
      </p:pic>
      <p:sp>
        <p:nvSpPr>
          <p:cNvPr id="5" name="Obdélník 9">
            <a:extLst>
              <a:ext uri="{FF2B5EF4-FFF2-40B4-BE49-F238E27FC236}">
                <a16:creationId xmlns:a16="http://schemas.microsoft.com/office/drawing/2014/main" id="{EED48608-6C8C-CFA7-6D1B-91A21748BED4}"/>
              </a:ext>
            </a:extLst>
          </p:cNvPr>
          <p:cNvSpPr/>
          <p:nvPr/>
        </p:nvSpPr>
        <p:spPr>
          <a:xfrm>
            <a:off x="786305" y="1463040"/>
            <a:ext cx="920575" cy="2994660"/>
          </a:xfrm>
          <a:prstGeom prst="rect">
            <a:avLst/>
          </a:prstGeom>
          <a:solidFill>
            <a:srgbClr val="4472C4">
              <a:alpha val="18039"/>
            </a:srgbClr>
          </a:solidFill>
          <a:ln w="12700" cap="flat" cmpd="sng" algn="ctr">
            <a:solidFill>
              <a:srgbClr val="4472C4">
                <a:shade val="15000"/>
              </a:srgbClr>
            </a:solidFill>
            <a:prstDash val="solid"/>
            <a:miter lim="800000"/>
          </a:ln>
          <a:effectLst/>
        </p:spPr>
        <p:txBody>
          <a:bodyPr rtlCol="0" anchor="ctr"/>
          <a:lstStyle/>
          <a:p>
            <a:pPr algn="ctr" defTabSz="685800" eaLnBrk="1" fontAlgn="auto" hangingPunct="1">
              <a:spcBef>
                <a:spcPts val="0"/>
              </a:spcBef>
              <a:spcAft>
                <a:spcPts val="0"/>
              </a:spcAft>
              <a:defRPr/>
            </a:pPr>
            <a:endParaRPr lang="cs-CZ" sz="1350" kern="0">
              <a:solidFill>
                <a:prstClr val="white"/>
              </a:solidFill>
              <a:latin typeface="Calibri" panose="020F0502020204030204"/>
              <a:cs typeface="Noto Sans"/>
            </a:endParaRPr>
          </a:p>
        </p:txBody>
      </p:sp>
      <p:sp>
        <p:nvSpPr>
          <p:cNvPr id="7" name="Rectangle: Rounded Corners 6">
            <a:extLst>
              <a:ext uri="{FF2B5EF4-FFF2-40B4-BE49-F238E27FC236}">
                <a16:creationId xmlns:a16="http://schemas.microsoft.com/office/drawing/2014/main" id="{6824998E-1778-5595-51ED-A903173DABA3}"/>
              </a:ext>
            </a:extLst>
          </p:cNvPr>
          <p:cNvSpPr/>
          <p:nvPr/>
        </p:nvSpPr>
        <p:spPr>
          <a:xfrm>
            <a:off x="4654905" y="2012199"/>
            <a:ext cx="2164277" cy="1384452"/>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pPr>
            <a:r>
              <a:rPr lang="en-US" sz="1650" b="1" dirty="0" err="1">
                <a:solidFill>
                  <a:srgbClr val="000000"/>
                </a:solidFill>
                <a:latin typeface="Arial" panose="020B0604020202020204" pitchFamily="34" charset="0"/>
                <a:cs typeface="Arial" panose="020B0604020202020204" pitchFamily="34" charset="0"/>
              </a:rPr>
              <a:t>Kojenci</a:t>
            </a:r>
            <a:endParaRPr lang="en-US" sz="1650" b="1" dirty="0">
              <a:solidFill>
                <a:srgbClr val="000000"/>
              </a:solidFill>
              <a:latin typeface="Arial" panose="020B0604020202020204" pitchFamily="34" charset="0"/>
              <a:cs typeface="Arial" panose="020B0604020202020204" pitchFamily="34" charset="0"/>
            </a:endParaRPr>
          </a:p>
          <a:p>
            <a:pPr algn="ctr" defTabSz="914378" eaLnBrk="1" fontAlgn="auto" hangingPunct="1">
              <a:spcBef>
                <a:spcPts val="0"/>
              </a:spcBef>
              <a:spcAft>
                <a:spcPts val="0"/>
              </a:spcAft>
            </a:pPr>
            <a:r>
              <a:rPr lang="en-US" sz="1650" b="1" dirty="0" err="1">
                <a:solidFill>
                  <a:srgbClr val="000000"/>
                </a:solidFill>
                <a:latin typeface="Arial" panose="020B0604020202020204" pitchFamily="34" charset="0"/>
                <a:cs typeface="Arial" panose="020B0604020202020204" pitchFamily="34" charset="0"/>
              </a:rPr>
              <a:t>Adolescenti</a:t>
            </a:r>
            <a:endParaRPr lang="en-US" sz="1650" b="1" dirty="0">
              <a:solidFill>
                <a:srgbClr val="000000"/>
              </a:solidFill>
              <a:latin typeface="Arial" panose="020B0604020202020204" pitchFamily="34" charset="0"/>
              <a:cs typeface="Arial" panose="020B0604020202020204" pitchFamily="34" charset="0"/>
            </a:endParaRPr>
          </a:p>
          <a:p>
            <a:pPr algn="ctr" defTabSz="914378" eaLnBrk="1" fontAlgn="auto" hangingPunct="1">
              <a:spcBef>
                <a:spcPts val="0"/>
              </a:spcBef>
              <a:spcAft>
                <a:spcPts val="0"/>
              </a:spcAft>
            </a:pPr>
            <a:r>
              <a:rPr lang="en-US" sz="1650" b="1" dirty="0">
                <a:solidFill>
                  <a:srgbClr val="000000"/>
                </a:solidFill>
                <a:latin typeface="Arial" panose="020B0604020202020204" pitchFamily="34" charset="0"/>
                <a:cs typeface="Arial" panose="020B0604020202020204" pitchFamily="34" charset="0"/>
              </a:rPr>
              <a:t>Rizikové </a:t>
            </a:r>
            <a:r>
              <a:rPr lang="en-US" sz="1650" b="1" dirty="0" err="1">
                <a:solidFill>
                  <a:srgbClr val="000000"/>
                </a:solidFill>
                <a:latin typeface="Arial" panose="020B0604020202020204" pitchFamily="34" charset="0"/>
                <a:cs typeface="Arial" panose="020B0604020202020204" pitchFamily="34" charset="0"/>
              </a:rPr>
              <a:t>skupiny</a:t>
            </a:r>
            <a:endParaRPr lang="en-US" sz="1650" b="1" dirty="0">
              <a:solidFill>
                <a:srgbClr val="000000"/>
              </a:solidFill>
              <a:latin typeface="Arial" panose="020B0604020202020204" pitchFamily="34" charset="0"/>
              <a:cs typeface="Arial" panose="020B0604020202020204" pitchFamily="34" charset="0"/>
            </a:endParaRPr>
          </a:p>
          <a:p>
            <a:pPr algn="ctr" defTabSz="914378" eaLnBrk="1" fontAlgn="auto" hangingPunct="1">
              <a:spcBef>
                <a:spcPts val="0"/>
              </a:spcBef>
              <a:spcAft>
                <a:spcPts val="0"/>
              </a:spcAft>
            </a:pPr>
            <a:endParaRPr lang="en-US" sz="1800" dirty="0">
              <a:solidFill>
                <a:srgbClr val="000000"/>
              </a:solidFill>
              <a:latin typeface="Arial"/>
              <a:cs typeface="Noto Sans"/>
            </a:endParaRPr>
          </a:p>
        </p:txBody>
      </p:sp>
      <p:pic>
        <p:nvPicPr>
          <p:cNvPr id="9" name="Picture 8">
            <a:extLst>
              <a:ext uri="{FF2B5EF4-FFF2-40B4-BE49-F238E27FC236}">
                <a16:creationId xmlns:a16="http://schemas.microsoft.com/office/drawing/2014/main" id="{6E3D9A4D-8453-CA5D-7277-AF5047EEA8B1}"/>
              </a:ext>
            </a:extLst>
          </p:cNvPr>
          <p:cNvPicPr>
            <a:picLocks noChangeAspect="1"/>
          </p:cNvPicPr>
          <p:nvPr/>
        </p:nvPicPr>
        <p:blipFill>
          <a:blip r:embed="rId4"/>
          <a:stretch>
            <a:fillRect/>
          </a:stretch>
        </p:blipFill>
        <p:spPr>
          <a:xfrm>
            <a:off x="3223260" y="3914329"/>
            <a:ext cx="1005840" cy="543371"/>
          </a:xfrm>
          <a:prstGeom prst="rect">
            <a:avLst/>
          </a:prstGeom>
        </p:spPr>
      </p:pic>
    </p:spTree>
    <p:extLst>
      <p:ext uri="{BB962C8B-B14F-4D97-AF65-F5344CB8AC3E}">
        <p14:creationId xmlns:p14="http://schemas.microsoft.com/office/powerpoint/2010/main" val="264103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941F7D-DAB2-60B0-494D-1483F0D1FA88}"/>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400E993B-9E99-9303-4BF7-4A8722F5E1B9}"/>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08A07E91-6E7D-EF6F-D774-E1589804B92F}"/>
              </a:ext>
            </a:extLst>
          </p:cNvPr>
          <p:cNvPicPr>
            <a:picLocks noChangeAspect="1"/>
          </p:cNvPicPr>
          <p:nvPr/>
        </p:nvPicPr>
        <p:blipFill>
          <a:blip r:embed="rId2"/>
          <a:stretch>
            <a:fillRect/>
          </a:stretch>
        </p:blipFill>
        <p:spPr>
          <a:xfrm>
            <a:off x="780585" y="0"/>
            <a:ext cx="7664605" cy="5143500"/>
          </a:xfrm>
          <a:prstGeom prst="rect">
            <a:avLst/>
          </a:prstGeom>
        </p:spPr>
      </p:pic>
    </p:spTree>
    <p:extLst>
      <p:ext uri="{BB962C8B-B14F-4D97-AF65-F5344CB8AC3E}">
        <p14:creationId xmlns:p14="http://schemas.microsoft.com/office/powerpoint/2010/main" val="3244023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C18E-F76E-059E-9005-9DD4A74BF4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72E2FE-5D4B-7EFA-7244-5A4457AD8A31}"/>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22</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2DCD72B6-F78E-9CD1-F128-A75E5257D2CE}"/>
              </a:ext>
            </a:extLst>
          </p:cNvPr>
          <p:cNvSpPr>
            <a:spLocks noGrp="1"/>
          </p:cNvSpPr>
          <p:nvPr>
            <p:ph type="title"/>
          </p:nvPr>
        </p:nvSpPr>
        <p:spPr/>
        <p:txBody>
          <a:bodyPr/>
          <a:lstStyle/>
          <a:p>
            <a:r>
              <a:rPr lang="cs-CZ" dirty="0"/>
              <a:t>Proč očkujeme dospělé a seniory ?</a:t>
            </a:r>
          </a:p>
        </p:txBody>
      </p:sp>
      <p:sp>
        <p:nvSpPr>
          <p:cNvPr id="6" name="Rectangle 5">
            <a:extLst>
              <a:ext uri="{FF2B5EF4-FFF2-40B4-BE49-F238E27FC236}">
                <a16:creationId xmlns:a16="http://schemas.microsoft.com/office/drawing/2014/main" id="{F99CBB46-1B6D-30E6-739F-CDEFC86AC0AC}"/>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sp>
        <p:nvSpPr>
          <p:cNvPr id="3" name="Zástupný obsah 3">
            <a:extLst>
              <a:ext uri="{FF2B5EF4-FFF2-40B4-BE49-F238E27FC236}">
                <a16:creationId xmlns:a16="http://schemas.microsoft.com/office/drawing/2014/main" id="{63616281-090A-79EB-D07F-397E58B441E1}"/>
              </a:ext>
            </a:extLst>
          </p:cNvPr>
          <p:cNvSpPr txBox="1">
            <a:spLocks/>
          </p:cNvSpPr>
          <p:nvPr/>
        </p:nvSpPr>
        <p:spPr>
          <a:xfrm>
            <a:off x="273844" y="1052550"/>
            <a:ext cx="5743196" cy="4032803"/>
          </a:xfrm>
          <a:prstGeom prst="rect">
            <a:avLst/>
          </a:prstGeom>
        </p:spPr>
        <p:txBody>
          <a:bodyPr vert="horz" wrap="square" lIns="0" tIns="0" rIns="0" bIns="0" rtlCol="0" anchor="t" anchorCtr="0">
            <a:norm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Riziko komplikací infekčních nemocí se všeobecně zvyšuje </a:t>
            </a:r>
            <a:endParaRPr lang="en-US" sz="1500" dirty="0">
              <a:solidFill>
                <a:srgbClr val="000000"/>
              </a:solidFill>
              <a:latin typeface="Arial" panose="020B0604020202020204" pitchFamily="34" charset="0"/>
              <a:cs typeface="Arial" panose="020B0604020202020204" pitchFamily="34" charset="0"/>
            </a:endParaRPr>
          </a:p>
          <a:p>
            <a:pPr defTabSz="914378" fontAlgn="auto">
              <a:buClr>
                <a:srgbClr val="F36633"/>
              </a:buClr>
            </a:pPr>
            <a:r>
              <a:rPr lang="en-US" sz="1500" dirty="0">
                <a:solidFill>
                  <a:srgbClr val="000000"/>
                </a:solidFill>
                <a:latin typeface="Arial" panose="020B0604020202020204" pitchFamily="34" charset="0"/>
                <a:cs typeface="Arial" panose="020B0604020202020204" pitchFamily="34" charset="0"/>
              </a:rPr>
              <a:t>     </a:t>
            </a:r>
            <a:r>
              <a:rPr lang="cs-CZ" sz="1500" dirty="0">
                <a:solidFill>
                  <a:srgbClr val="000000"/>
                </a:solidFill>
                <a:latin typeface="Arial" panose="020B0604020202020204" pitchFamily="34" charset="0"/>
                <a:cs typeface="Arial" panose="020B0604020202020204" pitchFamily="34" charset="0"/>
              </a:rPr>
              <a:t>- </a:t>
            </a:r>
            <a:r>
              <a:rPr lang="cs-CZ" sz="1500" b="1" dirty="0">
                <a:solidFill>
                  <a:srgbClr val="000000"/>
                </a:solidFill>
                <a:latin typeface="Arial" panose="020B0604020202020204" pitchFamily="34" charset="0"/>
                <a:cs typeface="Arial" panose="020B0604020202020204" pitchFamily="34" charset="0"/>
              </a:rPr>
              <a:t>imunosenesence, komorbidity </a:t>
            </a:r>
            <a:endParaRPr lang="en-US" sz="1500" b="1"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endParaRPr lang="cs-CZ"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 </a:t>
            </a:r>
            <a:r>
              <a:rPr lang="cs-CZ" sz="1500" b="1" dirty="0">
                <a:solidFill>
                  <a:srgbClr val="000000"/>
                </a:solidFill>
                <a:latin typeface="Arial" panose="020B0604020202020204" pitchFamily="34" charset="0"/>
                <a:cs typeface="Arial" panose="020B0604020202020204" pitchFamily="34" charset="0"/>
              </a:rPr>
              <a:t>Vakcíny pro seniory </a:t>
            </a:r>
            <a:r>
              <a:rPr lang="cs-CZ" sz="1500" dirty="0">
                <a:solidFill>
                  <a:srgbClr val="000000"/>
                </a:solidFill>
                <a:latin typeface="Arial" panose="020B0604020202020204" pitchFamily="34" charset="0"/>
                <a:cs typeface="Arial" panose="020B0604020202020204" pitchFamily="34" charset="0"/>
              </a:rPr>
              <a:t>- pneumoky, RSV, RZV</a:t>
            </a:r>
            <a:endParaRPr lang="en-US"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endParaRPr lang="cs-CZ"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 Zvýšená potřeba přeočkovat nebo nově očkovat některé vakcíny - chřipka, covid, klíšťová encefalitida</a:t>
            </a:r>
            <a:r>
              <a:rPr lang="en-US" sz="1500" dirty="0">
                <a:solidFill>
                  <a:srgbClr val="000000"/>
                </a:solidFill>
                <a:latin typeface="Arial" panose="020B0604020202020204" pitchFamily="34" charset="0"/>
                <a:cs typeface="Arial" panose="020B0604020202020204" pitchFamily="34" charset="0"/>
              </a:rPr>
              <a:t>,</a:t>
            </a:r>
            <a:r>
              <a:rPr lang="cs-CZ" sz="1500" dirty="0">
                <a:solidFill>
                  <a:srgbClr val="000000"/>
                </a:solidFill>
                <a:latin typeface="Arial" panose="020B0604020202020204" pitchFamily="34" charset="0"/>
                <a:cs typeface="Arial" panose="020B0604020202020204" pitchFamily="34" charset="0"/>
              </a:rPr>
              <a:t> Tdap</a:t>
            </a:r>
            <a:endParaRPr lang="en-US"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endParaRPr lang="cs-CZ"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Velmi důležitá prevence respiračních infekcí</a:t>
            </a:r>
            <a:r>
              <a:rPr lang="en-US" sz="1500" dirty="0">
                <a:solidFill>
                  <a:srgbClr val="000000"/>
                </a:solidFill>
                <a:latin typeface="Arial" panose="020B0604020202020204" pitchFamily="34" charset="0"/>
                <a:cs typeface="Arial" panose="020B0604020202020204" pitchFamily="34" charset="0"/>
              </a:rPr>
              <a:t> u </a:t>
            </a:r>
            <a:r>
              <a:rPr lang="en-US" sz="1500" dirty="0" err="1">
                <a:solidFill>
                  <a:srgbClr val="000000"/>
                </a:solidFill>
                <a:latin typeface="Arial" panose="020B0604020202020204" pitchFamily="34" charset="0"/>
                <a:cs typeface="Arial" panose="020B0604020202020204" pitchFamily="34" charset="0"/>
              </a:rPr>
              <a:t>seniorů</a:t>
            </a:r>
            <a:endParaRPr lang="en-US"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endParaRPr lang="en-US" sz="1500" dirty="0">
              <a:solidFill>
                <a:srgbClr val="000000"/>
              </a:solidFill>
              <a:latin typeface="Arial" panose="020B0604020202020204" pitchFamily="34" charset="0"/>
              <a:cs typeface="Arial" panose="020B0604020202020204" pitchFamily="34" charset="0"/>
            </a:endParaRPr>
          </a:p>
          <a:p>
            <a:pPr marL="257175" indent="-257175" defTabSz="914378" fontAlgn="auto">
              <a:buClr>
                <a:srgbClr val="F36633"/>
              </a:buClr>
              <a:buFont typeface="Arial" panose="020B0604020202020204" pitchFamily="34" charset="0"/>
              <a:buChar char="•"/>
            </a:pPr>
            <a:r>
              <a:rPr lang="cs-CZ" sz="1500" dirty="0">
                <a:solidFill>
                  <a:srgbClr val="000000"/>
                </a:solidFill>
                <a:latin typeface="Arial" panose="020B0604020202020204" pitchFamily="34" charset="0"/>
                <a:cs typeface="Arial" panose="020B0604020202020204" pitchFamily="34" charset="0"/>
              </a:rPr>
              <a:t>Naopak některé vakcíny senioři nepotřebují </a:t>
            </a:r>
            <a:r>
              <a:rPr lang="en-US" sz="1500" dirty="0">
                <a:solidFill>
                  <a:srgbClr val="000000"/>
                </a:solidFill>
                <a:latin typeface="Arial" panose="020B0604020202020204" pitchFamily="34" charset="0"/>
                <a:cs typeface="Arial" panose="020B0604020202020204" pitchFamily="34" charset="0"/>
              </a:rPr>
              <a:t>                                   </a:t>
            </a:r>
            <a:r>
              <a:rPr lang="cs-CZ" sz="1500" dirty="0">
                <a:solidFill>
                  <a:srgbClr val="000000"/>
                </a:solidFill>
                <a:latin typeface="Arial" panose="020B0604020202020204" pitchFamily="34" charset="0"/>
                <a:cs typeface="Arial" panose="020B0604020202020204" pitchFamily="34" charset="0"/>
              </a:rPr>
              <a:t>– předpoklad imunity nebo nízké riziko expozice</a:t>
            </a:r>
          </a:p>
          <a:p>
            <a:pPr marL="257175" indent="-257175" defTabSz="914378" fontAlgn="auto">
              <a:buClr>
                <a:srgbClr val="F36633"/>
              </a:buClr>
              <a:buFont typeface="Arial" panose="020B0604020202020204" pitchFamily="34" charset="0"/>
              <a:buChar char="•"/>
            </a:pPr>
            <a:endParaRPr lang="cs-CZ" sz="1650" dirty="0">
              <a:solidFill>
                <a:srgbClr val="000000"/>
              </a:solidFill>
              <a:latin typeface="Arial" panose="020B0604020202020204" pitchFamily="34" charset="0"/>
              <a:cs typeface="Arial" panose="020B0604020202020204" pitchFamily="34" charset="0"/>
            </a:endParaRPr>
          </a:p>
        </p:txBody>
      </p:sp>
      <p:pic>
        <p:nvPicPr>
          <p:cNvPr id="5" name="Picture 2" descr="28,900+ Aging Icon Stock Illustrations, Royalty-Free Vector ...">
            <a:extLst>
              <a:ext uri="{FF2B5EF4-FFF2-40B4-BE49-F238E27FC236}">
                <a16:creationId xmlns:a16="http://schemas.microsoft.com/office/drawing/2014/main" id="{86A5588E-7DD0-85A1-1AE3-1666972FEE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37" r="17546"/>
          <a:stretch/>
        </p:blipFill>
        <p:spPr bwMode="auto">
          <a:xfrm>
            <a:off x="5680518" y="1921692"/>
            <a:ext cx="2361318" cy="315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D9FA-DBD5-0D1B-317B-0FBA19AC90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069152-AE09-3CAF-CBCC-D8005F64119E}"/>
              </a:ext>
            </a:extLst>
          </p:cNvPr>
          <p:cNvSpPr>
            <a:spLocks noGrp="1"/>
          </p:cNvSpPr>
          <p:nvPr>
            <p:ph type="sldNum" sz="quarter" idx="11"/>
          </p:nvPr>
        </p:nvSpPr>
        <p:spPr>
          <a:xfrm>
            <a:off x="8458623" y="4807982"/>
            <a:ext cx="405000" cy="202406"/>
          </a:xfrm>
        </p:spPr>
        <p:txBody>
          <a:bodyPr/>
          <a:lstStyle/>
          <a:p>
            <a:pPr defTabSz="914378" eaLnBrk="1" fontAlgn="auto" hangingPunct="1">
              <a:spcBef>
                <a:spcPts val="0"/>
              </a:spcBef>
              <a:spcAft>
                <a:spcPts val="0"/>
              </a:spcAft>
              <a:defRPr/>
            </a:pPr>
            <a:fld id="{9F9F533D-B52E-4A2F-BF72-0ADD2D94BD75}" type="slidenum">
              <a:rPr lang="en-GB">
                <a:solidFill>
                  <a:srgbClr val="000000"/>
                </a:solidFill>
                <a:latin typeface="Arial"/>
                <a:cs typeface="Noto Sans"/>
              </a:rPr>
              <a:pPr defTabSz="914378" eaLnBrk="1" fontAlgn="auto" hangingPunct="1">
                <a:spcBef>
                  <a:spcPts val="0"/>
                </a:spcBef>
                <a:spcAft>
                  <a:spcPts val="0"/>
                </a:spcAft>
                <a:defRPr/>
              </a:pPr>
              <a:t>23</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A297936B-7E07-F534-808E-BA97F8CBE511}"/>
              </a:ext>
            </a:extLst>
          </p:cNvPr>
          <p:cNvSpPr>
            <a:spLocks noGrp="1"/>
          </p:cNvSpPr>
          <p:nvPr>
            <p:ph type="title"/>
          </p:nvPr>
        </p:nvSpPr>
        <p:spPr/>
        <p:txBody>
          <a:bodyPr/>
          <a:lstStyle/>
          <a:p>
            <a:r>
              <a:rPr lang="en-US" dirty="0"/>
              <a:t>Proč nás virus </a:t>
            </a:r>
            <a:r>
              <a:rPr lang="en-US" i="1" dirty="0"/>
              <a:t>varicella zoster </a:t>
            </a:r>
            <a:r>
              <a:rPr lang="en-US" dirty="0"/>
              <a:t>může ovlivňovat po celý život?</a:t>
            </a:r>
            <a:endParaRPr lang="cs-CZ" dirty="0"/>
          </a:p>
        </p:txBody>
      </p:sp>
      <p:sp>
        <p:nvSpPr>
          <p:cNvPr id="6" name="Rectangle 5">
            <a:extLst>
              <a:ext uri="{FF2B5EF4-FFF2-40B4-BE49-F238E27FC236}">
                <a16:creationId xmlns:a16="http://schemas.microsoft.com/office/drawing/2014/main" id="{A216F641-9A7C-0CF1-FD56-EEA3F13CB9DB}"/>
              </a:ext>
            </a:extLst>
          </p:cNvPr>
          <p:cNvSpPr/>
          <p:nvPr/>
        </p:nvSpPr>
        <p:spPr bwMode="auto">
          <a:xfrm>
            <a:off x="138113" y="4584095"/>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defRPr/>
            </a:pPr>
            <a:endParaRPr lang="cs-CZ" sz="1200" kern="0" dirty="0" err="1">
              <a:solidFill>
                <a:srgbClr val="000000"/>
              </a:solidFill>
              <a:latin typeface="Arial"/>
              <a:cs typeface="Noto Sans"/>
            </a:endParaRPr>
          </a:p>
        </p:txBody>
      </p:sp>
      <p:sp>
        <p:nvSpPr>
          <p:cNvPr id="7" name="TextBox 6">
            <a:extLst>
              <a:ext uri="{FF2B5EF4-FFF2-40B4-BE49-F238E27FC236}">
                <a16:creationId xmlns:a16="http://schemas.microsoft.com/office/drawing/2014/main" id="{5B031BE9-1F1A-5FCA-8E5E-27753293CE30}"/>
              </a:ext>
            </a:extLst>
          </p:cNvPr>
          <p:cNvSpPr txBox="1"/>
          <p:nvPr/>
        </p:nvSpPr>
        <p:spPr>
          <a:xfrm>
            <a:off x="364106" y="653589"/>
            <a:ext cx="4436493" cy="1246495"/>
          </a:xfrm>
          <a:prstGeom prst="rect">
            <a:avLst/>
          </a:prstGeom>
          <a:noFill/>
        </p:spPr>
        <p:txBody>
          <a:bodyPr wrap="square">
            <a:spAutoFit/>
          </a:bodyPr>
          <a:lstStyle/>
          <a:p>
            <a:pPr defTabSz="914378" eaLnBrk="1" fontAlgn="auto" hangingPunct="1">
              <a:spcBef>
                <a:spcPts val="0"/>
              </a:spcBef>
              <a:spcAft>
                <a:spcPts val="0"/>
              </a:spcAft>
              <a:defRPr/>
            </a:pPr>
            <a:r>
              <a:rPr lang="cs-CZ" sz="1500" dirty="0"/>
              <a:t>VARICELLA</a:t>
            </a:r>
            <a:endParaRPr lang="en-US" sz="1500" dirty="0"/>
          </a:p>
          <a:p>
            <a:pPr marL="214313" indent="-214313" defTabSz="914378" eaLnBrk="1" fontAlgn="auto" hangingPunct="1">
              <a:spcBef>
                <a:spcPts val="0"/>
              </a:spcBef>
              <a:spcAft>
                <a:spcPts val="0"/>
              </a:spcAft>
              <a:buClr>
                <a:srgbClr val="F36633"/>
              </a:buClr>
              <a:buFont typeface="Arial" panose="020B0604020202020204" pitchFamily="34" charset="0"/>
              <a:buChar char="•"/>
              <a:defRPr/>
            </a:pPr>
            <a:r>
              <a:rPr lang="cs-CZ" sz="1200" dirty="0"/>
              <a:t>největší riziko nemoci v předškolním a školním věku</a:t>
            </a:r>
            <a:endParaRPr lang="en-US" sz="1200" dirty="0"/>
          </a:p>
          <a:p>
            <a:pPr marL="214313" indent="-214313" defTabSz="914378" eaLnBrk="1" fontAlgn="auto" hangingPunct="1">
              <a:spcBef>
                <a:spcPts val="0"/>
              </a:spcBef>
              <a:spcAft>
                <a:spcPts val="0"/>
              </a:spcAft>
              <a:buClr>
                <a:srgbClr val="F36633"/>
              </a:buClr>
              <a:buFont typeface="Arial" panose="020B0604020202020204" pitchFamily="34" charset="0"/>
              <a:buChar char="•"/>
              <a:defRPr/>
            </a:pPr>
            <a:r>
              <a:rPr lang="cs-CZ" sz="1200" dirty="0"/>
              <a:t>největší riziko komplikací v novorozeneckém, adolescentním a dospělém věku</a:t>
            </a:r>
            <a:endParaRPr lang="en-US" sz="1200" dirty="0"/>
          </a:p>
          <a:p>
            <a:pPr marL="214313" indent="-214313" defTabSz="914378" eaLnBrk="1" fontAlgn="auto" hangingPunct="1">
              <a:spcBef>
                <a:spcPts val="0"/>
              </a:spcBef>
              <a:spcAft>
                <a:spcPts val="0"/>
              </a:spcAft>
              <a:buClr>
                <a:srgbClr val="F36633"/>
              </a:buClr>
              <a:buFont typeface="Arial" panose="020B0604020202020204" pitchFamily="34" charset="0"/>
              <a:buChar char="•"/>
              <a:defRPr/>
            </a:pPr>
            <a:r>
              <a:rPr lang="en-US" sz="1200" dirty="0"/>
              <a:t>p</a:t>
            </a:r>
            <a:r>
              <a:rPr lang="cs-CZ" sz="1200" dirty="0"/>
              <a:t>erzistence VZV v nervových gangliích</a:t>
            </a:r>
            <a:endParaRPr lang="en-US" sz="1200" dirty="0"/>
          </a:p>
          <a:p>
            <a:pPr marL="214313" indent="-214313" defTabSz="914378" eaLnBrk="1" fontAlgn="auto" hangingPunct="1">
              <a:spcBef>
                <a:spcPts val="0"/>
              </a:spcBef>
              <a:spcAft>
                <a:spcPts val="0"/>
              </a:spcAft>
              <a:buClr>
                <a:srgbClr val="F36633"/>
              </a:buClr>
              <a:buFont typeface="Arial" panose="020B0604020202020204" pitchFamily="34" charset="0"/>
              <a:buChar char="•"/>
              <a:defRPr/>
            </a:pPr>
            <a:endParaRPr lang="cs-CZ" sz="1200" dirty="0"/>
          </a:p>
        </p:txBody>
      </p:sp>
      <p:sp>
        <p:nvSpPr>
          <p:cNvPr id="9" name="TextBox 8">
            <a:extLst>
              <a:ext uri="{FF2B5EF4-FFF2-40B4-BE49-F238E27FC236}">
                <a16:creationId xmlns:a16="http://schemas.microsoft.com/office/drawing/2014/main" id="{A9AE3974-7118-122E-0302-9611C87B4746}"/>
              </a:ext>
            </a:extLst>
          </p:cNvPr>
          <p:cNvSpPr txBox="1"/>
          <p:nvPr/>
        </p:nvSpPr>
        <p:spPr>
          <a:xfrm>
            <a:off x="4800600" y="663346"/>
            <a:ext cx="3668291" cy="1154162"/>
          </a:xfrm>
          <a:prstGeom prst="rect">
            <a:avLst/>
          </a:prstGeom>
          <a:noFill/>
        </p:spPr>
        <p:txBody>
          <a:bodyPr wrap="square">
            <a:spAutoFit/>
          </a:bodyPr>
          <a:lstStyle/>
          <a:p>
            <a:pPr defTabSz="914378" eaLnBrk="1" fontAlgn="auto" hangingPunct="1">
              <a:spcBef>
                <a:spcPts val="0"/>
              </a:spcBef>
              <a:spcAft>
                <a:spcPts val="0"/>
              </a:spcAft>
              <a:defRPr/>
            </a:pPr>
            <a:r>
              <a:rPr lang="cs-CZ" sz="1500" dirty="0"/>
              <a:t>HERPES ZOSTER </a:t>
            </a:r>
          </a:p>
          <a:p>
            <a:pPr marL="214313" indent="-214313" defTabSz="914378" eaLnBrk="1" fontAlgn="auto" hangingPunct="1">
              <a:spcBef>
                <a:spcPts val="0"/>
              </a:spcBef>
              <a:spcAft>
                <a:spcPts val="0"/>
              </a:spcAft>
              <a:buClr>
                <a:srgbClr val="F36633"/>
              </a:buClr>
              <a:buFont typeface="Arial" panose="020B0604020202020204" pitchFamily="34" charset="0"/>
              <a:buChar char="•"/>
              <a:defRPr/>
            </a:pPr>
            <a:r>
              <a:rPr lang="cs-CZ" sz="1200" dirty="0"/>
              <a:t>imunosenesence – reaktivace viru</a:t>
            </a:r>
          </a:p>
          <a:p>
            <a:pPr marL="214313" indent="-214313" defTabSz="914378" eaLnBrk="1" fontAlgn="auto" hangingPunct="1">
              <a:spcBef>
                <a:spcPts val="0"/>
              </a:spcBef>
              <a:spcAft>
                <a:spcPts val="0"/>
              </a:spcAft>
              <a:buClr>
                <a:srgbClr val="F36633"/>
              </a:buClr>
              <a:buFont typeface="Arial" panose="020B0604020202020204" pitchFamily="34" charset="0"/>
              <a:buChar char="•"/>
              <a:defRPr/>
            </a:pPr>
            <a:r>
              <a:rPr lang="cs-CZ" sz="1200" dirty="0"/>
              <a:t>riziko získání nemoci i riziko komplikací stoupají s věkem</a:t>
            </a:r>
          </a:p>
          <a:p>
            <a:pPr defTabSz="914378" eaLnBrk="1" fontAlgn="auto" hangingPunct="1">
              <a:spcBef>
                <a:spcPts val="0"/>
              </a:spcBef>
              <a:spcAft>
                <a:spcPts val="0"/>
              </a:spcAft>
              <a:defRPr/>
            </a:pPr>
            <a:r>
              <a:rPr lang="cs-CZ" sz="1800" dirty="0"/>
              <a:t>	</a:t>
            </a:r>
          </a:p>
        </p:txBody>
      </p:sp>
      <p:graphicFrame>
        <p:nvGraphicFramePr>
          <p:cNvPr id="10" name="Chart 9">
            <a:extLst>
              <a:ext uri="{FF2B5EF4-FFF2-40B4-BE49-F238E27FC236}">
                <a16:creationId xmlns:a16="http://schemas.microsoft.com/office/drawing/2014/main" id="{52399391-8A45-F3B1-8D48-DC0B650F290A}"/>
              </a:ext>
            </a:extLst>
          </p:cNvPr>
          <p:cNvGraphicFramePr>
            <a:graphicFrameLocks/>
          </p:cNvGraphicFramePr>
          <p:nvPr>
            <p:extLst>
              <p:ext uri="{D42A27DB-BD31-4B8C-83A1-F6EECF244321}">
                <p14:modId xmlns:p14="http://schemas.microsoft.com/office/powerpoint/2010/main" val="568354518"/>
              </p:ext>
            </p:extLst>
          </p:nvPr>
        </p:nvGraphicFramePr>
        <p:xfrm>
          <a:off x="896711" y="2328741"/>
          <a:ext cx="6908085" cy="272335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D514E891-04DA-5D80-FE1D-C6EDED19A086}"/>
              </a:ext>
            </a:extLst>
          </p:cNvPr>
          <p:cNvPicPr>
            <a:picLocks noChangeAspect="1"/>
          </p:cNvPicPr>
          <p:nvPr/>
        </p:nvPicPr>
        <p:blipFill>
          <a:blip r:embed="rId4"/>
          <a:stretch>
            <a:fillRect/>
          </a:stretch>
        </p:blipFill>
        <p:spPr>
          <a:xfrm>
            <a:off x="1266432" y="2328741"/>
            <a:ext cx="6818539" cy="2232832"/>
          </a:xfrm>
          <a:prstGeom prst="rect">
            <a:avLst/>
          </a:prstGeom>
        </p:spPr>
      </p:pic>
      <p:pic>
        <p:nvPicPr>
          <p:cNvPr id="15" name="Picture 14">
            <a:extLst>
              <a:ext uri="{FF2B5EF4-FFF2-40B4-BE49-F238E27FC236}">
                <a16:creationId xmlns:a16="http://schemas.microsoft.com/office/drawing/2014/main" id="{EF7032C4-4D83-6F71-02A5-EE1E4F922E1B}"/>
              </a:ext>
            </a:extLst>
          </p:cNvPr>
          <p:cNvPicPr>
            <a:picLocks noChangeAspect="1"/>
          </p:cNvPicPr>
          <p:nvPr/>
        </p:nvPicPr>
        <p:blipFill>
          <a:blip r:embed="rId5"/>
          <a:stretch>
            <a:fillRect/>
          </a:stretch>
        </p:blipFill>
        <p:spPr>
          <a:xfrm>
            <a:off x="8126485" y="2307771"/>
            <a:ext cx="581245" cy="2344141"/>
          </a:xfrm>
          <a:prstGeom prst="rect">
            <a:avLst/>
          </a:prstGeom>
        </p:spPr>
      </p:pic>
      <p:sp>
        <p:nvSpPr>
          <p:cNvPr id="5" name="Obdélník 4">
            <a:extLst>
              <a:ext uri="{FF2B5EF4-FFF2-40B4-BE49-F238E27FC236}">
                <a16:creationId xmlns:a16="http://schemas.microsoft.com/office/drawing/2014/main" id="{46872D93-9B68-36DD-059A-31D92CBC42CF}"/>
              </a:ext>
            </a:extLst>
          </p:cNvPr>
          <p:cNvSpPr/>
          <p:nvPr/>
        </p:nvSpPr>
        <p:spPr>
          <a:xfrm>
            <a:off x="1789723" y="2993292"/>
            <a:ext cx="2500923" cy="15908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88112FE0-2BF0-7AEC-7A63-D1257B75921F}"/>
              </a:ext>
            </a:extLst>
          </p:cNvPr>
          <p:cNvSpPr txBox="1"/>
          <p:nvPr/>
        </p:nvSpPr>
        <p:spPr>
          <a:xfrm>
            <a:off x="2767213" y="3260491"/>
            <a:ext cx="773156" cy="369332"/>
          </a:xfrm>
          <a:prstGeom prst="rect">
            <a:avLst/>
          </a:prstGeom>
          <a:noFill/>
        </p:spPr>
        <p:txBody>
          <a:bodyPr wrap="square">
            <a:spAutoFit/>
          </a:bodyPr>
          <a:lstStyle/>
          <a:p>
            <a:r>
              <a:rPr lang="cs-CZ" sz="1800" b="1" dirty="0"/>
              <a:t>VAR</a:t>
            </a:r>
          </a:p>
        </p:txBody>
      </p:sp>
      <p:sp>
        <p:nvSpPr>
          <p:cNvPr id="14" name="Obdélník 13">
            <a:extLst>
              <a:ext uri="{FF2B5EF4-FFF2-40B4-BE49-F238E27FC236}">
                <a16:creationId xmlns:a16="http://schemas.microsoft.com/office/drawing/2014/main" id="{15444286-0AC5-EE3B-C521-A0BBA1BCCD5B}"/>
              </a:ext>
            </a:extLst>
          </p:cNvPr>
          <p:cNvSpPr/>
          <p:nvPr/>
        </p:nvSpPr>
        <p:spPr>
          <a:xfrm>
            <a:off x="4947138" y="2571750"/>
            <a:ext cx="3063631" cy="201234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3BBCFF45-4EEB-C911-4760-7F64C5B2643E}"/>
              </a:ext>
            </a:extLst>
          </p:cNvPr>
          <p:cNvSpPr txBox="1"/>
          <p:nvPr/>
        </p:nvSpPr>
        <p:spPr>
          <a:xfrm>
            <a:off x="5183658" y="2688092"/>
            <a:ext cx="773156" cy="369332"/>
          </a:xfrm>
          <a:prstGeom prst="rect">
            <a:avLst/>
          </a:prstGeom>
          <a:noFill/>
        </p:spPr>
        <p:txBody>
          <a:bodyPr wrap="square">
            <a:spAutoFit/>
          </a:bodyPr>
          <a:lstStyle/>
          <a:p>
            <a:r>
              <a:rPr lang="cs-CZ" sz="1800" b="1" dirty="0"/>
              <a:t>RZV</a:t>
            </a:r>
          </a:p>
        </p:txBody>
      </p:sp>
    </p:spTree>
    <p:extLst>
      <p:ext uri="{BB962C8B-B14F-4D97-AF65-F5344CB8AC3E}">
        <p14:creationId xmlns:p14="http://schemas.microsoft.com/office/powerpoint/2010/main" val="5618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49A3C-3689-E5D9-4824-FFD4292848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A630DB-3825-1E18-C63E-4A482AD8C8C8}"/>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24</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F5158442-A5D4-99B9-798D-767ECAD3091A}"/>
              </a:ext>
            </a:extLst>
          </p:cNvPr>
          <p:cNvSpPr>
            <a:spLocks noGrp="1"/>
          </p:cNvSpPr>
          <p:nvPr>
            <p:ph type="title"/>
          </p:nvPr>
        </p:nvSpPr>
        <p:spPr/>
        <p:txBody>
          <a:bodyPr/>
          <a:lstStyle/>
          <a:p>
            <a:r>
              <a:rPr lang="cs-CZ" dirty="0"/>
              <a:t>Proč se chránit před respiračními onemocněními ?</a:t>
            </a:r>
          </a:p>
        </p:txBody>
      </p:sp>
      <p:sp>
        <p:nvSpPr>
          <p:cNvPr id="6" name="Rectangle 5">
            <a:extLst>
              <a:ext uri="{FF2B5EF4-FFF2-40B4-BE49-F238E27FC236}">
                <a16:creationId xmlns:a16="http://schemas.microsoft.com/office/drawing/2014/main" id="{98A31A4B-6D78-EEE1-D5ED-D14DFF37402B}"/>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pic>
        <p:nvPicPr>
          <p:cNvPr id="3" name="Picture 2">
            <a:extLst>
              <a:ext uri="{FF2B5EF4-FFF2-40B4-BE49-F238E27FC236}">
                <a16:creationId xmlns:a16="http://schemas.microsoft.com/office/drawing/2014/main" id="{65ABB56B-CC32-8826-8066-A95A0EC9BDEC}"/>
              </a:ext>
            </a:extLst>
          </p:cNvPr>
          <p:cNvPicPr>
            <a:picLocks noChangeAspect="1"/>
          </p:cNvPicPr>
          <p:nvPr/>
        </p:nvPicPr>
        <p:blipFill>
          <a:blip r:embed="rId3"/>
          <a:stretch>
            <a:fillRect/>
          </a:stretch>
        </p:blipFill>
        <p:spPr>
          <a:xfrm>
            <a:off x="228600" y="708490"/>
            <a:ext cx="8433185" cy="4305962"/>
          </a:xfrm>
          <a:prstGeom prst="rect">
            <a:avLst/>
          </a:prstGeom>
        </p:spPr>
      </p:pic>
      <p:sp>
        <p:nvSpPr>
          <p:cNvPr id="5" name="Obdélník 3">
            <a:extLst>
              <a:ext uri="{FF2B5EF4-FFF2-40B4-BE49-F238E27FC236}">
                <a16:creationId xmlns:a16="http://schemas.microsoft.com/office/drawing/2014/main" id="{65E50673-7133-7D70-9B00-E55F83E72F62}"/>
              </a:ext>
            </a:extLst>
          </p:cNvPr>
          <p:cNvSpPr/>
          <p:nvPr/>
        </p:nvSpPr>
        <p:spPr>
          <a:xfrm>
            <a:off x="1116250" y="2137654"/>
            <a:ext cx="1980911" cy="2517032"/>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cs-CZ" sz="1350">
              <a:solidFill>
                <a:prstClr val="white"/>
              </a:solidFill>
              <a:latin typeface="Aptos" panose="02110004020202020204"/>
              <a:cs typeface="Noto Sans"/>
            </a:endParaRPr>
          </a:p>
        </p:txBody>
      </p:sp>
      <p:sp>
        <p:nvSpPr>
          <p:cNvPr id="7" name="Obdélník 4">
            <a:extLst>
              <a:ext uri="{FF2B5EF4-FFF2-40B4-BE49-F238E27FC236}">
                <a16:creationId xmlns:a16="http://schemas.microsoft.com/office/drawing/2014/main" id="{9BBBD57C-E1B2-2F54-9173-8581CF1AACCD}"/>
              </a:ext>
            </a:extLst>
          </p:cNvPr>
          <p:cNvSpPr/>
          <p:nvPr/>
        </p:nvSpPr>
        <p:spPr>
          <a:xfrm>
            <a:off x="7244675" y="1313234"/>
            <a:ext cx="933855" cy="3341452"/>
          </a:xfrm>
          <a:prstGeom prst="rect">
            <a:avLst/>
          </a:prstGeom>
          <a:solidFill>
            <a:schemeClr val="accent1">
              <a:alpha val="2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cs-CZ" sz="1350">
              <a:solidFill>
                <a:prstClr val="white"/>
              </a:solidFill>
              <a:latin typeface="Aptos" panose="02110004020202020204"/>
              <a:cs typeface="Noto Sans"/>
            </a:endParaRPr>
          </a:p>
        </p:txBody>
      </p:sp>
      <p:sp>
        <p:nvSpPr>
          <p:cNvPr id="8" name="Content Placeholder 2">
            <a:extLst>
              <a:ext uri="{FF2B5EF4-FFF2-40B4-BE49-F238E27FC236}">
                <a16:creationId xmlns:a16="http://schemas.microsoft.com/office/drawing/2014/main" id="{E11DD124-60C8-44BE-6A29-9FB833127801}"/>
              </a:ext>
            </a:extLst>
          </p:cNvPr>
          <p:cNvSpPr txBox="1">
            <a:spLocks/>
          </p:cNvSpPr>
          <p:nvPr/>
        </p:nvSpPr>
        <p:spPr>
          <a:xfrm>
            <a:off x="3463483" y="1313234"/>
            <a:ext cx="3303848" cy="2290864"/>
          </a:xfrm>
          <a:prstGeom prst="rect">
            <a:avLst/>
          </a:prstGeom>
          <a:solidFill>
            <a:schemeClr val="bg1"/>
          </a:solidFill>
          <a:ln w="28575">
            <a:solidFill>
              <a:schemeClr val="tx1">
                <a:lumMod val="65000"/>
                <a:lumOff val="35000"/>
              </a:schemeClr>
            </a:solidFill>
          </a:ln>
        </p:spPr>
        <p:txBody>
          <a:bodyPr vert="horz" wrap="square" lIns="0" tIns="0" rIns="0" bIns="0" rtlCol="0" anchor="t" anchorCtr="0">
            <a:norm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marL="257175" indent="-257175" defTabSz="914378" fontAlgn="auto">
              <a:buClr>
                <a:srgbClr val="F36633"/>
              </a:buClr>
              <a:buFont typeface="Wingdings" panose="05000000000000000000" pitchFamily="2" charset="2"/>
              <a:buChar char="§"/>
            </a:pPr>
            <a:r>
              <a:rPr lang="cs-CZ" sz="1350" b="1" dirty="0">
                <a:solidFill>
                  <a:srgbClr val="000000">
                    <a:lumMod val="75000"/>
                    <a:lumOff val="25000"/>
                  </a:srgbClr>
                </a:solidFill>
                <a:latin typeface="Arial" panose="020B0604020202020204" pitchFamily="34" charset="0"/>
                <a:cs typeface="Arial" panose="020B0604020202020204" pitchFamily="34" charset="0"/>
              </a:rPr>
              <a:t>Vysoká incidence respiračních infekcí </a:t>
            </a:r>
            <a:r>
              <a:rPr lang="en-US" sz="1350" b="1" dirty="0">
                <a:solidFill>
                  <a:srgbClr val="000000">
                    <a:lumMod val="75000"/>
                    <a:lumOff val="25000"/>
                  </a:srgbClr>
                </a:solidFill>
                <a:latin typeface="Arial" panose="020B0604020202020204" pitchFamily="34" charset="0"/>
                <a:cs typeface="Arial" panose="020B0604020202020204" pitchFamily="34" charset="0"/>
              </a:rPr>
              <a:t>: </a:t>
            </a:r>
            <a:r>
              <a:rPr lang="cs-CZ" sz="1350" b="1" dirty="0">
                <a:solidFill>
                  <a:srgbClr val="000000">
                    <a:lumMod val="75000"/>
                    <a:lumOff val="25000"/>
                  </a:srgbClr>
                </a:solidFill>
                <a:latin typeface="Arial" panose="020B0604020202020204" pitchFamily="34" charset="0"/>
                <a:cs typeface="Arial" panose="020B0604020202020204" pitchFamily="34" charset="0"/>
              </a:rPr>
              <a:t>ohrožují v každém věku</a:t>
            </a:r>
            <a:endParaRPr lang="en-US" sz="1350" b="1" dirty="0">
              <a:solidFill>
                <a:srgbClr val="000000">
                  <a:lumMod val="75000"/>
                  <a:lumOff val="25000"/>
                </a:srgbClr>
              </a:solidFill>
              <a:latin typeface="Arial" panose="020B0604020202020204" pitchFamily="34" charset="0"/>
              <a:cs typeface="Arial" panose="020B0604020202020204" pitchFamily="34" charset="0"/>
            </a:endParaRPr>
          </a:p>
          <a:p>
            <a:pPr defTabSz="914378" fontAlgn="auto">
              <a:buClr>
                <a:srgbClr val="F36633"/>
              </a:buClr>
            </a:pPr>
            <a:endParaRPr lang="cs-CZ" sz="1350" b="1" dirty="0">
              <a:solidFill>
                <a:srgbClr val="000000">
                  <a:lumMod val="75000"/>
                  <a:lumOff val="25000"/>
                </a:srgbClr>
              </a:solidFill>
              <a:latin typeface="Arial" panose="020B0604020202020204" pitchFamily="34" charset="0"/>
              <a:cs typeface="Arial" panose="020B0604020202020204" pitchFamily="34" charset="0"/>
            </a:endParaRPr>
          </a:p>
          <a:p>
            <a:pPr marL="257175" indent="-257175" defTabSz="914378" fontAlgn="auto">
              <a:buClr>
                <a:srgbClr val="F36633"/>
              </a:buClr>
              <a:buFont typeface="Wingdings" panose="05000000000000000000" pitchFamily="2" charset="2"/>
              <a:buChar char="§"/>
            </a:pPr>
            <a:r>
              <a:rPr lang="cs-CZ" sz="1350" b="1" dirty="0">
                <a:solidFill>
                  <a:srgbClr val="000000">
                    <a:lumMod val="75000"/>
                    <a:lumOff val="25000"/>
                  </a:srgbClr>
                </a:solidFill>
                <a:latin typeface="Arial" panose="020B0604020202020204" pitchFamily="34" charset="0"/>
                <a:cs typeface="Arial" panose="020B0604020202020204" pitchFamily="34" charset="0"/>
              </a:rPr>
              <a:t>Vysoká nemocnost, hospitalizace, úmrtnost</a:t>
            </a:r>
            <a:r>
              <a:rPr lang="en-US" sz="1350" b="1" dirty="0">
                <a:solidFill>
                  <a:srgbClr val="000000">
                    <a:lumMod val="75000"/>
                    <a:lumOff val="25000"/>
                  </a:srgbClr>
                </a:solidFill>
                <a:latin typeface="Arial" panose="020B0604020202020204" pitchFamily="34" charset="0"/>
                <a:cs typeface="Arial" panose="020B0604020202020204" pitchFamily="34" charset="0"/>
              </a:rPr>
              <a:t>:</a:t>
            </a:r>
            <a:r>
              <a:rPr lang="cs-CZ" sz="1350" b="1" dirty="0">
                <a:solidFill>
                  <a:srgbClr val="000000">
                    <a:lumMod val="75000"/>
                    <a:lumOff val="25000"/>
                  </a:srgbClr>
                </a:solidFill>
                <a:latin typeface="Arial" panose="020B0604020202020204" pitchFamily="34" charset="0"/>
                <a:cs typeface="Arial" panose="020B0604020202020204" pitchFamily="34" charset="0"/>
              </a:rPr>
              <a:t> malé děti a senioři</a:t>
            </a:r>
            <a:endParaRPr lang="en-US" sz="1350" b="1" dirty="0">
              <a:solidFill>
                <a:srgbClr val="000000">
                  <a:lumMod val="75000"/>
                  <a:lumOff val="25000"/>
                </a:srgbClr>
              </a:solidFill>
              <a:latin typeface="Arial" panose="020B0604020202020204" pitchFamily="34" charset="0"/>
              <a:cs typeface="Arial" panose="020B0604020202020204" pitchFamily="34" charset="0"/>
            </a:endParaRPr>
          </a:p>
          <a:p>
            <a:pPr defTabSz="914378" fontAlgn="auto">
              <a:buClr>
                <a:srgbClr val="F36633"/>
              </a:buClr>
            </a:pPr>
            <a:endParaRPr lang="cs-CZ" sz="1350" b="1" dirty="0">
              <a:solidFill>
                <a:srgbClr val="000000">
                  <a:lumMod val="75000"/>
                  <a:lumOff val="25000"/>
                </a:srgbClr>
              </a:solidFill>
              <a:latin typeface="Arial" panose="020B0604020202020204" pitchFamily="34" charset="0"/>
              <a:cs typeface="Arial" panose="020B0604020202020204" pitchFamily="34" charset="0"/>
            </a:endParaRPr>
          </a:p>
          <a:p>
            <a:pPr marL="257175" indent="-257175" defTabSz="914378" fontAlgn="auto">
              <a:buClr>
                <a:srgbClr val="F36633"/>
              </a:buClr>
              <a:buFont typeface="Wingdings" panose="05000000000000000000" pitchFamily="2" charset="2"/>
              <a:buChar char="§"/>
            </a:pPr>
            <a:r>
              <a:rPr lang="cs-CZ" sz="1350" b="1" dirty="0">
                <a:solidFill>
                  <a:srgbClr val="000000">
                    <a:lumMod val="75000"/>
                    <a:lumOff val="25000"/>
                  </a:srgbClr>
                </a:solidFill>
                <a:latin typeface="Arial" panose="020B0604020202020204" pitchFamily="34" charset="0"/>
                <a:cs typeface="Arial" panose="020B0604020202020204" pitchFamily="34" charset="0"/>
              </a:rPr>
              <a:t>Pneumokok</a:t>
            </a:r>
            <a:endParaRPr lang="en-US" sz="1350" b="1" dirty="0">
              <a:solidFill>
                <a:srgbClr val="000000">
                  <a:lumMod val="75000"/>
                  <a:lumOff val="25000"/>
                </a:srgbClr>
              </a:solidFill>
              <a:latin typeface="Arial" panose="020B0604020202020204" pitchFamily="34" charset="0"/>
              <a:cs typeface="Arial" panose="020B0604020202020204" pitchFamily="34" charset="0"/>
            </a:endParaRPr>
          </a:p>
          <a:p>
            <a:pPr defTabSz="914378" fontAlgn="auto">
              <a:buClr>
                <a:srgbClr val="F36633"/>
              </a:buClr>
            </a:pPr>
            <a:endParaRPr lang="cs-CZ" sz="1350" b="1" dirty="0">
              <a:solidFill>
                <a:srgbClr val="000000">
                  <a:lumMod val="75000"/>
                  <a:lumOff val="25000"/>
                </a:srgbClr>
              </a:solidFill>
              <a:latin typeface="Arial" panose="020B0604020202020204" pitchFamily="34" charset="0"/>
              <a:cs typeface="Arial" panose="020B0604020202020204" pitchFamily="34" charset="0"/>
            </a:endParaRPr>
          </a:p>
          <a:p>
            <a:pPr marL="257175" indent="-257175" defTabSz="914378" fontAlgn="auto">
              <a:buClr>
                <a:srgbClr val="F36633"/>
              </a:buClr>
              <a:buFont typeface="Wingdings" panose="05000000000000000000" pitchFamily="2" charset="2"/>
              <a:buChar char="§"/>
            </a:pPr>
            <a:r>
              <a:rPr lang="cs-CZ" sz="1350" b="1" dirty="0">
                <a:solidFill>
                  <a:srgbClr val="000000">
                    <a:lumMod val="75000"/>
                    <a:lumOff val="25000"/>
                  </a:srgbClr>
                </a:solidFill>
                <a:latin typeface="Arial" panose="020B0604020202020204" pitchFamily="34" charset="0"/>
                <a:cs typeface="Arial" panose="020B0604020202020204" pitchFamily="34" charset="0"/>
              </a:rPr>
              <a:t>Pertuse</a:t>
            </a:r>
            <a:r>
              <a:rPr lang="en-US" sz="1350" b="1" dirty="0">
                <a:solidFill>
                  <a:srgbClr val="000000">
                    <a:lumMod val="75000"/>
                    <a:lumOff val="25000"/>
                  </a:srgbClr>
                </a:solidFill>
                <a:latin typeface="Arial" panose="020B0604020202020204" pitchFamily="34" charset="0"/>
                <a:cs typeface="Arial" panose="020B0604020202020204" pitchFamily="34" charset="0"/>
              </a:rPr>
              <a:t>:</a:t>
            </a:r>
            <a:r>
              <a:rPr lang="cs-CZ" sz="1350" b="1" dirty="0">
                <a:solidFill>
                  <a:srgbClr val="000000">
                    <a:lumMod val="75000"/>
                    <a:lumOff val="25000"/>
                  </a:srgbClr>
                </a:solidFill>
                <a:latin typeface="Arial" panose="020B0604020202020204" pitchFamily="34" charset="0"/>
                <a:cs typeface="Arial" panose="020B0604020202020204" pitchFamily="34" charset="0"/>
              </a:rPr>
              <a:t> těhotné, kojenci, senioři, (dospělí)</a:t>
            </a:r>
          </a:p>
        </p:txBody>
      </p:sp>
    </p:spTree>
    <p:extLst>
      <p:ext uri="{BB962C8B-B14F-4D97-AF65-F5344CB8AC3E}">
        <p14:creationId xmlns:p14="http://schemas.microsoft.com/office/powerpoint/2010/main" val="189459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0C7FF-FB45-806F-BE30-0D794BF921B2}"/>
              </a:ext>
            </a:extLst>
          </p:cNvPr>
          <p:cNvSpPr>
            <a:spLocks noGrp="1"/>
          </p:cNvSpPr>
          <p:nvPr>
            <p:ph type="title"/>
          </p:nvPr>
        </p:nvSpPr>
        <p:spPr>
          <a:xfrm>
            <a:off x="311150" y="159444"/>
            <a:ext cx="8521700" cy="573088"/>
          </a:xfrm>
        </p:spPr>
        <p:txBody>
          <a:bodyPr/>
          <a:lstStyle/>
          <a:p>
            <a:pPr algn="ctr"/>
            <a:r>
              <a:rPr lang="cs-CZ" sz="1800" dirty="0"/>
              <a:t>Incidence hospitalizace pro chřipku, covid-19 a RSV (/ 100 000), USA, 2024/25</a:t>
            </a:r>
          </a:p>
        </p:txBody>
      </p:sp>
      <p:sp>
        <p:nvSpPr>
          <p:cNvPr id="3" name="Zástupný obsah 2">
            <a:extLst>
              <a:ext uri="{FF2B5EF4-FFF2-40B4-BE49-F238E27FC236}">
                <a16:creationId xmlns:a16="http://schemas.microsoft.com/office/drawing/2014/main" id="{F6C770EF-1356-F7A8-73D1-9849C05CBFEB}"/>
              </a:ext>
            </a:extLst>
          </p:cNvPr>
          <p:cNvSpPr>
            <a:spLocks noGrp="1"/>
          </p:cNvSpPr>
          <p:nvPr>
            <p:ph idx="1"/>
          </p:nvPr>
        </p:nvSpPr>
        <p:spPr/>
        <p:txBody>
          <a:bodyPr/>
          <a:lstStyle/>
          <a:p>
            <a:endParaRPr lang="cs-CZ" dirty="0"/>
          </a:p>
        </p:txBody>
      </p:sp>
      <p:pic>
        <p:nvPicPr>
          <p:cNvPr id="1026" name="Picture 2">
            <a:extLst>
              <a:ext uri="{FF2B5EF4-FFF2-40B4-BE49-F238E27FC236}">
                <a16:creationId xmlns:a16="http://schemas.microsoft.com/office/drawing/2014/main" id="{2427583B-61D7-0FC9-9D05-C2F1034B6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53"/>
          <a:stretch>
            <a:fillRect/>
          </a:stretch>
        </p:blipFill>
        <p:spPr bwMode="auto">
          <a:xfrm>
            <a:off x="82968" y="942528"/>
            <a:ext cx="8978064" cy="341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B2A5733-0635-433F-68A3-3DDACADD5668}"/>
              </a:ext>
            </a:extLst>
          </p:cNvPr>
          <p:cNvSpPr txBox="1"/>
          <p:nvPr/>
        </p:nvSpPr>
        <p:spPr>
          <a:xfrm>
            <a:off x="2404947" y="4835723"/>
            <a:ext cx="4572000" cy="307777"/>
          </a:xfrm>
          <a:prstGeom prst="rect">
            <a:avLst/>
          </a:prstGeom>
          <a:noFill/>
        </p:spPr>
        <p:txBody>
          <a:bodyPr wrap="square">
            <a:spAutoFit/>
          </a:bodyPr>
          <a:lstStyle/>
          <a:p>
            <a:r>
              <a:rPr lang="en-US" b="0" i="0" u="sng" dirty="0">
                <a:solidFill>
                  <a:srgbClr val="363737"/>
                </a:solidFill>
                <a:effectLst/>
                <a:latin typeface="Spectral"/>
                <a:hlinkClick r:id="rId3"/>
              </a:rPr>
              <a:t>Data from CDC; </a:t>
            </a:r>
            <a:r>
              <a:rPr lang="en-US" b="0" i="0" dirty="0">
                <a:solidFill>
                  <a:srgbClr val="868787"/>
                </a:solidFill>
                <a:effectLst/>
                <a:latin typeface="Spectral"/>
              </a:rPr>
              <a:t>Annotated by Your Local Epidemiologist.</a:t>
            </a:r>
            <a:endParaRPr lang="cs-CZ" dirty="0"/>
          </a:p>
        </p:txBody>
      </p:sp>
      <p:cxnSp>
        <p:nvCxnSpPr>
          <p:cNvPr id="6" name="Přímá spojnice 5">
            <a:extLst>
              <a:ext uri="{FF2B5EF4-FFF2-40B4-BE49-F238E27FC236}">
                <a16:creationId xmlns:a16="http://schemas.microsoft.com/office/drawing/2014/main" id="{A6F747E6-392B-674D-BC77-E5EB81BB0527}"/>
              </a:ext>
            </a:extLst>
          </p:cNvPr>
          <p:cNvCxnSpPr>
            <a:cxnSpLocks/>
          </p:cNvCxnSpPr>
          <p:nvPr/>
        </p:nvCxnSpPr>
        <p:spPr>
          <a:xfrm flipV="1">
            <a:off x="4513007" y="1583473"/>
            <a:ext cx="0" cy="217077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714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DC5BED66-B190-02B5-CBFB-587097748F49}"/>
              </a:ext>
            </a:extLst>
          </p:cNvPr>
          <p:cNvSpPr>
            <a:spLocks noGrp="1"/>
          </p:cNvSpPr>
          <p:nvPr>
            <p:ph type="title"/>
          </p:nvPr>
        </p:nvSpPr>
        <p:spPr>
          <a:xfrm>
            <a:off x="1246239" y="171450"/>
            <a:ext cx="6909619" cy="742950"/>
          </a:xfrm>
        </p:spPr>
        <p:txBody>
          <a:bodyPr/>
          <a:lstStyle/>
          <a:p>
            <a:pPr algn="ctr" eaLnBrk="1" hangingPunct="1"/>
            <a:r>
              <a:rPr lang="cs-CZ" altLang="cs-CZ" sz="3200" dirty="0"/>
              <a:t>Počet dávek a intervaly mezi nimi</a:t>
            </a:r>
          </a:p>
        </p:txBody>
      </p:sp>
      <p:sp>
        <p:nvSpPr>
          <p:cNvPr id="3" name="Zástupný symbol pro obsah 2">
            <a:extLst>
              <a:ext uri="{FF2B5EF4-FFF2-40B4-BE49-F238E27FC236}">
                <a16:creationId xmlns:a16="http://schemas.microsoft.com/office/drawing/2014/main" id="{09CFA9BF-BC22-264F-1C62-E1FDCB44A2CB}"/>
              </a:ext>
            </a:extLst>
          </p:cNvPr>
          <p:cNvSpPr>
            <a:spLocks noGrp="1"/>
          </p:cNvSpPr>
          <p:nvPr>
            <p:ph sz="quarter" idx="1"/>
          </p:nvPr>
        </p:nvSpPr>
        <p:spPr>
          <a:xfrm>
            <a:off x="626807" y="1200150"/>
            <a:ext cx="7683910" cy="3371850"/>
          </a:xfrm>
        </p:spPr>
        <p:txBody>
          <a:bodyPr>
            <a:normAutofit fontScale="92500" lnSpcReduction="20000"/>
          </a:bodyPr>
          <a:lstStyle/>
          <a:p>
            <a:pPr marL="240030" indent="-240030">
              <a:buFont typeface="Wingdings"/>
              <a:buChar char=""/>
              <a:defRPr/>
            </a:pPr>
            <a:r>
              <a:rPr lang="cs-CZ" sz="1600" dirty="0"/>
              <a:t>Závislost na věku, ve kterém se začíná očkovat</a:t>
            </a:r>
          </a:p>
          <a:p>
            <a:pPr marL="240030" indent="-240030">
              <a:buFont typeface="Wingdings"/>
              <a:buChar char=""/>
              <a:defRPr/>
            </a:pPr>
            <a:endParaRPr lang="cs-CZ" sz="1600" dirty="0"/>
          </a:p>
          <a:p>
            <a:pPr marL="240030" indent="-240030">
              <a:buFont typeface="Wingdings"/>
              <a:buChar char=""/>
              <a:defRPr/>
            </a:pPr>
            <a:r>
              <a:rPr lang="cs-CZ" sz="1600" dirty="0"/>
              <a:t>Závislost na typu očkovací látky (živá, inaktivovaná, polysacharidová, konjugovaná)</a:t>
            </a:r>
          </a:p>
          <a:p>
            <a:pPr marL="240030" indent="-240030">
              <a:buFont typeface="Wingdings"/>
              <a:buChar char=""/>
              <a:defRPr/>
            </a:pPr>
            <a:endParaRPr lang="cs-CZ" sz="1600" dirty="0"/>
          </a:p>
          <a:p>
            <a:pPr marL="240030" indent="-240030">
              <a:buFont typeface="Wingdings"/>
              <a:buChar char=""/>
              <a:defRPr/>
            </a:pPr>
            <a:r>
              <a:rPr lang="cs-CZ" sz="1600" dirty="0"/>
              <a:t>Dodržování doporučeného schématu</a:t>
            </a:r>
          </a:p>
          <a:p>
            <a:pPr marL="240030" indent="-240030">
              <a:buFont typeface="Wingdings"/>
              <a:buChar char=""/>
              <a:defRPr/>
            </a:pPr>
            <a:endParaRPr lang="cs-CZ" sz="1600" dirty="0"/>
          </a:p>
          <a:p>
            <a:pPr marL="240030" indent="-240030">
              <a:buFont typeface="Wingdings"/>
              <a:buChar char=""/>
              <a:defRPr/>
            </a:pPr>
            <a:r>
              <a:rPr lang="cs-CZ" sz="1600" dirty="0"/>
              <a:t>Intervaly: minimální, doporučený, </a:t>
            </a:r>
            <a:r>
              <a:rPr lang="cs-CZ" sz="1600" strike="sngStrike" dirty="0"/>
              <a:t>maximální</a:t>
            </a:r>
          </a:p>
          <a:p>
            <a:pPr marL="240030" indent="-240030">
              <a:buFont typeface="Wingdings"/>
              <a:buChar char=""/>
              <a:defRPr/>
            </a:pPr>
            <a:endParaRPr lang="cs-CZ" sz="1600" dirty="0"/>
          </a:p>
          <a:p>
            <a:pPr marL="240030" indent="-240030">
              <a:buFont typeface="Wingdings"/>
              <a:buChar char=""/>
              <a:defRPr/>
            </a:pPr>
            <a:r>
              <a:rPr lang="cs-CZ" sz="1600" dirty="0"/>
              <a:t>Nejdůležitější: minimální věk a minimální interval mezi dávkami (při nedodržení nemusí být vakcinace účinná nebo bezpečná) – při nedodržení se dávka </a:t>
            </a:r>
            <a:r>
              <a:rPr lang="cs-CZ" altLang="cs-CZ" sz="1600" dirty="0"/>
              <a:t>není platná a je nutné ji po uplynutí dalšího minimálního intervalu opakovat (tolerovatelné -4 dny “</a:t>
            </a:r>
            <a:r>
              <a:rPr lang="cs-CZ" altLang="cs-CZ" sz="1600" dirty="0" err="1"/>
              <a:t>grace</a:t>
            </a:r>
            <a:r>
              <a:rPr lang="cs-CZ" altLang="cs-CZ" sz="1600" dirty="0"/>
              <a:t> period”) </a:t>
            </a:r>
          </a:p>
          <a:p>
            <a:pPr marL="240030" indent="-240030">
              <a:buFont typeface="Wingdings"/>
              <a:buChar char=""/>
              <a:defRPr/>
            </a:pPr>
            <a:endParaRPr lang="cs-CZ" sz="1600" dirty="0"/>
          </a:p>
          <a:p>
            <a:pPr marL="240030" indent="-240030">
              <a:buFont typeface="Wingdings"/>
              <a:buChar char=""/>
              <a:defRPr/>
            </a:pPr>
            <a:r>
              <a:rPr lang="cs-CZ" sz="1600" dirty="0"/>
              <a:t>Pozdní vakcinace nebo překročení doporučovaného intervalu – očkovat co nejdříve, vždy aplikace jen chybějící dávky (dávek) – nezačíná se od začátku</a:t>
            </a:r>
          </a:p>
          <a:p>
            <a:pPr lvl="2">
              <a:defRPr/>
            </a:pPr>
            <a:r>
              <a:rPr lang="cs-CZ" altLang="cs-CZ" sz="1600" dirty="0">
                <a:solidFill>
                  <a:srgbClr val="595959"/>
                </a:solidFill>
                <a:latin typeface="Arial" panose="020B0604020202020204" pitchFamily="34" charset="0"/>
                <a:cs typeface="Arial" panose="020B0604020202020204" pitchFamily="34" charset="0"/>
              </a:rPr>
              <a:t>(riziko “</a:t>
            </a:r>
            <a:r>
              <a:rPr lang="cs-CZ" altLang="cs-CZ" sz="1600" dirty="0" err="1">
                <a:solidFill>
                  <a:srgbClr val="595959"/>
                </a:solidFill>
                <a:latin typeface="Arial" panose="020B0604020202020204" pitchFamily="34" charset="0"/>
                <a:cs typeface="Arial" panose="020B0604020202020204" pitchFamily="34" charset="0"/>
              </a:rPr>
              <a:t>waning</a:t>
            </a:r>
            <a:r>
              <a:rPr lang="cs-CZ" altLang="cs-CZ" sz="1600" dirty="0">
                <a:solidFill>
                  <a:srgbClr val="595959"/>
                </a:solidFill>
                <a:latin typeface="Arial" panose="020B0604020202020204" pitchFamily="34" charset="0"/>
                <a:cs typeface="Arial" panose="020B0604020202020204" pitchFamily="34" charset="0"/>
              </a:rPr>
              <a:t>” protekce po uplynutí doporučeného intervalu - doplněním dávky se protekce obnovuje)</a:t>
            </a:r>
          </a:p>
          <a:p>
            <a:pPr marL="240030" indent="-240030">
              <a:buFont typeface="Wingdings"/>
              <a:buChar char=""/>
              <a:defRPr/>
            </a:pPr>
            <a:endParaRPr lang="cs-CZ" sz="1600" dirty="0"/>
          </a:p>
        </p:txBody>
      </p:sp>
    </p:spTree>
    <p:extLst>
      <p:ext uri="{BB962C8B-B14F-4D97-AF65-F5344CB8AC3E}">
        <p14:creationId xmlns:p14="http://schemas.microsoft.com/office/powerpoint/2010/main" val="3966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80;p17">
            <a:extLst>
              <a:ext uri="{FF2B5EF4-FFF2-40B4-BE49-F238E27FC236}">
                <a16:creationId xmlns:a16="http://schemas.microsoft.com/office/drawing/2014/main" id="{32FE577B-1044-9B55-4BF6-6F4D936ECC5A}"/>
              </a:ext>
            </a:extLst>
          </p:cNvPr>
          <p:cNvSpPr txBox="1">
            <a:spLocks noGrp="1"/>
          </p:cNvSpPr>
          <p:nvPr>
            <p:ph type="body" idx="1"/>
          </p:nvPr>
        </p:nvSpPr>
        <p:spPr>
          <a:xfrm>
            <a:off x="311150" y="1031875"/>
            <a:ext cx="8521700" cy="3416300"/>
          </a:xfrm>
        </p:spPr>
        <p:txBody>
          <a:bodyPr/>
          <a:lstStyle/>
          <a:p>
            <a:pPr indent="-300038" eaLnBrk="1" hangingPunct="1">
              <a:lnSpc>
                <a:spcPct val="120000"/>
              </a:lnSpc>
              <a:spcBef>
                <a:spcPct val="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kterékoli dvě nebo více očkovacích látek lze podat současně</a:t>
            </a:r>
            <a:endParaRPr lang="cs-CZ" altLang="cs-CZ" sz="900" dirty="0">
              <a:solidFill>
                <a:srgbClr val="595959"/>
              </a:solidFill>
              <a:latin typeface="Arial" panose="020B0604020202020204" pitchFamily="34" charset="0"/>
              <a:cs typeface="Arial" panose="020B0604020202020204" pitchFamily="34" charset="0"/>
            </a:endParaRPr>
          </a:p>
          <a:p>
            <a:pPr lvl="1" indent="-288925" eaLnBrk="1" hangingPunct="1">
              <a:lnSpc>
                <a:spcPct val="120000"/>
              </a:lnSpc>
              <a:spcBef>
                <a:spcPct val="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počet není omezen</a:t>
            </a:r>
          </a:p>
          <a:p>
            <a:pPr lvl="1" indent="-288925" eaLnBrk="1" hangingPunct="1">
              <a:lnSpc>
                <a:spcPct val="120000"/>
              </a:lnSpc>
              <a:spcBef>
                <a:spcPct val="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jiné místo vpichu (2,5 cm)</a:t>
            </a:r>
          </a:p>
          <a:p>
            <a:pPr indent="-300038" eaLnBrk="1" hangingPunct="1">
              <a:lnSpc>
                <a:spcPct val="120000"/>
              </a:lnSpc>
              <a:spcBef>
                <a:spcPts val="120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mezi vakcínami jakékoli intervaly</a:t>
            </a:r>
          </a:p>
          <a:p>
            <a:pPr indent="-300038" eaLnBrk="1" hangingPunct="1">
              <a:lnSpc>
                <a:spcPct val="120000"/>
              </a:lnSpc>
              <a:spcBef>
                <a:spcPts val="120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výjimka: živé parenterální očkovací látky současně nebo mezi nimi musí uplynout interval nejméně 28 dní</a:t>
            </a:r>
          </a:p>
          <a:p>
            <a:pPr lvl="1" indent="-288925" eaLnBrk="1" hangingPunct="1">
              <a:lnSpc>
                <a:spcPct val="120000"/>
              </a:lnSpc>
              <a:spcBef>
                <a:spcPct val="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především se jedná o MMR, VAR, LAIV</a:t>
            </a:r>
          </a:p>
          <a:p>
            <a:pPr lvl="1" indent="-288925" eaLnBrk="1" hangingPunct="1">
              <a:lnSpc>
                <a:spcPct val="120000"/>
              </a:lnSpc>
              <a:spcBef>
                <a:spcPct val="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neplatí zde možnost zkrácení intervalu o 4 dny</a:t>
            </a:r>
          </a:p>
          <a:p>
            <a:pPr lvl="1" indent="-288925" eaLnBrk="1" hangingPunct="1">
              <a:lnSpc>
                <a:spcPct val="120000"/>
              </a:lnSpc>
              <a:spcBef>
                <a:spcPct val="0"/>
              </a:spcBef>
              <a:spcAft>
                <a:spcPct val="0"/>
              </a:spcAft>
              <a:buClr>
                <a:srgbClr val="595959"/>
              </a:buClr>
              <a:buSzTx/>
            </a:pPr>
            <a:r>
              <a:rPr lang="cs-CZ" altLang="cs-CZ" sz="1600" dirty="0">
                <a:solidFill>
                  <a:srgbClr val="595959"/>
                </a:solidFill>
                <a:latin typeface="Arial" panose="020B0604020202020204" pitchFamily="34" charset="0"/>
                <a:cs typeface="Arial" panose="020B0604020202020204" pitchFamily="34" charset="0"/>
              </a:rPr>
              <a:t>při intervalu kratším než 28 dní se druhá vakcína nepočítá - opakovat nejdříve za dalších 28 dní</a:t>
            </a:r>
          </a:p>
          <a:p>
            <a:pPr indent="-300038" eaLnBrk="1" hangingPunct="1">
              <a:lnSpc>
                <a:spcPct val="85000"/>
              </a:lnSpc>
              <a:spcBef>
                <a:spcPts val="1200"/>
              </a:spcBef>
              <a:spcAft>
                <a:spcPct val="0"/>
              </a:spcAft>
              <a:buClr>
                <a:srgbClr val="595959"/>
              </a:buClr>
              <a:buFont typeface="Arial" panose="020B0604020202020204" pitchFamily="34" charset="0"/>
              <a:buNone/>
            </a:pPr>
            <a:endParaRPr lang="cs-CZ" altLang="cs-CZ" sz="500" dirty="0">
              <a:solidFill>
                <a:srgbClr val="595959"/>
              </a:solidFill>
              <a:latin typeface="Arial" panose="020B0604020202020204" pitchFamily="34" charset="0"/>
              <a:cs typeface="Arial" panose="020B0604020202020204" pitchFamily="34" charset="0"/>
            </a:endParaRPr>
          </a:p>
          <a:p>
            <a:pPr indent="-300038" eaLnBrk="1" hangingPunct="1">
              <a:lnSpc>
                <a:spcPct val="85000"/>
              </a:lnSpc>
              <a:spcBef>
                <a:spcPts val="1200"/>
              </a:spcBef>
              <a:spcAft>
                <a:spcPts val="1200"/>
              </a:spcAft>
              <a:buClr>
                <a:srgbClr val="595959"/>
              </a:buClr>
              <a:buFont typeface="Arial" panose="020B0604020202020204" pitchFamily="34" charset="0"/>
              <a:buNone/>
            </a:pPr>
            <a:endParaRPr lang="cs-CZ" altLang="cs-CZ" sz="500" dirty="0">
              <a:solidFill>
                <a:srgbClr val="595959"/>
              </a:solidFill>
              <a:latin typeface="Arial" panose="020B0604020202020204" pitchFamily="34" charset="0"/>
              <a:cs typeface="Arial" panose="020B0604020202020204" pitchFamily="34" charset="0"/>
            </a:endParaRPr>
          </a:p>
        </p:txBody>
      </p:sp>
      <p:sp>
        <p:nvSpPr>
          <p:cNvPr id="12291" name="Google Shape;81;p17">
            <a:extLst>
              <a:ext uri="{FF2B5EF4-FFF2-40B4-BE49-F238E27FC236}">
                <a16:creationId xmlns:a16="http://schemas.microsoft.com/office/drawing/2014/main" id="{A3E0255F-2FB2-32A8-D935-4C5C7F8E9624}"/>
              </a:ext>
            </a:extLst>
          </p:cNvPr>
          <p:cNvSpPr txBox="1">
            <a:spLocks noGrp="1"/>
          </p:cNvSpPr>
          <p:nvPr>
            <p:ph type="title"/>
          </p:nvPr>
        </p:nvSpPr>
        <p:spPr>
          <a:xfrm>
            <a:off x="311150" y="87313"/>
            <a:ext cx="8521700" cy="573087"/>
          </a:xfrm>
        </p:spPr>
        <p:txBody>
          <a:bodyPr/>
          <a:lstStyle/>
          <a:p>
            <a:pPr algn="ctr" eaLnBrk="1" hangingPunct="1">
              <a:spcBef>
                <a:spcPct val="0"/>
              </a:spcBef>
              <a:spcAft>
                <a:spcPct val="0"/>
              </a:spcAft>
            </a:pPr>
            <a:r>
              <a:rPr lang="cs-CZ" altLang="cs-CZ" sz="2500">
                <a:latin typeface="Arial" panose="020B0604020202020204" pitchFamily="34" charset="0"/>
                <a:cs typeface="Arial" panose="020B0604020202020204" pitchFamily="34" charset="0"/>
              </a:rPr>
              <a:t>Intervaly mezi různými vakcínami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6F83-B9B9-7F8F-D922-29FFD805C0D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2A521-453A-4423-7F2A-F7A0270D5779}"/>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28</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197D20A3-FAAC-7ADC-93FD-D3E1950DE26B}"/>
              </a:ext>
            </a:extLst>
          </p:cNvPr>
          <p:cNvSpPr>
            <a:spLocks noGrp="1"/>
          </p:cNvSpPr>
          <p:nvPr>
            <p:ph type="title"/>
          </p:nvPr>
        </p:nvSpPr>
        <p:spPr/>
        <p:txBody>
          <a:bodyPr/>
          <a:lstStyle/>
          <a:p>
            <a:pPr algn="ctr"/>
            <a:r>
              <a:rPr lang="cs-CZ" sz="2400" dirty="0" err="1"/>
              <a:t>Koadministrace</a:t>
            </a:r>
            <a:endParaRPr lang="cs-CZ" dirty="0"/>
          </a:p>
        </p:txBody>
      </p:sp>
      <p:sp>
        <p:nvSpPr>
          <p:cNvPr id="6" name="Rectangle 5">
            <a:extLst>
              <a:ext uri="{FF2B5EF4-FFF2-40B4-BE49-F238E27FC236}">
                <a16:creationId xmlns:a16="http://schemas.microsoft.com/office/drawing/2014/main" id="{9E550577-EBDE-20E3-61B7-7090787C1AFD}"/>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sp>
        <p:nvSpPr>
          <p:cNvPr id="5" name="TextBox 4">
            <a:extLst>
              <a:ext uri="{FF2B5EF4-FFF2-40B4-BE49-F238E27FC236}">
                <a16:creationId xmlns:a16="http://schemas.microsoft.com/office/drawing/2014/main" id="{37DEA455-91B2-3D47-703C-060F4D20F27E}"/>
              </a:ext>
            </a:extLst>
          </p:cNvPr>
          <p:cNvSpPr txBox="1"/>
          <p:nvPr/>
        </p:nvSpPr>
        <p:spPr>
          <a:xfrm>
            <a:off x="273844" y="789967"/>
            <a:ext cx="7939807" cy="3323987"/>
          </a:xfrm>
          <a:prstGeom prst="rect">
            <a:avLst/>
          </a:prstGeom>
          <a:noFill/>
        </p:spPr>
        <p:txBody>
          <a:bodyPr wrap="square">
            <a:spAutoFit/>
          </a:bodyPr>
          <a:lstStyle/>
          <a:p>
            <a:pPr marL="257175" indent="-257175" defTabSz="914378" eaLnBrk="1" fontAlgn="auto" hangingPunct="1">
              <a:spcBef>
                <a:spcPts val="0"/>
              </a:spcBef>
              <a:spcAft>
                <a:spcPts val="600"/>
              </a:spcAft>
              <a:buFont typeface="Arial" panose="020B0604020202020204" pitchFamily="34" charset="0"/>
              <a:buChar char="•"/>
            </a:pPr>
            <a:r>
              <a:rPr lang="cs-CZ" sz="1500" dirty="0"/>
              <a:t>Kterékoli 2 nebo více vakcín je možné podat najednou</a:t>
            </a:r>
          </a:p>
          <a:p>
            <a:pPr marL="257175" indent="-257175" defTabSz="914378" eaLnBrk="1" fontAlgn="auto" hangingPunct="1">
              <a:spcBef>
                <a:spcPts val="0"/>
              </a:spcBef>
              <a:spcAft>
                <a:spcPts val="600"/>
              </a:spcAft>
              <a:buFont typeface="Arial" panose="020B0604020202020204" pitchFamily="34" charset="0"/>
              <a:buChar char="•"/>
            </a:pPr>
            <a:r>
              <a:rPr lang="cs-CZ" sz="1500" dirty="0"/>
              <a:t>Počet není nijak omezen</a:t>
            </a:r>
          </a:p>
          <a:p>
            <a:pPr marL="257175" indent="-257175" defTabSz="914378" eaLnBrk="1" fontAlgn="auto" hangingPunct="1">
              <a:spcBef>
                <a:spcPts val="0"/>
              </a:spcBef>
              <a:spcAft>
                <a:spcPts val="600"/>
              </a:spcAft>
              <a:buFont typeface="Arial" panose="020B0604020202020204" pitchFamily="34" charset="0"/>
              <a:buChar char="•"/>
            </a:pPr>
            <a:r>
              <a:rPr lang="cs-CZ" sz="1500" dirty="0"/>
              <a:t>Nezvyšuje riziko závažných nežádoucích účinků (nesnižuje bezpečnost)</a:t>
            </a:r>
          </a:p>
          <a:p>
            <a:pPr marL="257175" indent="-257175" defTabSz="914378" eaLnBrk="1" fontAlgn="auto" hangingPunct="1">
              <a:spcBef>
                <a:spcPts val="0"/>
              </a:spcBef>
              <a:spcAft>
                <a:spcPts val="600"/>
              </a:spcAft>
              <a:buFont typeface="Arial" panose="020B0604020202020204" pitchFamily="34" charset="0"/>
              <a:buChar char="•"/>
            </a:pPr>
            <a:r>
              <a:rPr lang="cs-CZ" sz="1500" dirty="0"/>
              <a:t>Nesnižuje účinnost</a:t>
            </a:r>
          </a:p>
          <a:p>
            <a:pPr marL="257175" indent="-257175" defTabSz="914378" eaLnBrk="1" fontAlgn="auto" hangingPunct="1">
              <a:spcBef>
                <a:spcPts val="0"/>
              </a:spcBef>
              <a:spcAft>
                <a:spcPts val="600"/>
              </a:spcAft>
              <a:buFont typeface="Arial" panose="020B0604020202020204" pitchFamily="34" charset="0"/>
              <a:buChar char="•"/>
            </a:pPr>
            <a:r>
              <a:rPr lang="cs-CZ" sz="1500" dirty="0"/>
              <a:t>Počet antigenů (imunologicky aktivních látek) nekoreluje s počtem vakcín</a:t>
            </a:r>
          </a:p>
          <a:p>
            <a:pPr marL="257175" indent="-257175" defTabSz="914378" eaLnBrk="1" fontAlgn="auto" hangingPunct="1">
              <a:spcBef>
                <a:spcPts val="0"/>
              </a:spcBef>
              <a:spcAft>
                <a:spcPts val="600"/>
              </a:spcAft>
              <a:buFont typeface="Arial" panose="020B0604020202020204" pitchFamily="34" charset="0"/>
              <a:buChar char="•"/>
            </a:pPr>
            <a:r>
              <a:rPr lang="cs-CZ" sz="1500" dirty="0"/>
              <a:t>Imunitní systém je schopen reagovat na řádově více antigen</a:t>
            </a:r>
            <a:r>
              <a:rPr lang="en-US" sz="1500" dirty="0"/>
              <a:t>ů </a:t>
            </a:r>
            <a:r>
              <a:rPr lang="cs-CZ" sz="1500" dirty="0"/>
              <a:t>(očkování je kapka v moři)</a:t>
            </a:r>
          </a:p>
          <a:p>
            <a:pPr marL="257175" indent="-257175" defTabSz="914378" eaLnBrk="1" fontAlgn="auto" hangingPunct="1">
              <a:spcBef>
                <a:spcPts val="0"/>
              </a:spcBef>
              <a:spcAft>
                <a:spcPts val="600"/>
              </a:spcAft>
              <a:buFont typeface="Arial" panose="020B0604020202020204" pitchFamily="34" charset="0"/>
              <a:buChar char="•"/>
            </a:pPr>
            <a:r>
              <a:rPr lang="cs-CZ" sz="1500" dirty="0"/>
              <a:t>Dříve používané vakcíny obsahovaly mnohem více antigenů než dnešní moderní vakcíny (i když byli proti méně nemocem)</a:t>
            </a:r>
          </a:p>
          <a:p>
            <a:pPr marL="257175" indent="-257175" defTabSz="914378" eaLnBrk="1" fontAlgn="auto" hangingPunct="1">
              <a:spcBef>
                <a:spcPts val="0"/>
              </a:spcBef>
              <a:spcAft>
                <a:spcPts val="600"/>
              </a:spcAft>
              <a:buFont typeface="Arial" panose="020B0604020202020204" pitchFamily="34" charset="0"/>
              <a:buChar char="•"/>
            </a:pPr>
            <a:r>
              <a:rPr lang="cs-CZ" sz="1500" dirty="0"/>
              <a:t>Umožňuje včasnou vakcinaci, nezmeškání příležitostí k ochraně</a:t>
            </a:r>
          </a:p>
          <a:p>
            <a:pPr marL="257175" indent="-257175" defTabSz="914378" eaLnBrk="1" fontAlgn="auto" hangingPunct="1">
              <a:spcBef>
                <a:spcPts val="0"/>
              </a:spcBef>
              <a:spcAft>
                <a:spcPts val="600"/>
              </a:spcAft>
              <a:buFont typeface="Arial" panose="020B0604020202020204" pitchFamily="34" charset="0"/>
              <a:buChar char="•"/>
            </a:pPr>
            <a:r>
              <a:rPr lang="cs-CZ" sz="1500" dirty="0"/>
              <a:t>Pro malé děti je mnohem méně nepříjemná než časté aplikace jedné vakcíny</a:t>
            </a:r>
          </a:p>
          <a:p>
            <a:pPr marL="257175" indent="-257175" defTabSz="914378" eaLnBrk="1" fontAlgn="auto" hangingPunct="1">
              <a:spcBef>
                <a:spcPts val="0"/>
              </a:spcBef>
              <a:spcAft>
                <a:spcPts val="600"/>
              </a:spcAft>
              <a:buFont typeface="Arial" panose="020B0604020202020204" pitchFamily="34" charset="0"/>
              <a:buChar char="•"/>
            </a:pPr>
            <a:r>
              <a:rPr lang="cs-CZ" sz="1500" dirty="0"/>
              <a:t>Šetří čas (a tím peníze, pro pacienta i pro poskytovatele)</a:t>
            </a:r>
            <a:endParaRPr lang="en-US" sz="1500" dirty="0"/>
          </a:p>
        </p:txBody>
      </p:sp>
      <p:pic>
        <p:nvPicPr>
          <p:cNvPr id="8" name="Picture 7" descr="A close-up of a person injecting a needle&#10;&#10;AI-generated content may be incorrect.">
            <a:extLst>
              <a:ext uri="{FF2B5EF4-FFF2-40B4-BE49-F238E27FC236}">
                <a16:creationId xmlns:a16="http://schemas.microsoft.com/office/drawing/2014/main" id="{55A494C0-A4C9-EED9-7D7B-DCDED885D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565" y="2667099"/>
            <a:ext cx="2476401" cy="2476401"/>
          </a:xfrm>
          <a:prstGeom prst="rect">
            <a:avLst/>
          </a:prstGeom>
        </p:spPr>
      </p:pic>
    </p:spTree>
    <p:extLst>
      <p:ext uri="{BB962C8B-B14F-4D97-AF65-F5344CB8AC3E}">
        <p14:creationId xmlns:p14="http://schemas.microsoft.com/office/powerpoint/2010/main" val="209587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86;p18">
            <a:extLst>
              <a:ext uri="{FF2B5EF4-FFF2-40B4-BE49-F238E27FC236}">
                <a16:creationId xmlns:a16="http://schemas.microsoft.com/office/drawing/2014/main" id="{BE862E63-5FA6-7DFC-CD15-2137B5A09C5B}"/>
              </a:ext>
            </a:extLst>
          </p:cNvPr>
          <p:cNvSpPr txBox="1">
            <a:spLocks noGrp="1"/>
          </p:cNvSpPr>
          <p:nvPr>
            <p:ph type="body" idx="1"/>
          </p:nvPr>
        </p:nvSpPr>
        <p:spPr>
          <a:xfrm>
            <a:off x="681038" y="927100"/>
            <a:ext cx="3519487" cy="3133725"/>
          </a:xfrm>
        </p:spPr>
        <p:txBody>
          <a:bodyPr/>
          <a:lstStyle/>
          <a:p>
            <a:pPr marL="0" indent="0" eaLnBrk="1" hangingPunct="1">
              <a:lnSpc>
                <a:spcPct val="95000"/>
              </a:lnSpc>
              <a:spcBef>
                <a:spcPct val="0"/>
              </a:spcBef>
              <a:spcAft>
                <a:spcPct val="0"/>
              </a:spcAft>
              <a:buClr>
                <a:srgbClr val="595959"/>
              </a:buClr>
              <a:buFont typeface="Arial" panose="020B0604020202020204" pitchFamily="34" charset="0"/>
              <a:buNone/>
            </a:pPr>
            <a:r>
              <a:rPr lang="cs-CZ" altLang="cs-CZ" sz="1700">
                <a:solidFill>
                  <a:srgbClr val="595959"/>
                </a:solidFill>
                <a:latin typeface="Arial" panose="020B0604020202020204" pitchFamily="34" charset="0"/>
                <a:cs typeface="Arial" panose="020B0604020202020204" pitchFamily="34" charset="0"/>
              </a:rPr>
              <a:t>platí pro</a:t>
            </a:r>
          </a:p>
          <a:p>
            <a:pPr marL="0" indent="0" eaLnBrk="1" hangingPunct="1">
              <a:lnSpc>
                <a:spcPct val="95000"/>
              </a:lnSpc>
              <a:spcBef>
                <a:spcPts val="120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MMR</a:t>
            </a:r>
          </a:p>
          <a:p>
            <a:pPr marL="0" indent="0" eaLnBrk="1" hangingPunct="1">
              <a:lnSpc>
                <a:spcPct val="95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VAR</a:t>
            </a:r>
          </a:p>
          <a:p>
            <a:pPr marL="0" indent="0" eaLnBrk="1" hangingPunct="1">
              <a:lnSpc>
                <a:spcPct val="95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MMRV</a:t>
            </a:r>
          </a:p>
          <a:p>
            <a:pPr marL="0" indent="0" eaLnBrk="1" hangingPunct="1">
              <a:lnSpc>
                <a:spcPct val="95000"/>
              </a:lnSpc>
              <a:spcBef>
                <a:spcPts val="1200"/>
              </a:spcBef>
              <a:spcAft>
                <a:spcPct val="0"/>
              </a:spcAft>
              <a:buClr>
                <a:srgbClr val="595959"/>
              </a:buClr>
              <a:buFont typeface="Arial" panose="020B0604020202020204" pitchFamily="34" charset="0"/>
              <a:buNone/>
            </a:pPr>
            <a:r>
              <a:rPr lang="cs-CZ" altLang="cs-CZ" sz="1700">
                <a:solidFill>
                  <a:srgbClr val="595959"/>
                </a:solidFill>
                <a:latin typeface="Arial" panose="020B0604020202020204" pitchFamily="34" charset="0"/>
                <a:cs typeface="Arial" panose="020B0604020202020204" pitchFamily="34" charset="0"/>
              </a:rPr>
              <a:t>neplatí pro</a:t>
            </a:r>
          </a:p>
          <a:p>
            <a:pPr marL="0" indent="0" eaLnBrk="1" hangingPunct="1">
              <a:lnSpc>
                <a:spcPct val="95000"/>
              </a:lnSpc>
              <a:spcBef>
                <a:spcPts val="120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LAIV</a:t>
            </a:r>
          </a:p>
          <a:p>
            <a:pPr marL="0" indent="0" eaLnBrk="1" hangingPunct="1">
              <a:lnSpc>
                <a:spcPct val="95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RV</a:t>
            </a:r>
          </a:p>
          <a:p>
            <a:pPr marL="0" indent="0" eaLnBrk="1" hangingPunct="1">
              <a:lnSpc>
                <a:spcPct val="95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YF</a:t>
            </a:r>
          </a:p>
          <a:p>
            <a:pPr marL="0" indent="0" eaLnBrk="1" hangingPunct="1">
              <a:lnSpc>
                <a:spcPct val="95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BCG</a:t>
            </a:r>
          </a:p>
          <a:p>
            <a:pPr marL="0" indent="0" eaLnBrk="1" hangingPunct="1">
              <a:lnSpc>
                <a:spcPct val="95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neživé vakcíny</a:t>
            </a:r>
          </a:p>
        </p:txBody>
      </p:sp>
      <p:sp>
        <p:nvSpPr>
          <p:cNvPr id="14339" name="Google Shape;87;p18">
            <a:extLst>
              <a:ext uri="{FF2B5EF4-FFF2-40B4-BE49-F238E27FC236}">
                <a16:creationId xmlns:a16="http://schemas.microsoft.com/office/drawing/2014/main" id="{208F6D3B-FA8D-3E0B-D6CE-2112BF336B6D}"/>
              </a:ext>
            </a:extLst>
          </p:cNvPr>
          <p:cNvSpPr txBox="1">
            <a:spLocks noGrp="1"/>
          </p:cNvSpPr>
          <p:nvPr>
            <p:ph type="title"/>
          </p:nvPr>
        </p:nvSpPr>
        <p:spPr>
          <a:xfrm>
            <a:off x="71438" y="87313"/>
            <a:ext cx="9072562" cy="573087"/>
          </a:xfrm>
        </p:spPr>
        <p:txBody>
          <a:bodyPr/>
          <a:lstStyle/>
          <a:p>
            <a:pPr algn="ctr" eaLnBrk="1" hangingPunct="1">
              <a:spcBef>
                <a:spcPct val="0"/>
              </a:spcBef>
              <a:spcAft>
                <a:spcPct val="0"/>
              </a:spcAft>
            </a:pPr>
            <a:r>
              <a:rPr lang="cs-CZ" altLang="cs-CZ" sz="2500">
                <a:latin typeface="Arial" panose="020B0604020202020204" pitchFamily="34" charset="0"/>
                <a:cs typeface="Arial" panose="020B0604020202020204" pitchFamily="34" charset="0"/>
              </a:rPr>
              <a:t>Intervaly mezi očkováním a protilátky-obsahujícími produkty </a:t>
            </a:r>
          </a:p>
        </p:txBody>
      </p:sp>
      <p:sp>
        <p:nvSpPr>
          <p:cNvPr id="14340" name="Google Shape;88;p18">
            <a:extLst>
              <a:ext uri="{FF2B5EF4-FFF2-40B4-BE49-F238E27FC236}">
                <a16:creationId xmlns:a16="http://schemas.microsoft.com/office/drawing/2014/main" id="{6D77A50F-4D28-405C-C35E-A16D34183F3F}"/>
              </a:ext>
            </a:extLst>
          </p:cNvPr>
          <p:cNvSpPr txBox="1">
            <a:spLocks noGrp="1"/>
          </p:cNvSpPr>
          <p:nvPr>
            <p:ph type="body" idx="1"/>
          </p:nvPr>
        </p:nvSpPr>
        <p:spPr>
          <a:xfrm>
            <a:off x="4800600" y="846138"/>
            <a:ext cx="4198938" cy="3133725"/>
          </a:xfrm>
        </p:spPr>
        <p:txBody>
          <a:bodyPr/>
          <a:lstStyle/>
          <a:p>
            <a:pPr marL="0" indent="0" eaLnBrk="1" hangingPunct="1">
              <a:lnSpc>
                <a:spcPct val="95000"/>
              </a:lnSpc>
              <a:spcBef>
                <a:spcPct val="0"/>
              </a:spcBef>
              <a:spcAft>
                <a:spcPct val="0"/>
              </a:spcAft>
              <a:buClr>
                <a:srgbClr val="595959"/>
              </a:buClr>
              <a:buFont typeface="Arial" panose="020B0604020202020204" pitchFamily="34" charset="0"/>
              <a:buNone/>
            </a:pPr>
            <a:r>
              <a:rPr lang="cs-CZ" altLang="cs-CZ" sz="1500">
                <a:solidFill>
                  <a:srgbClr val="595959"/>
                </a:solidFill>
                <a:latin typeface="Arial" panose="020B0604020202020204" pitchFamily="34" charset="0"/>
                <a:cs typeface="Arial" panose="020B0604020202020204" pitchFamily="34" charset="0"/>
              </a:rPr>
              <a:t>platí pro</a:t>
            </a:r>
          </a:p>
          <a:p>
            <a:pPr marL="0" indent="0" eaLnBrk="1" hangingPunct="1">
              <a:lnSpc>
                <a:spcPct val="95000"/>
              </a:lnSpc>
              <a:spcBef>
                <a:spcPts val="120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plná krev</a:t>
            </a:r>
          </a:p>
          <a:p>
            <a:pPr marL="0" indent="0"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erymasa</a:t>
            </a:r>
          </a:p>
          <a:p>
            <a:pPr marL="0" indent="0"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plasma</a:t>
            </a:r>
          </a:p>
          <a:p>
            <a:pPr marL="0" indent="0"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IVIG</a:t>
            </a:r>
          </a:p>
          <a:p>
            <a:pPr marL="0" indent="0"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imunní globulin, imunní hyperglobulin</a:t>
            </a:r>
          </a:p>
          <a:p>
            <a:pPr marL="0" indent="0" eaLnBrk="1" hangingPunct="1">
              <a:lnSpc>
                <a:spcPct val="95000"/>
              </a:lnSpc>
              <a:spcBef>
                <a:spcPts val="1200"/>
              </a:spcBef>
              <a:spcAft>
                <a:spcPct val="0"/>
              </a:spcAft>
              <a:buClr>
                <a:srgbClr val="595959"/>
              </a:buClr>
              <a:buFont typeface="Arial" panose="020B0604020202020204" pitchFamily="34" charset="0"/>
              <a:buNone/>
            </a:pPr>
            <a:r>
              <a:rPr lang="cs-CZ" altLang="cs-CZ" sz="1500">
                <a:solidFill>
                  <a:srgbClr val="595959"/>
                </a:solidFill>
                <a:latin typeface="Arial" panose="020B0604020202020204" pitchFamily="34" charset="0"/>
                <a:cs typeface="Arial" panose="020B0604020202020204" pitchFamily="34" charset="0"/>
              </a:rPr>
              <a:t>neplatí pro</a:t>
            </a:r>
          </a:p>
          <a:p>
            <a:pPr marL="0" indent="0" eaLnBrk="1" hangingPunct="1">
              <a:lnSpc>
                <a:spcPct val="95000"/>
              </a:lnSpc>
              <a:spcBef>
                <a:spcPts val="120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monoklonální protilátky</a:t>
            </a:r>
          </a:p>
          <a:p>
            <a:pPr marL="0" indent="0"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anti-Rho(D)</a:t>
            </a:r>
          </a:p>
          <a:p>
            <a:pPr marL="0" indent="0"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protilátky-obsahující produkty podané ve 3. trimestru nebo během porodu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C20729B-8B68-A7D2-4FF8-A13071A44041}"/>
              </a:ext>
            </a:extLst>
          </p:cNvPr>
          <p:cNvSpPr txBox="1"/>
          <p:nvPr/>
        </p:nvSpPr>
        <p:spPr>
          <a:xfrm>
            <a:off x="1" y="76569"/>
            <a:ext cx="5196467" cy="584775"/>
          </a:xfrm>
          <a:prstGeom prst="rect">
            <a:avLst/>
          </a:prstGeom>
          <a:noFill/>
        </p:spPr>
        <p:txBody>
          <a:bodyPr wrap="square">
            <a:spAutoFit/>
          </a:bodyPr>
          <a:lstStyle/>
          <a:p>
            <a:pPr algn="ctr"/>
            <a:r>
              <a:rPr lang="cs-CZ" sz="3200" dirty="0"/>
              <a:t>Zdroje</a:t>
            </a:r>
          </a:p>
        </p:txBody>
      </p:sp>
      <p:pic>
        <p:nvPicPr>
          <p:cNvPr id="10" name="Obrázek 9">
            <a:extLst>
              <a:ext uri="{FF2B5EF4-FFF2-40B4-BE49-F238E27FC236}">
                <a16:creationId xmlns:a16="http://schemas.microsoft.com/office/drawing/2014/main" id="{8B281C1D-DD24-E849-8DF9-15E1B339EC1B}"/>
              </a:ext>
            </a:extLst>
          </p:cNvPr>
          <p:cNvPicPr>
            <a:picLocks noChangeAspect="1"/>
          </p:cNvPicPr>
          <p:nvPr/>
        </p:nvPicPr>
        <p:blipFill>
          <a:blip r:embed="rId3"/>
          <a:stretch>
            <a:fillRect/>
          </a:stretch>
        </p:blipFill>
        <p:spPr>
          <a:xfrm>
            <a:off x="2579255" y="823874"/>
            <a:ext cx="2505631" cy="522423"/>
          </a:xfrm>
          <a:prstGeom prst="rect">
            <a:avLst/>
          </a:prstGeom>
        </p:spPr>
      </p:pic>
      <p:pic>
        <p:nvPicPr>
          <p:cNvPr id="12" name="Obrázek 11">
            <a:extLst>
              <a:ext uri="{FF2B5EF4-FFF2-40B4-BE49-F238E27FC236}">
                <a16:creationId xmlns:a16="http://schemas.microsoft.com/office/drawing/2014/main" id="{F9092D87-948C-47EA-D120-5C218C51B397}"/>
              </a:ext>
            </a:extLst>
          </p:cNvPr>
          <p:cNvPicPr>
            <a:picLocks noChangeAspect="1"/>
          </p:cNvPicPr>
          <p:nvPr/>
        </p:nvPicPr>
        <p:blipFill>
          <a:blip r:embed="rId4"/>
          <a:stretch>
            <a:fillRect/>
          </a:stretch>
        </p:blipFill>
        <p:spPr>
          <a:xfrm>
            <a:off x="143313" y="1578742"/>
            <a:ext cx="1022984" cy="635422"/>
          </a:xfrm>
          <a:prstGeom prst="rect">
            <a:avLst/>
          </a:prstGeom>
        </p:spPr>
      </p:pic>
      <p:pic>
        <p:nvPicPr>
          <p:cNvPr id="14" name="Obrázek 13">
            <a:extLst>
              <a:ext uri="{FF2B5EF4-FFF2-40B4-BE49-F238E27FC236}">
                <a16:creationId xmlns:a16="http://schemas.microsoft.com/office/drawing/2014/main" id="{36A30D98-D7E0-E994-2C71-D2B4570B5C1E}"/>
              </a:ext>
            </a:extLst>
          </p:cNvPr>
          <p:cNvPicPr>
            <a:picLocks noChangeAspect="1"/>
          </p:cNvPicPr>
          <p:nvPr/>
        </p:nvPicPr>
        <p:blipFill>
          <a:blip r:embed="rId5"/>
          <a:stretch>
            <a:fillRect/>
          </a:stretch>
        </p:blipFill>
        <p:spPr>
          <a:xfrm>
            <a:off x="1514694" y="1494536"/>
            <a:ext cx="1992351" cy="739126"/>
          </a:xfrm>
          <a:prstGeom prst="rect">
            <a:avLst/>
          </a:prstGeom>
        </p:spPr>
      </p:pic>
      <p:pic>
        <p:nvPicPr>
          <p:cNvPr id="16" name="Obrázek 15">
            <a:extLst>
              <a:ext uri="{FF2B5EF4-FFF2-40B4-BE49-F238E27FC236}">
                <a16:creationId xmlns:a16="http://schemas.microsoft.com/office/drawing/2014/main" id="{14670A83-821F-0E0E-DD1F-2B418C32B9E3}"/>
              </a:ext>
            </a:extLst>
          </p:cNvPr>
          <p:cNvPicPr>
            <a:picLocks noChangeAspect="1"/>
          </p:cNvPicPr>
          <p:nvPr/>
        </p:nvPicPr>
        <p:blipFill>
          <a:blip r:embed="rId6"/>
          <a:stretch>
            <a:fillRect/>
          </a:stretch>
        </p:blipFill>
        <p:spPr>
          <a:xfrm>
            <a:off x="96645" y="3208195"/>
            <a:ext cx="2136379" cy="584775"/>
          </a:xfrm>
          <a:prstGeom prst="rect">
            <a:avLst/>
          </a:prstGeom>
        </p:spPr>
      </p:pic>
      <p:pic>
        <p:nvPicPr>
          <p:cNvPr id="18" name="Obrázek 17">
            <a:extLst>
              <a:ext uri="{FF2B5EF4-FFF2-40B4-BE49-F238E27FC236}">
                <a16:creationId xmlns:a16="http://schemas.microsoft.com/office/drawing/2014/main" id="{B6B31CCA-0990-611E-D029-90B7D9EF89FA}"/>
              </a:ext>
            </a:extLst>
          </p:cNvPr>
          <p:cNvPicPr>
            <a:picLocks noChangeAspect="1"/>
          </p:cNvPicPr>
          <p:nvPr/>
        </p:nvPicPr>
        <p:blipFill>
          <a:blip r:embed="rId7"/>
          <a:stretch>
            <a:fillRect/>
          </a:stretch>
        </p:blipFill>
        <p:spPr>
          <a:xfrm>
            <a:off x="2233024" y="3215220"/>
            <a:ext cx="2953729" cy="681975"/>
          </a:xfrm>
          <a:prstGeom prst="rect">
            <a:avLst/>
          </a:prstGeom>
        </p:spPr>
      </p:pic>
      <p:pic>
        <p:nvPicPr>
          <p:cNvPr id="20" name="Obrázek 19">
            <a:extLst>
              <a:ext uri="{FF2B5EF4-FFF2-40B4-BE49-F238E27FC236}">
                <a16:creationId xmlns:a16="http://schemas.microsoft.com/office/drawing/2014/main" id="{CC22ED3A-B403-2D82-DB8B-A75DF2CA2A97}"/>
              </a:ext>
            </a:extLst>
          </p:cNvPr>
          <p:cNvPicPr>
            <a:picLocks noChangeAspect="1"/>
          </p:cNvPicPr>
          <p:nvPr/>
        </p:nvPicPr>
        <p:blipFill>
          <a:blip r:embed="rId8"/>
          <a:srcRect r="36624"/>
          <a:stretch>
            <a:fillRect/>
          </a:stretch>
        </p:blipFill>
        <p:spPr>
          <a:xfrm>
            <a:off x="3796775" y="1535702"/>
            <a:ext cx="1277150" cy="714476"/>
          </a:xfrm>
          <a:prstGeom prst="rect">
            <a:avLst/>
          </a:prstGeom>
        </p:spPr>
      </p:pic>
      <p:pic>
        <p:nvPicPr>
          <p:cNvPr id="2050" name="Picture 2" descr="Sarah C. Nosal, MD, FAAFP, Takes Office as AAFP President ...">
            <a:extLst>
              <a:ext uri="{FF2B5EF4-FFF2-40B4-BE49-F238E27FC236}">
                <a16:creationId xmlns:a16="http://schemas.microsoft.com/office/drawing/2014/main" id="{20F45589-BDA0-647E-AA1F-D630BEA138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754" y="2444704"/>
            <a:ext cx="1292640" cy="5127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D4EDC8-2950-2E94-4CF0-58917B2A89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3167" y="2571750"/>
            <a:ext cx="983790" cy="398982"/>
          </a:xfrm>
          <a:prstGeom prst="rect">
            <a:avLst/>
          </a:prstGeom>
          <a:noFill/>
          <a:extLst>
            <a:ext uri="{909E8E84-426E-40DD-AFC4-6F175D3DCCD1}">
              <a14:hiddenFill xmlns:a14="http://schemas.microsoft.com/office/drawing/2010/main">
                <a:solidFill>
                  <a:srgbClr val="FFFFFF"/>
                </a:solidFill>
              </a14:hiddenFill>
            </a:ext>
          </a:extLst>
        </p:spPr>
      </p:pic>
      <p:pic>
        <p:nvPicPr>
          <p:cNvPr id="22" name="Obrázek 21">
            <a:extLst>
              <a:ext uri="{FF2B5EF4-FFF2-40B4-BE49-F238E27FC236}">
                <a16:creationId xmlns:a16="http://schemas.microsoft.com/office/drawing/2014/main" id="{7146105A-C274-1790-A0D3-AC34B5A379ED}"/>
              </a:ext>
            </a:extLst>
          </p:cNvPr>
          <p:cNvPicPr>
            <a:picLocks noChangeAspect="1"/>
          </p:cNvPicPr>
          <p:nvPr/>
        </p:nvPicPr>
        <p:blipFill>
          <a:blip r:embed="rId11"/>
          <a:stretch>
            <a:fillRect/>
          </a:stretch>
        </p:blipFill>
        <p:spPr>
          <a:xfrm>
            <a:off x="74111" y="4207727"/>
            <a:ext cx="2505144" cy="826439"/>
          </a:xfrm>
          <a:prstGeom prst="rect">
            <a:avLst/>
          </a:prstGeom>
        </p:spPr>
      </p:pic>
      <p:pic>
        <p:nvPicPr>
          <p:cNvPr id="24" name="Obrázek 23">
            <a:extLst>
              <a:ext uri="{FF2B5EF4-FFF2-40B4-BE49-F238E27FC236}">
                <a16:creationId xmlns:a16="http://schemas.microsoft.com/office/drawing/2014/main" id="{E5F2267F-746B-28E3-46F8-DFC8F2F47223}"/>
              </a:ext>
            </a:extLst>
          </p:cNvPr>
          <p:cNvPicPr>
            <a:picLocks noChangeAspect="1"/>
          </p:cNvPicPr>
          <p:nvPr/>
        </p:nvPicPr>
        <p:blipFill>
          <a:blip r:embed="rId12"/>
          <a:stretch>
            <a:fillRect/>
          </a:stretch>
        </p:blipFill>
        <p:spPr>
          <a:xfrm>
            <a:off x="1493947" y="2441040"/>
            <a:ext cx="2576667" cy="584775"/>
          </a:xfrm>
          <a:prstGeom prst="rect">
            <a:avLst/>
          </a:prstGeom>
        </p:spPr>
      </p:pic>
      <p:pic>
        <p:nvPicPr>
          <p:cNvPr id="26" name="Obrázek 25">
            <a:extLst>
              <a:ext uri="{FF2B5EF4-FFF2-40B4-BE49-F238E27FC236}">
                <a16:creationId xmlns:a16="http://schemas.microsoft.com/office/drawing/2014/main" id="{B2A1A4A3-7133-FE67-8B86-4136453CAF31}"/>
              </a:ext>
            </a:extLst>
          </p:cNvPr>
          <p:cNvPicPr>
            <a:picLocks noChangeAspect="1"/>
          </p:cNvPicPr>
          <p:nvPr/>
        </p:nvPicPr>
        <p:blipFill>
          <a:blip r:embed="rId13"/>
          <a:stretch>
            <a:fillRect/>
          </a:stretch>
        </p:blipFill>
        <p:spPr>
          <a:xfrm>
            <a:off x="2600516" y="4200099"/>
            <a:ext cx="2488925" cy="749453"/>
          </a:xfrm>
          <a:prstGeom prst="rect">
            <a:avLst/>
          </a:prstGeom>
        </p:spPr>
      </p:pic>
      <p:pic>
        <p:nvPicPr>
          <p:cNvPr id="28" name="Obrázek 27">
            <a:extLst>
              <a:ext uri="{FF2B5EF4-FFF2-40B4-BE49-F238E27FC236}">
                <a16:creationId xmlns:a16="http://schemas.microsoft.com/office/drawing/2014/main" id="{9D07D1FE-F186-195D-6ACB-79FB912D678D}"/>
              </a:ext>
            </a:extLst>
          </p:cNvPr>
          <p:cNvPicPr>
            <a:picLocks noChangeAspect="1"/>
          </p:cNvPicPr>
          <p:nvPr/>
        </p:nvPicPr>
        <p:blipFill>
          <a:blip r:embed="rId14"/>
          <a:stretch>
            <a:fillRect/>
          </a:stretch>
        </p:blipFill>
        <p:spPr>
          <a:xfrm>
            <a:off x="5299022" y="9854"/>
            <a:ext cx="3844977" cy="5143500"/>
          </a:xfrm>
          <a:prstGeom prst="rect">
            <a:avLst/>
          </a:prstGeom>
        </p:spPr>
      </p:pic>
      <p:pic>
        <p:nvPicPr>
          <p:cNvPr id="30" name="Obrázek 29">
            <a:extLst>
              <a:ext uri="{FF2B5EF4-FFF2-40B4-BE49-F238E27FC236}">
                <a16:creationId xmlns:a16="http://schemas.microsoft.com/office/drawing/2014/main" id="{FAD11D8F-6F7E-CE89-912A-1A4EED095991}"/>
              </a:ext>
            </a:extLst>
          </p:cNvPr>
          <p:cNvPicPr>
            <a:picLocks noChangeAspect="1"/>
          </p:cNvPicPr>
          <p:nvPr/>
        </p:nvPicPr>
        <p:blipFill>
          <a:blip r:embed="rId15"/>
          <a:stretch>
            <a:fillRect/>
          </a:stretch>
        </p:blipFill>
        <p:spPr>
          <a:xfrm>
            <a:off x="55765" y="733626"/>
            <a:ext cx="2390070" cy="634862"/>
          </a:xfrm>
          <a:prstGeom prst="rect">
            <a:avLst/>
          </a:prstGeom>
        </p:spPr>
      </p:pic>
    </p:spTree>
    <p:extLst>
      <p:ext uri="{BB962C8B-B14F-4D97-AF65-F5344CB8AC3E}">
        <p14:creationId xmlns:p14="http://schemas.microsoft.com/office/powerpoint/2010/main" val="479710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Google Shape;93;p19">
            <a:extLst>
              <a:ext uri="{FF2B5EF4-FFF2-40B4-BE49-F238E27FC236}">
                <a16:creationId xmlns:a16="http://schemas.microsoft.com/office/drawing/2014/main" id="{0DF795D6-4EA6-C8A9-A25F-AFFC24C8C58C}"/>
              </a:ext>
            </a:extLst>
          </p:cNvPr>
          <p:cNvSpPr txBox="1">
            <a:spLocks noGrp="1"/>
          </p:cNvSpPr>
          <p:nvPr>
            <p:ph type="title"/>
          </p:nvPr>
        </p:nvSpPr>
        <p:spPr>
          <a:xfrm>
            <a:off x="311150" y="444500"/>
            <a:ext cx="8521700" cy="573088"/>
          </a:xfrm>
        </p:spPr>
        <p:txBody>
          <a:bodyPr>
            <a:normAutofit fontScale="90000"/>
          </a:bodyPr>
          <a:lstStyle/>
          <a:p>
            <a:pPr eaLnBrk="1" fontAlgn="auto" hangingPunct="1">
              <a:buClr>
                <a:schemeClr val="dk1"/>
              </a:buClr>
              <a:buFont typeface="Arial"/>
              <a:buNone/>
              <a:defRPr/>
            </a:pPr>
            <a:endParaRPr sz="2800">
              <a:solidFill>
                <a:schemeClr val="dk1"/>
              </a:solidFill>
              <a:sym typeface="Arial"/>
            </a:endParaRPr>
          </a:p>
        </p:txBody>
      </p:sp>
      <p:sp>
        <p:nvSpPr>
          <p:cNvPr id="16387" name="Google Shape;94;p19">
            <a:extLst>
              <a:ext uri="{FF2B5EF4-FFF2-40B4-BE49-F238E27FC236}">
                <a16:creationId xmlns:a16="http://schemas.microsoft.com/office/drawing/2014/main" id="{2369E622-B828-EF0B-9548-76884BA3F504}"/>
              </a:ext>
            </a:extLst>
          </p:cNvPr>
          <p:cNvSpPr txBox="1">
            <a:spLocks noGrp="1"/>
          </p:cNvSpPr>
          <p:nvPr>
            <p:ph type="body" idx="1"/>
          </p:nvPr>
        </p:nvSpPr>
        <p:spPr>
          <a:xfrm>
            <a:off x="311150" y="1152525"/>
            <a:ext cx="8521700" cy="3416300"/>
          </a:xfrm>
        </p:spPr>
        <p:txBody>
          <a:bodyPr/>
          <a:lstStyle/>
          <a:p>
            <a:pPr marL="0" indent="0" eaLnBrk="1" hangingPunct="1">
              <a:lnSpc>
                <a:spcPct val="115000"/>
              </a:lnSpc>
              <a:spcBef>
                <a:spcPct val="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pic>
        <p:nvPicPr>
          <p:cNvPr id="16388" name="Google Shape;95;p19">
            <a:extLst>
              <a:ext uri="{FF2B5EF4-FFF2-40B4-BE49-F238E27FC236}">
                <a16:creationId xmlns:a16="http://schemas.microsoft.com/office/drawing/2014/main" id="{09C6B95D-166B-290B-1324-A5652FBE7E5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0"/>
            <a:ext cx="89693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Google Shape;96;p19">
            <a:extLst>
              <a:ext uri="{FF2B5EF4-FFF2-40B4-BE49-F238E27FC236}">
                <a16:creationId xmlns:a16="http://schemas.microsoft.com/office/drawing/2014/main" id="{38B8D549-847E-2143-E51F-3D3D7CE72B35}"/>
              </a:ext>
            </a:extLst>
          </p:cNvPr>
          <p:cNvSpPr txBox="1">
            <a:spLocks noChangeArrowheads="1"/>
          </p:cNvSpPr>
          <p:nvPr/>
        </p:nvSpPr>
        <p:spPr bwMode="auto">
          <a:xfrm>
            <a:off x="5930900" y="3889375"/>
            <a:ext cx="2998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cs-CZ" altLang="cs-CZ"/>
              <a:t>opakovat v patřičném intervalu </a:t>
            </a:r>
          </a:p>
          <a:p>
            <a:pPr algn="ctr" eaLnBrk="1" hangingPunct="1"/>
            <a:r>
              <a:rPr lang="cs-CZ" altLang="cs-CZ"/>
              <a:t>nebo </a:t>
            </a:r>
          </a:p>
          <a:p>
            <a:pPr algn="ctr" eaLnBrk="1" hangingPunct="1"/>
            <a:r>
              <a:rPr lang="cs-CZ" altLang="cs-CZ"/>
              <a:t>serologické ověření imunity</a:t>
            </a:r>
            <a:endParaRPr lang="cs-CZ" altLang="cs-CZ" sz="17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Google Shape;101;p20">
            <a:extLst>
              <a:ext uri="{FF2B5EF4-FFF2-40B4-BE49-F238E27FC236}">
                <a16:creationId xmlns:a16="http://schemas.microsoft.com/office/drawing/2014/main" id="{B1583DBD-316A-C069-A7F2-38264D4DBA11}"/>
              </a:ext>
            </a:extLst>
          </p:cNvPr>
          <p:cNvSpPr txBox="1">
            <a:spLocks noGrp="1"/>
          </p:cNvSpPr>
          <p:nvPr>
            <p:ph type="title"/>
          </p:nvPr>
        </p:nvSpPr>
        <p:spPr>
          <a:xfrm>
            <a:off x="311150" y="444500"/>
            <a:ext cx="8521700" cy="573088"/>
          </a:xfrm>
        </p:spPr>
        <p:txBody>
          <a:bodyPr>
            <a:normAutofit fontScale="90000"/>
          </a:bodyPr>
          <a:lstStyle/>
          <a:p>
            <a:pPr eaLnBrk="1" fontAlgn="auto" hangingPunct="1">
              <a:buClr>
                <a:schemeClr val="dk1"/>
              </a:buClr>
              <a:buFont typeface="Arial"/>
              <a:buNone/>
              <a:defRPr/>
            </a:pPr>
            <a:endParaRPr sz="2800">
              <a:solidFill>
                <a:schemeClr val="dk1"/>
              </a:solidFill>
              <a:sym typeface="Arial"/>
            </a:endParaRPr>
          </a:p>
        </p:txBody>
      </p:sp>
      <p:sp>
        <p:nvSpPr>
          <p:cNvPr id="18435" name="Google Shape;102;p20">
            <a:extLst>
              <a:ext uri="{FF2B5EF4-FFF2-40B4-BE49-F238E27FC236}">
                <a16:creationId xmlns:a16="http://schemas.microsoft.com/office/drawing/2014/main" id="{7606D152-6E70-61C0-2078-BBFF3513C9C8}"/>
              </a:ext>
            </a:extLst>
          </p:cNvPr>
          <p:cNvSpPr txBox="1">
            <a:spLocks noGrp="1"/>
          </p:cNvSpPr>
          <p:nvPr>
            <p:ph type="body" idx="1"/>
          </p:nvPr>
        </p:nvSpPr>
        <p:spPr>
          <a:xfrm>
            <a:off x="311150" y="1152525"/>
            <a:ext cx="8521700" cy="3416300"/>
          </a:xfrm>
        </p:spPr>
        <p:txBody>
          <a:bodyPr/>
          <a:lstStyle/>
          <a:p>
            <a:pPr marL="0" indent="0" eaLnBrk="1" hangingPunct="1">
              <a:lnSpc>
                <a:spcPct val="115000"/>
              </a:lnSpc>
              <a:spcBef>
                <a:spcPct val="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pic>
        <p:nvPicPr>
          <p:cNvPr id="18436" name="Google Shape;103;p20">
            <a:extLst>
              <a:ext uri="{FF2B5EF4-FFF2-40B4-BE49-F238E27FC236}">
                <a16:creationId xmlns:a16="http://schemas.microsoft.com/office/drawing/2014/main" id="{405F5B29-DF54-9653-08B1-A5B573E71C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72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Google Shape;104;p20">
            <a:extLst>
              <a:ext uri="{FF2B5EF4-FFF2-40B4-BE49-F238E27FC236}">
                <a16:creationId xmlns:a16="http://schemas.microsoft.com/office/drawing/2014/main" id="{054A9E0D-C00E-3DC1-9A23-1813B670444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25606"/>
          <a:stretch>
            <a:fillRect/>
          </a:stretch>
        </p:blipFill>
        <p:spPr bwMode="auto">
          <a:xfrm>
            <a:off x="5145088" y="50800"/>
            <a:ext cx="3944937"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AC38A8B2-ADD0-A4ED-A687-F9C108EA1FD4}"/>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
        <p:nvSpPr>
          <p:cNvPr id="5" name="TextovéPole 4">
            <a:extLst>
              <a:ext uri="{FF2B5EF4-FFF2-40B4-BE49-F238E27FC236}">
                <a16:creationId xmlns:a16="http://schemas.microsoft.com/office/drawing/2014/main" id="{C6B19362-0BD7-7A1D-0DA8-8FFD2224985F}"/>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
        <p:nvSpPr>
          <p:cNvPr id="7" name="TextovéPole 6">
            <a:extLst>
              <a:ext uri="{FF2B5EF4-FFF2-40B4-BE49-F238E27FC236}">
                <a16:creationId xmlns:a16="http://schemas.microsoft.com/office/drawing/2014/main" id="{04D740E9-EAEE-2E41-9FCE-594970D97CF8}"/>
              </a:ext>
            </a:extLst>
          </p:cNvPr>
          <p:cNvSpPr txBox="1"/>
          <p:nvPr/>
        </p:nvSpPr>
        <p:spPr>
          <a:xfrm>
            <a:off x="2286000" y="2418326"/>
            <a:ext cx="4572000" cy="307777"/>
          </a:xfrm>
          <a:prstGeom prst="rect">
            <a:avLst/>
          </a:prstGeom>
          <a:noFill/>
        </p:spPr>
        <p:txBody>
          <a:bodyPr wrap="square">
            <a:spAutoFit/>
          </a:bodyPr>
          <a:lstStyle/>
          <a:p>
            <a:r>
              <a:rPr lang="cs-CZ" b="0" dirty="0">
                <a:effectLst/>
              </a:rPr>
              <a:t> </a:t>
            </a:r>
            <a:endParaRPr lang="cs-CZ"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13B8-1DEA-5F4A-202A-6529CB398D9A}"/>
            </a:ext>
          </a:extLst>
        </p:cNvPr>
        <p:cNvGrpSpPr/>
        <p:nvPr/>
      </p:nvGrpSpPr>
      <p:grpSpPr>
        <a:xfrm>
          <a:off x="0" y="0"/>
          <a:ext cx="0" cy="0"/>
          <a:chOff x="0" y="0"/>
          <a:chExt cx="0" cy="0"/>
        </a:xfrm>
      </p:grpSpPr>
      <p:sp>
        <p:nvSpPr>
          <p:cNvPr id="36866" name="Google Shape;157;p29">
            <a:extLst>
              <a:ext uri="{FF2B5EF4-FFF2-40B4-BE49-F238E27FC236}">
                <a16:creationId xmlns:a16="http://schemas.microsoft.com/office/drawing/2014/main" id="{2F510DB7-ABEF-8F31-0A26-49607582EEB3}"/>
              </a:ext>
            </a:extLst>
          </p:cNvPr>
          <p:cNvSpPr txBox="1">
            <a:spLocks noGrp="1"/>
          </p:cNvSpPr>
          <p:nvPr>
            <p:ph type="title"/>
          </p:nvPr>
        </p:nvSpPr>
        <p:spPr>
          <a:xfrm>
            <a:off x="311150" y="444500"/>
            <a:ext cx="8521700" cy="573088"/>
          </a:xfrm>
        </p:spPr>
        <p:txBody>
          <a:bodyPr/>
          <a:lstStyle/>
          <a:p>
            <a:pPr algn="ctr" eaLnBrk="1" hangingPunct="1">
              <a:spcBef>
                <a:spcPct val="0"/>
              </a:spcBef>
              <a:spcAft>
                <a:spcPct val="0"/>
              </a:spcAft>
            </a:pPr>
            <a:r>
              <a:rPr lang="cs-CZ" altLang="cs-CZ" sz="2500">
                <a:latin typeface="Arial" panose="020B0604020202020204" pitchFamily="34" charset="0"/>
                <a:cs typeface="Arial" panose="020B0604020202020204" pitchFamily="34" charset="0"/>
              </a:rPr>
              <a:t>Nežádoucí účinky</a:t>
            </a:r>
          </a:p>
        </p:txBody>
      </p:sp>
      <p:sp>
        <p:nvSpPr>
          <p:cNvPr id="36867" name="Google Shape;158;p29">
            <a:extLst>
              <a:ext uri="{FF2B5EF4-FFF2-40B4-BE49-F238E27FC236}">
                <a16:creationId xmlns:a16="http://schemas.microsoft.com/office/drawing/2014/main" id="{27A6A160-13D0-CCF9-84F5-0E077530AE5D}"/>
              </a:ext>
            </a:extLst>
          </p:cNvPr>
          <p:cNvSpPr txBox="1">
            <a:spLocks noGrp="1"/>
          </p:cNvSpPr>
          <p:nvPr>
            <p:ph type="body" idx="1"/>
          </p:nvPr>
        </p:nvSpPr>
        <p:spPr>
          <a:xfrm>
            <a:off x="311150" y="1152525"/>
            <a:ext cx="8521700" cy="3416300"/>
          </a:xfrm>
        </p:spPr>
        <p:txBody>
          <a:bodyPr/>
          <a:lstStyle/>
          <a:p>
            <a:pPr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lokální - nejčastější nejméně závažné</a:t>
            </a:r>
          </a:p>
          <a:p>
            <a:pPr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systémové - horečka, …, méně často</a:t>
            </a:r>
          </a:p>
          <a:p>
            <a:pPr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alergické, včetně anafylaxe - velmi vzácné (1 : 1 000 000)</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dostupnost adrenalinu a zajištění dýchacích cest</a:t>
            </a:r>
          </a:p>
          <a:p>
            <a:pPr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synkopa</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nejčastěji adolescenti a mladí dospělí</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80 % do 15 min (observace)</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riziko sekundárního poranění</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očkování vsedě, vleže</a:t>
            </a:r>
          </a:p>
          <a:p>
            <a:pPr indent="-360363" eaLnBrk="1" hangingPunct="1">
              <a:lnSpc>
                <a:spcPct val="95000"/>
              </a:lnSpc>
              <a:spcBef>
                <a:spcPct val="0"/>
              </a:spcBef>
              <a:spcAft>
                <a:spcPct val="0"/>
              </a:spcAft>
              <a:buClr>
                <a:srgbClr val="595959"/>
              </a:buClr>
              <a:buSzTx/>
              <a:buFont typeface="Arial" panose="020B0604020202020204" pitchFamily="34" charset="0"/>
              <a:buChar char="○"/>
            </a:pPr>
            <a:r>
              <a:rPr lang="cs-CZ" altLang="cs-CZ" sz="1700">
                <a:solidFill>
                  <a:srgbClr val="595959"/>
                </a:solidFill>
                <a:latin typeface="Arial" panose="020B0604020202020204" pitchFamily="34" charset="0"/>
                <a:cs typeface="Arial" panose="020B0604020202020204" pitchFamily="34" charset="0"/>
              </a:rPr>
              <a:t>specifické vzácné nežádoucí účinky pro jednotlivé očkovací látky, např.</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RV a intususcepce</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COV-mRNA a myokarditida</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MMR, MMRV (spalničky) a trombocytopenie</a:t>
            </a:r>
          </a:p>
          <a:p>
            <a:pPr lvl="1" indent="-360363" eaLnBrk="1" hangingPunct="1">
              <a:lnSpc>
                <a:spcPct val="95000"/>
              </a:lnSpc>
              <a:spcBef>
                <a:spcPct val="0"/>
              </a:spcBef>
              <a:spcAft>
                <a:spcPct val="0"/>
              </a:spcAft>
              <a:buClr>
                <a:srgbClr val="595959"/>
              </a:buClr>
              <a:buSzTx/>
            </a:pPr>
            <a:r>
              <a:rPr lang="cs-CZ" altLang="cs-CZ" sz="1500">
                <a:solidFill>
                  <a:srgbClr val="595959"/>
                </a:solidFill>
                <a:latin typeface="Arial" panose="020B0604020202020204" pitchFamily="34" charset="0"/>
                <a:cs typeface="Arial" panose="020B0604020202020204" pitchFamily="34" charset="0"/>
              </a:rPr>
              <a:t>MMR, MMRV a febrilní křeče</a:t>
            </a:r>
          </a:p>
          <a:p>
            <a:pPr indent="-360363" eaLnBrk="1" hangingPunct="1">
              <a:lnSpc>
                <a:spcPct val="95000"/>
              </a:lnSpc>
              <a:spcBef>
                <a:spcPts val="1200"/>
              </a:spcBef>
              <a:spcAft>
                <a:spcPts val="1200"/>
              </a:spcAft>
              <a:buClr>
                <a:srgbClr val="595959"/>
              </a:buClr>
              <a:buFont typeface="Arial" panose="020B0604020202020204" pitchFamily="34" charset="0"/>
              <a:buNone/>
            </a:pPr>
            <a:endParaRPr lang="cs-CZ" altLang="cs-CZ" sz="150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038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a:extLst>
              <a:ext uri="{FF2B5EF4-FFF2-40B4-BE49-F238E27FC236}">
                <a16:creationId xmlns:a16="http://schemas.microsoft.com/office/drawing/2014/main" id="{34C9D79D-9CE4-AA36-B523-38F7BA83B87A}"/>
              </a:ext>
            </a:extLst>
          </p:cNvPr>
          <p:cNvSpPr>
            <a:spLocks noGrp="1"/>
          </p:cNvSpPr>
          <p:nvPr>
            <p:ph type="title"/>
          </p:nvPr>
        </p:nvSpPr>
        <p:spPr>
          <a:xfrm>
            <a:off x="530942" y="171450"/>
            <a:ext cx="8008374" cy="742950"/>
          </a:xfrm>
        </p:spPr>
        <p:txBody>
          <a:bodyPr>
            <a:normAutofit fontScale="90000"/>
          </a:bodyPr>
          <a:lstStyle/>
          <a:p>
            <a:pPr algn="ctr" eaLnBrk="1" hangingPunct="1"/>
            <a:r>
              <a:rPr lang="cs-CZ" altLang="cs-CZ" sz="2800" dirty="0"/>
              <a:t>Opatření k minimalizaci rizik spojených s vakcinací</a:t>
            </a:r>
          </a:p>
        </p:txBody>
      </p:sp>
      <p:sp>
        <p:nvSpPr>
          <p:cNvPr id="36867" name="Zástupný symbol pro obsah 2">
            <a:extLst>
              <a:ext uri="{FF2B5EF4-FFF2-40B4-BE49-F238E27FC236}">
                <a16:creationId xmlns:a16="http://schemas.microsoft.com/office/drawing/2014/main" id="{6D855D26-B63A-3476-6108-FED233967E05}"/>
              </a:ext>
            </a:extLst>
          </p:cNvPr>
          <p:cNvSpPr>
            <a:spLocks noGrp="1"/>
          </p:cNvSpPr>
          <p:nvPr>
            <p:ph sz="quarter" idx="1"/>
          </p:nvPr>
        </p:nvSpPr>
        <p:spPr>
          <a:xfrm>
            <a:off x="530942" y="1200150"/>
            <a:ext cx="8008374" cy="3371850"/>
          </a:xfrm>
        </p:spPr>
        <p:txBody>
          <a:bodyPr>
            <a:normAutofit/>
          </a:bodyPr>
          <a:lstStyle/>
          <a:p>
            <a:pPr eaLnBrk="1" hangingPunct="1"/>
            <a:r>
              <a:rPr lang="cs-CZ" altLang="cs-CZ" sz="2000" dirty="0"/>
              <a:t>Anamnéza – stanovení indikací a vyloučení KI </a:t>
            </a:r>
          </a:p>
          <a:p>
            <a:pPr eaLnBrk="1" hangingPunct="1"/>
            <a:endParaRPr lang="cs-CZ" altLang="cs-CZ" sz="2000" dirty="0"/>
          </a:p>
          <a:p>
            <a:pPr eaLnBrk="1" hangingPunct="1"/>
            <a:r>
              <a:rPr lang="cs-CZ" altLang="cs-CZ" sz="2000" dirty="0"/>
              <a:t>Observace 15 min po vakcinaci (</a:t>
            </a:r>
            <a:r>
              <a:rPr lang="cs-CZ" altLang="cs-CZ" sz="1600" dirty="0"/>
              <a:t>setrvání pacienta v čekárně)</a:t>
            </a:r>
          </a:p>
          <a:p>
            <a:pPr lvl="1" eaLnBrk="1" hangingPunct="1"/>
            <a:r>
              <a:rPr lang="cs-CZ" altLang="cs-CZ" sz="1600" dirty="0"/>
              <a:t>	V tomto časovém intervalu anafylaktická reakce (1 : 1 000 000), synkopa</a:t>
            </a:r>
          </a:p>
          <a:p>
            <a:pPr eaLnBrk="1" hangingPunct="1"/>
            <a:endParaRPr lang="cs-CZ" altLang="cs-CZ" sz="2000" dirty="0"/>
          </a:p>
          <a:p>
            <a:pPr eaLnBrk="1" hangingPunct="1"/>
            <a:r>
              <a:rPr lang="cs-CZ" altLang="cs-CZ" sz="2000" dirty="0"/>
              <a:t>Odborná a materiální vybavenost ordinace </a:t>
            </a:r>
          </a:p>
          <a:p>
            <a:pPr lvl="1" eaLnBrk="1" hangingPunct="1"/>
            <a:r>
              <a:rPr lang="cs-CZ" altLang="cs-CZ" sz="1600" dirty="0"/>
              <a:t>Adrenalin 1 : 1000, 0,01 mg/kg, max. 0,5 mg, možno opakovat po 10-20 min, max. 3x</a:t>
            </a:r>
          </a:p>
          <a:p>
            <a:pPr lvl="1" eaLnBrk="1" hangingPunct="1"/>
            <a:r>
              <a:rPr lang="cs-CZ" altLang="cs-CZ" sz="1600" dirty="0"/>
              <a:t>02 a zajištění dýchacích cest</a:t>
            </a:r>
          </a:p>
          <a:p>
            <a:pPr lvl="1" eaLnBrk="1" hangingPunct="1"/>
            <a:r>
              <a:rPr lang="cs-CZ" altLang="cs-CZ" sz="1600" dirty="0"/>
              <a:t>(další léky – antihistaminika, </a:t>
            </a:r>
            <a:r>
              <a:rPr lang="cs-CZ" altLang="cs-CZ" sz="1600" dirty="0" err="1"/>
              <a:t>kotikosteroidy</a:t>
            </a:r>
            <a:r>
              <a:rPr lang="cs-CZ" altLang="cs-CZ" sz="1600" dirty="0"/>
              <a:t>)</a:t>
            </a:r>
          </a:p>
          <a:p>
            <a:pPr lvl="1" eaLnBrk="1" hangingPunct="1"/>
            <a:r>
              <a:rPr lang="cs-CZ" altLang="cs-CZ" sz="1600" dirty="0"/>
              <a:t>Zajištění transportu</a:t>
            </a:r>
          </a:p>
          <a:p>
            <a:pPr lvl="1" eaLnBrk="1" hangingPunct="1">
              <a:buFont typeface="Wingdings 2" panose="05020102010507070707" pitchFamily="18" charset="2"/>
              <a:buNone/>
            </a:pPr>
            <a:endParaRPr lang="cs-CZ" altLang="cs-CZ"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67C7-761D-CDF9-2412-779D1F884B1B}"/>
            </a:ext>
          </a:extLst>
        </p:cNvPr>
        <p:cNvGrpSpPr/>
        <p:nvPr/>
      </p:nvGrpSpPr>
      <p:grpSpPr>
        <a:xfrm>
          <a:off x="0" y="0"/>
          <a:ext cx="0" cy="0"/>
          <a:chOff x="0" y="0"/>
          <a:chExt cx="0" cy="0"/>
        </a:xfrm>
      </p:grpSpPr>
      <p:sp>
        <p:nvSpPr>
          <p:cNvPr id="22530" name="Google Shape;115;p22">
            <a:extLst>
              <a:ext uri="{FF2B5EF4-FFF2-40B4-BE49-F238E27FC236}">
                <a16:creationId xmlns:a16="http://schemas.microsoft.com/office/drawing/2014/main" id="{F7D4399A-5DD7-F330-CC34-8C0A57B39B59}"/>
              </a:ext>
            </a:extLst>
          </p:cNvPr>
          <p:cNvSpPr txBox="1">
            <a:spLocks noGrp="1"/>
          </p:cNvSpPr>
          <p:nvPr>
            <p:ph type="title"/>
          </p:nvPr>
        </p:nvSpPr>
        <p:spPr>
          <a:xfrm>
            <a:off x="311150" y="444500"/>
            <a:ext cx="8521700" cy="573088"/>
          </a:xfrm>
        </p:spPr>
        <p:txBody>
          <a:bodyPr/>
          <a:lstStyle/>
          <a:p>
            <a:pPr algn="ctr" eaLnBrk="1" hangingPunct="1">
              <a:spcBef>
                <a:spcPct val="0"/>
              </a:spcBef>
              <a:spcAft>
                <a:spcPct val="0"/>
              </a:spcAft>
            </a:pPr>
            <a:r>
              <a:rPr lang="cs-CZ" altLang="cs-CZ" sz="2500">
                <a:latin typeface="Arial" panose="020B0604020202020204" pitchFamily="34" charset="0"/>
                <a:cs typeface="Arial" panose="020B0604020202020204" pitchFamily="34" charset="0"/>
              </a:rPr>
              <a:t>Kontraindikace - definice pojmů</a:t>
            </a:r>
          </a:p>
        </p:txBody>
      </p:sp>
      <p:sp>
        <p:nvSpPr>
          <p:cNvPr id="22531" name="Google Shape;116;p22">
            <a:extLst>
              <a:ext uri="{FF2B5EF4-FFF2-40B4-BE49-F238E27FC236}">
                <a16:creationId xmlns:a16="http://schemas.microsoft.com/office/drawing/2014/main" id="{F724F503-67DC-09A1-219E-52596623C4CE}"/>
              </a:ext>
            </a:extLst>
          </p:cNvPr>
          <p:cNvSpPr txBox="1">
            <a:spLocks noGrp="1"/>
          </p:cNvSpPr>
          <p:nvPr>
            <p:ph type="body" idx="1"/>
          </p:nvPr>
        </p:nvSpPr>
        <p:spPr>
          <a:xfrm>
            <a:off x="311150" y="1152525"/>
            <a:ext cx="8521700" cy="3416300"/>
          </a:xfrm>
        </p:spPr>
        <p:txBody>
          <a:bodyPr/>
          <a:lstStyle/>
          <a:p>
            <a:pPr eaLnBrk="1" hangingPunct="1">
              <a:lnSpc>
                <a:spcPct val="13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kontraindikace</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stavy zvyšující riziko závažné nežádoucí reakce</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většinou přechodné </a:t>
            </a:r>
          </a:p>
          <a:p>
            <a:pPr eaLnBrk="1" hangingPunct="1">
              <a:lnSpc>
                <a:spcPct val="13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relativní kontraindikace (precaution)</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stavy, které mohou zvyšovat riziko závažné nežádoucí reakce</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stavy, které mohou snižovat imunogenitu vakcíny</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stavy, které mohou vést k diagnostickým rozpakům</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individuální posouzení, odložení vakcinace, možnost vakcinace pokud potenciální benefit převyšuje potenciální riziko</a:t>
            </a:r>
          </a:p>
          <a:p>
            <a:pPr eaLnBrk="1" hangingPunct="1">
              <a:lnSpc>
                <a:spcPct val="13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chybné kontraindikace </a:t>
            </a:r>
          </a:p>
          <a:p>
            <a:pPr lvl="1" eaLnBrk="1" hangingPunct="1">
              <a:lnSpc>
                <a:spcPct val="13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velmi časté, zvyšují riziko závažných infekčních onemocnění</a:t>
            </a:r>
          </a:p>
        </p:txBody>
      </p:sp>
    </p:spTree>
    <p:extLst>
      <p:ext uri="{BB962C8B-B14F-4D97-AF65-F5344CB8AC3E}">
        <p14:creationId xmlns:p14="http://schemas.microsoft.com/office/powerpoint/2010/main" val="191109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61F8-B56A-9523-9ED9-8E9823D6288E}"/>
            </a:ext>
          </a:extLst>
        </p:cNvPr>
        <p:cNvGrpSpPr/>
        <p:nvPr/>
      </p:nvGrpSpPr>
      <p:grpSpPr>
        <a:xfrm>
          <a:off x="0" y="0"/>
          <a:ext cx="0" cy="0"/>
          <a:chOff x="0" y="0"/>
          <a:chExt cx="0" cy="0"/>
        </a:xfrm>
      </p:grpSpPr>
      <p:sp>
        <p:nvSpPr>
          <p:cNvPr id="24578" name="Google Shape;121;p23">
            <a:extLst>
              <a:ext uri="{FF2B5EF4-FFF2-40B4-BE49-F238E27FC236}">
                <a16:creationId xmlns:a16="http://schemas.microsoft.com/office/drawing/2014/main" id="{FF49D295-165A-4481-696B-40C75C199071}"/>
              </a:ext>
            </a:extLst>
          </p:cNvPr>
          <p:cNvSpPr txBox="1">
            <a:spLocks noGrp="1"/>
          </p:cNvSpPr>
          <p:nvPr>
            <p:ph type="body" idx="1"/>
          </p:nvPr>
        </p:nvSpPr>
        <p:spPr>
          <a:xfrm>
            <a:off x="311150" y="1152525"/>
            <a:ext cx="8521700" cy="3416300"/>
          </a:xfrm>
        </p:spPr>
        <p:txBody>
          <a:bodyPr/>
          <a:lstStyle/>
          <a:p>
            <a:pPr eaLnBrk="1" hangingPunct="1">
              <a:lnSpc>
                <a:spcPct val="115000"/>
              </a:lnSpc>
              <a:spcBef>
                <a:spcPts val="120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závažná alergická reakce na předchozí dávku nebo složku vakcíny</a:t>
            </a:r>
          </a:p>
          <a:p>
            <a:pPr eaLnBrk="1" hangingPunct="1">
              <a:lnSpc>
                <a:spcPct val="115000"/>
              </a:lnSpc>
              <a:spcBef>
                <a:spcPts val="1200"/>
              </a:spcBef>
              <a:spcAft>
                <a:spcPct val="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a:p>
            <a:pPr eaLnBrk="1" hangingPunct="1">
              <a:lnSpc>
                <a:spcPct val="115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středně těžce nebo těžce probíhající akutní onemocnění do zlepšení stavu</a:t>
            </a:r>
          </a:p>
          <a:p>
            <a:pPr lvl="1" eaLnBrk="1" hangingPunct="1">
              <a:lnSpc>
                <a:spcPct val="115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diagnostické rozpaky (onemocnění x nežádoucí reakce)</a:t>
            </a:r>
          </a:p>
          <a:p>
            <a:pPr lvl="1" eaLnBrk="1" hangingPunct="1">
              <a:lnSpc>
                <a:spcPct val="115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superimpozice nežádoucí reakce na akutní onemocnění</a:t>
            </a:r>
          </a:p>
          <a:p>
            <a:pPr lvl="1" eaLnBrk="1" hangingPunct="1">
              <a:lnSpc>
                <a:spcPct val="115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očkovat po zlepšení stavu</a:t>
            </a:r>
          </a:p>
          <a:p>
            <a:pPr lvl="1" eaLnBrk="1" hangingPunct="1">
              <a:lnSpc>
                <a:spcPct val="115000"/>
              </a:lnSpc>
              <a:spcBef>
                <a:spcPct val="0"/>
              </a:spcBef>
              <a:spcAft>
                <a:spcPct val="0"/>
              </a:spcAft>
              <a:buClr>
                <a:srgbClr val="595959"/>
              </a:buClr>
            </a:pPr>
            <a:endParaRPr lang="cs-CZ" altLang="cs-CZ">
              <a:solidFill>
                <a:srgbClr val="595959"/>
              </a:solidFill>
              <a:latin typeface="Arial" panose="020B0604020202020204" pitchFamily="34" charset="0"/>
              <a:cs typeface="Arial" panose="020B0604020202020204" pitchFamily="34" charset="0"/>
            </a:endParaRPr>
          </a:p>
          <a:p>
            <a:pPr eaLnBrk="1" hangingPunct="1">
              <a:lnSpc>
                <a:spcPct val="115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těhotenství pro živé očkovací látky</a:t>
            </a:r>
          </a:p>
          <a:p>
            <a:pPr eaLnBrk="1" hangingPunct="1">
              <a:lnSpc>
                <a:spcPct val="115000"/>
              </a:lnSpc>
              <a:spcBef>
                <a:spcPct val="0"/>
              </a:spcBef>
              <a:spcAft>
                <a:spcPct val="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a:p>
            <a:pPr eaLnBrk="1" hangingPunct="1">
              <a:lnSpc>
                <a:spcPct val="115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imunokompromitující stavy pro živé očkovací látky</a:t>
            </a:r>
          </a:p>
          <a:p>
            <a:pPr eaLnBrk="1" hangingPunct="1">
              <a:lnSpc>
                <a:spcPct val="115000"/>
              </a:lnSpc>
              <a:spcBef>
                <a:spcPts val="120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sp>
        <p:nvSpPr>
          <p:cNvPr id="122" name="Google Shape;122;p23">
            <a:extLst>
              <a:ext uri="{FF2B5EF4-FFF2-40B4-BE49-F238E27FC236}">
                <a16:creationId xmlns:a16="http://schemas.microsoft.com/office/drawing/2014/main" id="{3CD8AB64-AFBD-E85D-85DB-C62FCB92D192}"/>
              </a:ext>
            </a:extLst>
          </p:cNvPr>
          <p:cNvSpPr txBox="1">
            <a:spLocks noGrp="1"/>
          </p:cNvSpPr>
          <p:nvPr>
            <p:ph type="title"/>
          </p:nvPr>
        </p:nvSpPr>
        <p:spPr>
          <a:xfrm>
            <a:off x="311150" y="4445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Obecné kontraindikace</a:t>
            </a:r>
            <a:endParaRPr sz="2800">
              <a:solidFill>
                <a:schemeClr val="dk1"/>
              </a:solidFill>
              <a:sym typeface="Arial"/>
            </a:endParaRPr>
          </a:p>
        </p:txBody>
      </p:sp>
    </p:spTree>
    <p:extLst>
      <p:ext uri="{BB962C8B-B14F-4D97-AF65-F5344CB8AC3E}">
        <p14:creationId xmlns:p14="http://schemas.microsoft.com/office/powerpoint/2010/main" val="125954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E851D-839C-52AD-C903-5AD52247E534}"/>
            </a:ext>
          </a:extLst>
        </p:cNvPr>
        <p:cNvGrpSpPr/>
        <p:nvPr/>
      </p:nvGrpSpPr>
      <p:grpSpPr>
        <a:xfrm>
          <a:off x="0" y="0"/>
          <a:ext cx="0" cy="0"/>
          <a:chOff x="0" y="0"/>
          <a:chExt cx="0" cy="0"/>
        </a:xfrm>
      </p:grpSpPr>
      <p:sp>
        <p:nvSpPr>
          <p:cNvPr id="26626" name="Google Shape;127;p24">
            <a:extLst>
              <a:ext uri="{FF2B5EF4-FFF2-40B4-BE49-F238E27FC236}">
                <a16:creationId xmlns:a16="http://schemas.microsoft.com/office/drawing/2014/main" id="{CBB712BD-F205-64BB-BAF4-05E0F7B47676}"/>
              </a:ext>
            </a:extLst>
          </p:cNvPr>
          <p:cNvSpPr txBox="1">
            <a:spLocks noGrp="1"/>
          </p:cNvSpPr>
          <p:nvPr>
            <p:ph type="body" idx="1"/>
          </p:nvPr>
        </p:nvSpPr>
        <p:spPr>
          <a:xfrm>
            <a:off x="311150" y="1152525"/>
            <a:ext cx="8521700" cy="3416300"/>
          </a:xfrm>
        </p:spPr>
        <p:txBody>
          <a:bodyPr/>
          <a:lstStyle/>
          <a:p>
            <a:pPr indent="0" eaLnBrk="1" hangingPunct="1">
              <a:lnSpc>
                <a:spcPct val="105000"/>
              </a:lnSpc>
              <a:spcBef>
                <a:spcPct val="0"/>
              </a:spcBef>
              <a:spcAft>
                <a:spcPct val="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a:p>
            <a:pPr indent="0" eaLnBrk="1" hangingPunct="1">
              <a:lnSpc>
                <a:spcPct val="105000"/>
              </a:lnSpc>
              <a:spcBef>
                <a:spcPts val="1200"/>
              </a:spcBef>
              <a:spcAft>
                <a:spcPct val="0"/>
              </a:spcAft>
              <a:buClr>
                <a:srgbClr val="595959"/>
              </a:buClr>
              <a:buSzTx/>
            </a:pPr>
            <a:r>
              <a:rPr lang="cs-CZ" altLang="cs-CZ" sz="2400">
                <a:solidFill>
                  <a:srgbClr val="595959"/>
                </a:solidFill>
                <a:latin typeface="Arial" panose="020B0604020202020204" pitchFamily="34" charset="0"/>
                <a:cs typeface="Arial" panose="020B0604020202020204" pitchFamily="34" charset="0"/>
              </a:rPr>
              <a:t>vakcína obsahující pertusové složky: </a:t>
            </a:r>
          </a:p>
          <a:p>
            <a:pPr lvl="1" indent="-296863" eaLnBrk="1" hangingPunct="1">
              <a:lnSpc>
                <a:spcPct val="105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encefalopatie během 7 dní po pertusové vakcíně (pro kterou není jasná etiologie) je kontraindikací další dávky vakcíny obsahující pertusové složky </a:t>
            </a:r>
          </a:p>
          <a:p>
            <a:pPr lvl="2" indent="-296863" eaLnBrk="1" hangingPunct="1">
              <a:lnSpc>
                <a:spcPct val="105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termín vakcínová encefalopatie se dnes neuznává</a:t>
            </a:r>
          </a:p>
          <a:p>
            <a:pPr lvl="1" indent="-296863" eaLnBrk="1" hangingPunct="1">
              <a:lnSpc>
                <a:spcPct val="105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progresivní neurologická porucha, včetně infantilních spasmů, nekontrolovaná epilepsie, progresivní encefalopatie - odklad do objasnění a stabilizace stavu (týdny ?, určitě ne roky) </a:t>
            </a:r>
          </a:p>
          <a:p>
            <a:pPr indent="0" eaLnBrk="1" hangingPunct="1">
              <a:lnSpc>
                <a:spcPct val="105000"/>
              </a:lnSpc>
              <a:spcBef>
                <a:spcPts val="1200"/>
              </a:spcBef>
              <a:spcAft>
                <a:spcPct val="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a:p>
            <a:pPr indent="0" eaLnBrk="1" hangingPunct="1">
              <a:lnSpc>
                <a:spcPct val="105000"/>
              </a:lnSpc>
              <a:spcBef>
                <a:spcPts val="120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vakcíny obsahující tetanický toxoid:</a:t>
            </a:r>
          </a:p>
          <a:p>
            <a:pPr lvl="1" indent="-296863" eaLnBrk="1" hangingPunct="1">
              <a:lnSpc>
                <a:spcPct val="105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relativní KI: GBS &lt;6 týdnů po předchozí dávce </a:t>
            </a:r>
          </a:p>
          <a:p>
            <a:pPr lvl="1" indent="-296863" eaLnBrk="1" hangingPunct="1">
              <a:lnSpc>
                <a:spcPct val="105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Arthus-typ hypersenzitivity po tetanickém nebo difterickém toxoidu - další dávka nejdříve za 10 let</a:t>
            </a:r>
          </a:p>
          <a:p>
            <a:pPr indent="0" eaLnBrk="1" hangingPunct="1">
              <a:lnSpc>
                <a:spcPct val="105000"/>
              </a:lnSpc>
              <a:spcBef>
                <a:spcPts val="1200"/>
              </a:spcBef>
              <a:spcAft>
                <a:spcPct val="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a:p>
            <a:pPr indent="0" eaLnBrk="1" hangingPunct="1">
              <a:lnSpc>
                <a:spcPct val="105000"/>
              </a:lnSpc>
              <a:spcBef>
                <a:spcPts val="1200"/>
              </a:spcBef>
              <a:spcAft>
                <a:spcPts val="120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p:txBody>
      </p:sp>
      <p:sp>
        <p:nvSpPr>
          <p:cNvPr id="128" name="Google Shape;128;p24">
            <a:extLst>
              <a:ext uri="{FF2B5EF4-FFF2-40B4-BE49-F238E27FC236}">
                <a16:creationId xmlns:a16="http://schemas.microsoft.com/office/drawing/2014/main" id="{B1BE6E91-53E9-9D8F-46B4-E47FB21E060C}"/>
              </a:ext>
            </a:extLst>
          </p:cNvPr>
          <p:cNvSpPr txBox="1">
            <a:spLocks noGrp="1"/>
          </p:cNvSpPr>
          <p:nvPr>
            <p:ph type="title"/>
          </p:nvPr>
        </p:nvSpPr>
        <p:spPr>
          <a:xfrm>
            <a:off x="311150" y="4445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Specifické kontraindikace - TT, Tdap a DTaP kombinace</a:t>
            </a:r>
            <a:endParaRPr sz="2800">
              <a:solidFill>
                <a:schemeClr val="dk1"/>
              </a:solidFill>
              <a:sym typeface="Arial"/>
            </a:endParaRPr>
          </a:p>
        </p:txBody>
      </p:sp>
    </p:spTree>
    <p:extLst>
      <p:ext uri="{BB962C8B-B14F-4D97-AF65-F5344CB8AC3E}">
        <p14:creationId xmlns:p14="http://schemas.microsoft.com/office/powerpoint/2010/main" val="427219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EC410-0E04-8E6E-035D-65968666D5B9}"/>
            </a:ext>
          </a:extLst>
        </p:cNvPr>
        <p:cNvGrpSpPr/>
        <p:nvPr/>
      </p:nvGrpSpPr>
      <p:grpSpPr>
        <a:xfrm>
          <a:off x="0" y="0"/>
          <a:ext cx="0" cy="0"/>
          <a:chOff x="0" y="0"/>
          <a:chExt cx="0" cy="0"/>
        </a:xfrm>
      </p:grpSpPr>
      <p:sp>
        <p:nvSpPr>
          <p:cNvPr id="28674" name="Google Shape;133;p25">
            <a:extLst>
              <a:ext uri="{FF2B5EF4-FFF2-40B4-BE49-F238E27FC236}">
                <a16:creationId xmlns:a16="http://schemas.microsoft.com/office/drawing/2014/main" id="{4EF0532E-A395-F291-316C-BBBEC74BD1F6}"/>
              </a:ext>
            </a:extLst>
          </p:cNvPr>
          <p:cNvSpPr txBox="1">
            <a:spLocks noGrp="1"/>
          </p:cNvSpPr>
          <p:nvPr>
            <p:ph type="body" idx="1"/>
          </p:nvPr>
        </p:nvSpPr>
        <p:spPr>
          <a:xfrm>
            <a:off x="311150" y="1152525"/>
            <a:ext cx="8688388" cy="3416300"/>
          </a:xfrm>
        </p:spPr>
        <p:txBody>
          <a:bodyPr/>
          <a:lstStyle/>
          <a:p>
            <a:pPr indent="-377825" eaLnBrk="1" hangingPunct="1">
              <a:lnSpc>
                <a:spcPct val="105000"/>
              </a:lnSpc>
              <a:spcBef>
                <a:spcPts val="1200"/>
              </a:spcBef>
              <a:spcAft>
                <a:spcPct val="0"/>
              </a:spcAft>
              <a:buClr>
                <a:srgbClr val="595959"/>
              </a:buClr>
              <a:buSzTx/>
            </a:pPr>
            <a:r>
              <a:rPr lang="cs-CZ" altLang="cs-CZ" sz="2400">
                <a:solidFill>
                  <a:srgbClr val="595959"/>
                </a:solidFill>
                <a:latin typeface="Arial" panose="020B0604020202020204" pitchFamily="34" charset="0"/>
                <a:cs typeface="Arial" panose="020B0604020202020204" pitchFamily="34" charset="0"/>
              </a:rPr>
              <a:t>SCID absolutní, jiné poruchy imunokompetence relativní KI</a:t>
            </a:r>
          </a:p>
          <a:p>
            <a:pPr indent="-377825" eaLnBrk="1" hangingPunct="1">
              <a:lnSpc>
                <a:spcPct val="105000"/>
              </a:lnSpc>
              <a:spcBef>
                <a:spcPct val="0"/>
              </a:spcBef>
              <a:spcAft>
                <a:spcPct val="0"/>
              </a:spcAft>
              <a:buClr>
                <a:srgbClr val="595959"/>
              </a:buClr>
              <a:buSzTx/>
            </a:pPr>
            <a:endParaRPr lang="cs-CZ" altLang="cs-CZ" sz="2400">
              <a:solidFill>
                <a:srgbClr val="595959"/>
              </a:solidFill>
              <a:latin typeface="Arial" panose="020B0604020202020204" pitchFamily="34" charset="0"/>
              <a:cs typeface="Arial" panose="020B0604020202020204" pitchFamily="34" charset="0"/>
            </a:endParaRPr>
          </a:p>
          <a:p>
            <a:pPr indent="-377825" eaLnBrk="1" hangingPunct="1">
              <a:lnSpc>
                <a:spcPct val="105000"/>
              </a:lnSpc>
              <a:spcBef>
                <a:spcPct val="0"/>
              </a:spcBef>
              <a:spcAft>
                <a:spcPct val="0"/>
              </a:spcAft>
              <a:buClr>
                <a:srgbClr val="595959"/>
              </a:buClr>
              <a:buSzTx/>
            </a:pPr>
            <a:r>
              <a:rPr lang="cs-CZ" altLang="cs-CZ" sz="2400">
                <a:solidFill>
                  <a:srgbClr val="595959"/>
                </a:solidFill>
                <a:latin typeface="Arial" panose="020B0604020202020204" pitchFamily="34" charset="0"/>
                <a:cs typeface="Arial" panose="020B0604020202020204" pitchFamily="34" charset="0"/>
              </a:rPr>
              <a:t>intususcepce v anamnéze absolutní, jiné GI nemoci relativní KI</a:t>
            </a:r>
          </a:p>
          <a:p>
            <a:pPr indent="-377825" eaLnBrk="1" hangingPunct="1">
              <a:lnSpc>
                <a:spcPct val="105000"/>
              </a:lnSpc>
              <a:spcBef>
                <a:spcPct val="0"/>
              </a:spcBef>
              <a:spcAft>
                <a:spcPct val="0"/>
              </a:spcAft>
              <a:buClr>
                <a:srgbClr val="595959"/>
              </a:buClr>
              <a:buSzTx/>
              <a:buFont typeface="Arial" panose="020B0604020202020204" pitchFamily="34" charset="0"/>
              <a:buNone/>
            </a:pPr>
            <a:endParaRPr lang="cs-CZ" altLang="cs-CZ" sz="2400">
              <a:solidFill>
                <a:srgbClr val="595959"/>
              </a:solidFill>
              <a:latin typeface="Arial" panose="020B0604020202020204" pitchFamily="34" charset="0"/>
              <a:cs typeface="Arial" panose="020B0604020202020204" pitchFamily="34" charset="0"/>
            </a:endParaRPr>
          </a:p>
          <a:p>
            <a:pPr indent="-377825" eaLnBrk="1" hangingPunct="1">
              <a:lnSpc>
                <a:spcPct val="105000"/>
              </a:lnSpc>
              <a:spcBef>
                <a:spcPct val="0"/>
              </a:spcBef>
              <a:spcAft>
                <a:spcPct val="0"/>
              </a:spcAft>
              <a:buClr>
                <a:srgbClr val="595959"/>
              </a:buClr>
              <a:buSzTx/>
            </a:pPr>
            <a:r>
              <a:rPr lang="cs-CZ" altLang="cs-CZ" sz="2400">
                <a:solidFill>
                  <a:srgbClr val="595959"/>
                </a:solidFill>
                <a:latin typeface="Arial" panose="020B0604020202020204" pitchFamily="34" charset="0"/>
                <a:cs typeface="Arial" panose="020B0604020202020204" pitchFamily="34" charset="0"/>
              </a:rPr>
              <a:t>spina bifida a exstrofie močového měchýře</a:t>
            </a:r>
          </a:p>
          <a:p>
            <a:pPr indent="-377825" eaLnBrk="1" hangingPunct="1">
              <a:lnSpc>
                <a:spcPct val="105000"/>
              </a:lnSpc>
              <a:spcBef>
                <a:spcPct val="0"/>
              </a:spcBef>
              <a:spcAft>
                <a:spcPct val="0"/>
              </a:spcAft>
              <a:buClr>
                <a:srgbClr val="595959"/>
              </a:buClr>
              <a:buSzTx/>
            </a:pPr>
            <a:endParaRPr lang="cs-CZ" altLang="cs-CZ" sz="2400">
              <a:solidFill>
                <a:srgbClr val="595959"/>
              </a:solidFill>
              <a:latin typeface="Arial" panose="020B0604020202020204" pitchFamily="34" charset="0"/>
              <a:cs typeface="Arial" panose="020B0604020202020204" pitchFamily="34" charset="0"/>
            </a:endParaRPr>
          </a:p>
          <a:p>
            <a:pPr indent="-377825" eaLnBrk="1" hangingPunct="1">
              <a:lnSpc>
                <a:spcPct val="105000"/>
              </a:lnSpc>
              <a:spcBef>
                <a:spcPct val="0"/>
              </a:spcBef>
              <a:spcAft>
                <a:spcPct val="0"/>
              </a:spcAft>
              <a:buClr>
                <a:srgbClr val="595959"/>
              </a:buClr>
              <a:buSzTx/>
            </a:pPr>
            <a:r>
              <a:rPr lang="cs-CZ" altLang="cs-CZ" sz="2400">
                <a:solidFill>
                  <a:srgbClr val="595959"/>
                </a:solidFill>
                <a:latin typeface="Arial" panose="020B0604020202020204" pitchFamily="34" charset="0"/>
                <a:cs typeface="Arial" panose="020B0604020202020204" pitchFamily="34" charset="0"/>
              </a:rPr>
              <a:t>věková omezení </a:t>
            </a:r>
          </a:p>
          <a:p>
            <a:pPr indent="-377825" eaLnBrk="1" hangingPunct="1">
              <a:lnSpc>
                <a:spcPct val="105000"/>
              </a:lnSpc>
              <a:spcBef>
                <a:spcPts val="1200"/>
              </a:spcBef>
              <a:spcAft>
                <a:spcPct val="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a:p>
            <a:pPr indent="-377825" eaLnBrk="1" hangingPunct="1">
              <a:lnSpc>
                <a:spcPct val="105000"/>
              </a:lnSpc>
              <a:spcBef>
                <a:spcPts val="1200"/>
              </a:spcBef>
              <a:spcAft>
                <a:spcPct val="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a:p>
            <a:pPr indent="-377825" eaLnBrk="1" hangingPunct="1">
              <a:lnSpc>
                <a:spcPct val="105000"/>
              </a:lnSpc>
              <a:spcBef>
                <a:spcPts val="120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sp>
        <p:nvSpPr>
          <p:cNvPr id="134" name="Google Shape;134;p25">
            <a:extLst>
              <a:ext uri="{FF2B5EF4-FFF2-40B4-BE49-F238E27FC236}">
                <a16:creationId xmlns:a16="http://schemas.microsoft.com/office/drawing/2014/main" id="{48D50A28-96E6-1E6F-096B-A539B482867A}"/>
              </a:ext>
            </a:extLst>
          </p:cNvPr>
          <p:cNvSpPr txBox="1">
            <a:spLocks noGrp="1"/>
          </p:cNvSpPr>
          <p:nvPr>
            <p:ph type="title"/>
          </p:nvPr>
        </p:nvSpPr>
        <p:spPr>
          <a:xfrm>
            <a:off x="311150" y="4445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Specifické kontraindikace - rotavirové vakcíny</a:t>
            </a:r>
            <a:endParaRPr sz="2800">
              <a:solidFill>
                <a:schemeClr val="dk1"/>
              </a:solidFill>
              <a:sym typeface="Arial"/>
            </a:endParaRPr>
          </a:p>
        </p:txBody>
      </p:sp>
    </p:spTree>
    <p:extLst>
      <p:ext uri="{BB962C8B-B14F-4D97-AF65-F5344CB8AC3E}">
        <p14:creationId xmlns:p14="http://schemas.microsoft.com/office/powerpoint/2010/main" val="4050823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7D72F-FBED-D614-169A-1D2CD2D73666}"/>
            </a:ext>
          </a:extLst>
        </p:cNvPr>
        <p:cNvGrpSpPr/>
        <p:nvPr/>
      </p:nvGrpSpPr>
      <p:grpSpPr>
        <a:xfrm>
          <a:off x="0" y="0"/>
          <a:ext cx="0" cy="0"/>
          <a:chOff x="0" y="0"/>
          <a:chExt cx="0" cy="0"/>
        </a:xfrm>
      </p:grpSpPr>
      <p:sp>
        <p:nvSpPr>
          <p:cNvPr id="30722" name="Google Shape;139;p26">
            <a:extLst>
              <a:ext uri="{FF2B5EF4-FFF2-40B4-BE49-F238E27FC236}">
                <a16:creationId xmlns:a16="http://schemas.microsoft.com/office/drawing/2014/main" id="{E04DE9C0-F46B-50D9-CB11-CFB7A113B495}"/>
              </a:ext>
            </a:extLst>
          </p:cNvPr>
          <p:cNvSpPr txBox="1">
            <a:spLocks noGrp="1"/>
          </p:cNvSpPr>
          <p:nvPr>
            <p:ph type="body" idx="1"/>
          </p:nvPr>
        </p:nvSpPr>
        <p:spPr>
          <a:xfrm>
            <a:off x="311150" y="1152525"/>
            <a:ext cx="8521700" cy="3416300"/>
          </a:xfrm>
        </p:spPr>
        <p:txBody>
          <a:bodyPr/>
          <a:lstStyle/>
          <a:p>
            <a:pPr indent="0" eaLnBrk="1" hangingPunct="1">
              <a:lnSpc>
                <a:spcPct val="95000"/>
              </a:lnSpc>
              <a:spcBef>
                <a:spcPct val="0"/>
              </a:spcBef>
              <a:spcAft>
                <a:spcPct val="0"/>
              </a:spcAft>
              <a:buClr>
                <a:srgbClr val="595959"/>
              </a:buClr>
              <a:buFont typeface="Arial" panose="020B0604020202020204" pitchFamily="34" charset="0"/>
              <a:buNone/>
            </a:pPr>
            <a:endParaRPr lang="cs-CZ" altLang="cs-CZ" sz="700">
              <a:solidFill>
                <a:srgbClr val="595959"/>
              </a:solidFill>
              <a:latin typeface="Arial" panose="020B0604020202020204" pitchFamily="34" charset="0"/>
              <a:cs typeface="Arial" panose="020B0604020202020204" pitchFamily="34" charset="0"/>
            </a:endParaRPr>
          </a:p>
          <a:p>
            <a:pPr indent="0" eaLnBrk="1" hangingPunct="1">
              <a:lnSpc>
                <a:spcPct val="95000"/>
              </a:lnSpc>
              <a:spcBef>
                <a:spcPts val="1200"/>
              </a:spcBef>
              <a:spcAft>
                <a:spcPct val="0"/>
              </a:spcAft>
              <a:buClr>
                <a:srgbClr val="595959"/>
              </a:buClr>
              <a:buSzPct val="86000"/>
            </a:pPr>
            <a:r>
              <a:rPr lang="cs-CZ" altLang="cs-CZ" sz="2400">
                <a:solidFill>
                  <a:srgbClr val="595959"/>
                </a:solidFill>
                <a:latin typeface="Arial" panose="020B0604020202020204" pitchFamily="34" charset="0"/>
                <a:cs typeface="Arial" panose="020B0604020202020204" pitchFamily="34" charset="0"/>
              </a:rPr>
              <a:t>IIV: </a:t>
            </a:r>
            <a:r>
              <a:rPr lang="cs-CZ" altLang="cs-CZ" sz="1600">
                <a:solidFill>
                  <a:srgbClr val="595959"/>
                </a:solidFill>
                <a:latin typeface="Arial" panose="020B0604020202020204" pitchFamily="34" charset="0"/>
                <a:cs typeface="Arial" panose="020B0604020202020204" pitchFamily="34" charset="0"/>
              </a:rPr>
              <a:t>GBS &lt;6 týdnů po předchozí dávce relativní KI další dávky</a:t>
            </a:r>
          </a:p>
          <a:p>
            <a:pPr indent="0" eaLnBrk="1" hangingPunct="1">
              <a:lnSpc>
                <a:spcPct val="95000"/>
              </a:lnSpc>
              <a:spcBef>
                <a:spcPts val="1200"/>
              </a:spcBef>
              <a:spcAft>
                <a:spcPct val="0"/>
              </a:spcAft>
              <a:buClr>
                <a:srgbClr val="595959"/>
              </a:buClr>
              <a:buFont typeface="Arial" panose="020B0604020202020204" pitchFamily="34" charset="0"/>
              <a:buNone/>
            </a:pPr>
            <a:endParaRPr lang="cs-CZ" altLang="cs-CZ" sz="1000">
              <a:solidFill>
                <a:srgbClr val="595959"/>
              </a:solidFill>
              <a:latin typeface="Arial" panose="020B0604020202020204" pitchFamily="34" charset="0"/>
              <a:cs typeface="Arial" panose="020B0604020202020204" pitchFamily="34" charset="0"/>
            </a:endParaRPr>
          </a:p>
          <a:p>
            <a:pPr indent="0" eaLnBrk="1" hangingPunct="1">
              <a:lnSpc>
                <a:spcPct val="95000"/>
              </a:lnSpc>
              <a:spcBef>
                <a:spcPts val="1200"/>
              </a:spcBef>
              <a:spcAft>
                <a:spcPct val="0"/>
              </a:spcAft>
              <a:buClr>
                <a:srgbClr val="595959"/>
              </a:buClr>
              <a:buSzPct val="123000"/>
            </a:pPr>
            <a:r>
              <a:rPr lang="cs-CZ" altLang="cs-CZ" sz="2400">
                <a:solidFill>
                  <a:srgbClr val="595959"/>
                </a:solidFill>
                <a:latin typeface="Arial" panose="020B0604020202020204" pitchFamily="34" charset="0"/>
                <a:cs typeface="Arial" panose="020B0604020202020204" pitchFamily="34" charset="0"/>
              </a:rPr>
              <a:t>LAIV: </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současné užívání salicylátů </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recentní používání protichřipkových antivirotik (trvání závislé na antivirotiku, 48 hodin pro oseltamivir)</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ve věku 2-4 roky asthma nebo “wheezing” v posledních 12 měsících, pro děti ve věku </a:t>
            </a:r>
            <a:r>
              <a:rPr lang="cs-CZ" altLang="cs-CZ" sz="1200" u="sng">
                <a:solidFill>
                  <a:srgbClr val="595959"/>
                </a:solidFill>
                <a:latin typeface="Arial" panose="020B0604020202020204" pitchFamily="34" charset="0"/>
                <a:cs typeface="Arial" panose="020B0604020202020204" pitchFamily="34" charset="0"/>
              </a:rPr>
              <a:t>&gt;</a:t>
            </a:r>
            <a:r>
              <a:rPr lang="cs-CZ" altLang="cs-CZ" sz="1200">
                <a:solidFill>
                  <a:srgbClr val="595959"/>
                </a:solidFill>
                <a:latin typeface="Arial" panose="020B0604020202020204" pitchFamily="34" charset="0"/>
                <a:cs typeface="Arial" panose="020B0604020202020204" pitchFamily="34" charset="0"/>
              </a:rPr>
              <a:t> 5 let astma relativní KI</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aktivní “cerebrospinal fluid/oropharyngeal communications/leaks”, kochleární implantát</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blízký kontakt s imunokompromitovanou osobou vyžadující chráněné prostředí (eliminovat kontakt 7 dní po podání LAIV)</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anatomická a funkční asplenie</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relativní KI zdravotní stavy zvyšující riziko komplikací chřipky</a:t>
            </a:r>
          </a:p>
          <a:p>
            <a:pPr marL="790575" lvl="1" indent="-171450" eaLnBrk="1" hangingPunct="1">
              <a:lnSpc>
                <a:spcPct val="95000"/>
              </a:lnSpc>
              <a:spcBef>
                <a:spcPct val="0"/>
              </a:spcBef>
              <a:spcAft>
                <a:spcPct val="0"/>
              </a:spcAft>
              <a:buClr>
                <a:srgbClr val="595959"/>
              </a:buClr>
              <a:buSzTx/>
            </a:pPr>
            <a:r>
              <a:rPr lang="cs-CZ" altLang="cs-CZ" sz="1200">
                <a:solidFill>
                  <a:srgbClr val="595959"/>
                </a:solidFill>
                <a:latin typeface="Arial" panose="020B0604020202020204" pitchFamily="34" charset="0"/>
                <a:cs typeface="Arial" panose="020B0604020202020204" pitchFamily="34" charset="0"/>
              </a:rPr>
              <a:t>jednoduché k zapamatování: nemocné děti IIV, zdravé děti (věk 2+) IIV nebo LAIV dle vlastní preference a preference rodičů</a:t>
            </a:r>
          </a:p>
          <a:p>
            <a:pPr indent="0" eaLnBrk="1" hangingPunct="1">
              <a:lnSpc>
                <a:spcPct val="95000"/>
              </a:lnSpc>
              <a:spcBef>
                <a:spcPts val="1200"/>
              </a:spcBef>
              <a:spcAft>
                <a:spcPct val="0"/>
              </a:spcAft>
              <a:buClr>
                <a:srgbClr val="595959"/>
              </a:buClr>
              <a:buFont typeface="Arial" panose="020B0604020202020204" pitchFamily="34" charset="0"/>
              <a:buNone/>
            </a:pPr>
            <a:endParaRPr lang="cs-CZ" altLang="cs-CZ" sz="700">
              <a:solidFill>
                <a:srgbClr val="595959"/>
              </a:solidFill>
              <a:latin typeface="Arial" panose="020B0604020202020204" pitchFamily="34" charset="0"/>
              <a:cs typeface="Arial" panose="020B0604020202020204" pitchFamily="34" charset="0"/>
            </a:endParaRPr>
          </a:p>
          <a:p>
            <a:pPr indent="0" eaLnBrk="1" hangingPunct="1">
              <a:lnSpc>
                <a:spcPct val="95000"/>
              </a:lnSpc>
              <a:spcBef>
                <a:spcPts val="1200"/>
              </a:spcBef>
              <a:spcAft>
                <a:spcPts val="1200"/>
              </a:spcAft>
              <a:buClr>
                <a:srgbClr val="595959"/>
              </a:buClr>
              <a:buFont typeface="Arial" panose="020B0604020202020204" pitchFamily="34" charset="0"/>
              <a:buNone/>
            </a:pPr>
            <a:endParaRPr lang="cs-CZ" altLang="cs-CZ" sz="700">
              <a:solidFill>
                <a:srgbClr val="595959"/>
              </a:solidFill>
              <a:latin typeface="Arial" panose="020B0604020202020204" pitchFamily="34" charset="0"/>
              <a:cs typeface="Arial" panose="020B0604020202020204" pitchFamily="34" charset="0"/>
            </a:endParaRPr>
          </a:p>
        </p:txBody>
      </p:sp>
      <p:sp>
        <p:nvSpPr>
          <p:cNvPr id="30723" name="Google Shape;140;p26">
            <a:extLst>
              <a:ext uri="{FF2B5EF4-FFF2-40B4-BE49-F238E27FC236}">
                <a16:creationId xmlns:a16="http://schemas.microsoft.com/office/drawing/2014/main" id="{191B6EA8-D419-038A-3FF2-EEB7B1BB27F5}"/>
              </a:ext>
            </a:extLst>
          </p:cNvPr>
          <p:cNvSpPr txBox="1">
            <a:spLocks noGrp="1"/>
          </p:cNvSpPr>
          <p:nvPr>
            <p:ph type="title"/>
          </p:nvPr>
        </p:nvSpPr>
        <p:spPr>
          <a:xfrm>
            <a:off x="311150" y="444500"/>
            <a:ext cx="8521700" cy="573088"/>
          </a:xfrm>
        </p:spPr>
        <p:txBody>
          <a:bodyPr/>
          <a:lstStyle/>
          <a:p>
            <a:pPr algn="ctr" eaLnBrk="1" hangingPunct="1">
              <a:spcBef>
                <a:spcPct val="0"/>
              </a:spcBef>
              <a:spcAft>
                <a:spcPct val="0"/>
              </a:spcAft>
            </a:pPr>
            <a:r>
              <a:rPr lang="cs-CZ" altLang="cs-CZ" sz="2500">
                <a:latin typeface="Arial" panose="020B0604020202020204" pitchFamily="34" charset="0"/>
                <a:cs typeface="Arial" panose="020B0604020202020204" pitchFamily="34" charset="0"/>
              </a:rPr>
              <a:t>Specifické kontraindikace - chřipkové vakcíny</a:t>
            </a:r>
          </a:p>
        </p:txBody>
      </p:sp>
    </p:spTree>
    <p:extLst>
      <p:ext uri="{BB962C8B-B14F-4D97-AF65-F5344CB8AC3E}">
        <p14:creationId xmlns:p14="http://schemas.microsoft.com/office/powerpoint/2010/main" val="658365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194E-ECEF-FA1E-1A4D-DC6338B1A685}"/>
            </a:ext>
          </a:extLst>
        </p:cNvPr>
        <p:cNvGrpSpPr/>
        <p:nvPr/>
      </p:nvGrpSpPr>
      <p:grpSpPr>
        <a:xfrm>
          <a:off x="0" y="0"/>
          <a:ext cx="0" cy="0"/>
          <a:chOff x="0" y="0"/>
          <a:chExt cx="0" cy="0"/>
        </a:xfrm>
      </p:grpSpPr>
      <p:sp>
        <p:nvSpPr>
          <p:cNvPr id="32770" name="Google Shape;145;p27">
            <a:extLst>
              <a:ext uri="{FF2B5EF4-FFF2-40B4-BE49-F238E27FC236}">
                <a16:creationId xmlns:a16="http://schemas.microsoft.com/office/drawing/2014/main" id="{F0EA85B4-8657-6457-7CC0-9DEBAA261314}"/>
              </a:ext>
            </a:extLst>
          </p:cNvPr>
          <p:cNvSpPr txBox="1">
            <a:spLocks noGrp="1"/>
          </p:cNvSpPr>
          <p:nvPr>
            <p:ph type="body" idx="1"/>
          </p:nvPr>
        </p:nvSpPr>
        <p:spPr>
          <a:xfrm>
            <a:off x="311150" y="1152525"/>
            <a:ext cx="8521700" cy="3416300"/>
          </a:xfrm>
        </p:spPr>
        <p:txBody>
          <a:bodyPr/>
          <a:lstStyle/>
          <a:p>
            <a:pPr indent="-333375" eaLnBrk="1" hangingPunct="1">
              <a:lnSpc>
                <a:spcPct val="105000"/>
              </a:lnSpc>
              <a:spcBef>
                <a:spcPts val="1200"/>
              </a:spcBef>
              <a:spcAft>
                <a:spcPts val="600"/>
              </a:spcAft>
              <a:buClr>
                <a:srgbClr val="595959"/>
              </a:buClr>
              <a:buSzPct val="86000"/>
            </a:pPr>
            <a:r>
              <a:rPr lang="cs-CZ" altLang="cs-CZ" sz="2100">
                <a:solidFill>
                  <a:srgbClr val="595959"/>
                </a:solidFill>
                <a:latin typeface="Arial" panose="020B0604020202020204" pitchFamily="34" charset="0"/>
                <a:cs typeface="Arial" panose="020B0604020202020204" pitchFamily="34" charset="0"/>
              </a:rPr>
              <a:t>anamnéza závažného heriditárního nebo kongenitálního imunodeficitu u příbuzného 1. stupně do klinického nebo laboratorního ověření imunokompetence</a:t>
            </a:r>
          </a:p>
          <a:p>
            <a:pPr indent="-333375" eaLnBrk="1" hangingPunct="1">
              <a:lnSpc>
                <a:spcPct val="105000"/>
              </a:lnSpc>
              <a:spcBef>
                <a:spcPct val="0"/>
              </a:spcBef>
              <a:spcAft>
                <a:spcPts val="600"/>
              </a:spcAft>
              <a:buClr>
                <a:srgbClr val="595959"/>
              </a:buClr>
              <a:buSzTx/>
            </a:pPr>
            <a:r>
              <a:rPr lang="cs-CZ" altLang="cs-CZ" sz="2100">
                <a:solidFill>
                  <a:srgbClr val="595959"/>
                </a:solidFill>
                <a:latin typeface="Arial" panose="020B0604020202020204" pitchFamily="34" charset="0"/>
                <a:cs typeface="Arial" panose="020B0604020202020204" pitchFamily="34" charset="0"/>
              </a:rPr>
              <a:t>recentní aplikace protilátky obsahujících produktů (viz)</a:t>
            </a:r>
          </a:p>
          <a:p>
            <a:pPr indent="-333375" eaLnBrk="1" hangingPunct="1">
              <a:lnSpc>
                <a:spcPct val="105000"/>
              </a:lnSpc>
              <a:spcBef>
                <a:spcPct val="0"/>
              </a:spcBef>
              <a:spcAft>
                <a:spcPts val="600"/>
              </a:spcAft>
              <a:buClr>
                <a:srgbClr val="595959"/>
              </a:buClr>
              <a:buSzTx/>
            </a:pPr>
            <a:r>
              <a:rPr lang="cs-CZ" altLang="cs-CZ" sz="2100">
                <a:solidFill>
                  <a:srgbClr val="595959"/>
                </a:solidFill>
                <a:latin typeface="Arial" panose="020B0604020202020204" pitchFamily="34" charset="0"/>
                <a:cs typeface="Arial" panose="020B0604020202020204" pitchFamily="34" charset="0"/>
              </a:rPr>
              <a:t>relativní KI pro MMR (MMRV) anamnéza trombocytopenie, trombocytopenické purpury</a:t>
            </a:r>
          </a:p>
          <a:p>
            <a:pPr indent="-333375" eaLnBrk="1" hangingPunct="1">
              <a:lnSpc>
                <a:spcPct val="105000"/>
              </a:lnSpc>
              <a:spcBef>
                <a:spcPct val="0"/>
              </a:spcBef>
              <a:spcAft>
                <a:spcPts val="600"/>
              </a:spcAft>
              <a:buClr>
                <a:srgbClr val="595959"/>
              </a:buClr>
              <a:buSzTx/>
            </a:pPr>
            <a:r>
              <a:rPr lang="cs-CZ" altLang="cs-CZ" sz="2100">
                <a:solidFill>
                  <a:srgbClr val="595959"/>
                </a:solidFill>
                <a:latin typeface="Arial" panose="020B0604020202020204" pitchFamily="34" charset="0"/>
                <a:cs typeface="Arial" panose="020B0604020202020204" pitchFamily="34" charset="0"/>
              </a:rPr>
              <a:t>salicyláty relativní KI pro VAR (MMRV)</a:t>
            </a:r>
          </a:p>
          <a:p>
            <a:pPr indent="-333375" eaLnBrk="1" hangingPunct="1">
              <a:lnSpc>
                <a:spcPct val="105000"/>
              </a:lnSpc>
              <a:spcBef>
                <a:spcPct val="0"/>
              </a:spcBef>
              <a:spcAft>
                <a:spcPts val="600"/>
              </a:spcAft>
              <a:buClr>
                <a:srgbClr val="595959"/>
              </a:buClr>
              <a:buSzTx/>
            </a:pPr>
            <a:r>
              <a:rPr lang="cs-CZ" altLang="cs-CZ" sz="2100">
                <a:solidFill>
                  <a:srgbClr val="595959"/>
                </a:solidFill>
                <a:latin typeface="Arial" panose="020B0604020202020204" pitchFamily="34" charset="0"/>
                <a:cs typeface="Arial" panose="020B0604020202020204" pitchFamily="34" charset="0"/>
              </a:rPr>
              <a:t>14 dní před VAR (MMRV) by se neměly podávat anti-VZV léky</a:t>
            </a:r>
          </a:p>
          <a:p>
            <a:pPr indent="-333375" eaLnBrk="1" hangingPunct="1">
              <a:lnSpc>
                <a:spcPct val="105000"/>
              </a:lnSpc>
              <a:spcBef>
                <a:spcPts val="120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sp>
        <p:nvSpPr>
          <p:cNvPr id="146" name="Google Shape;146;p27">
            <a:extLst>
              <a:ext uri="{FF2B5EF4-FFF2-40B4-BE49-F238E27FC236}">
                <a16:creationId xmlns:a16="http://schemas.microsoft.com/office/drawing/2014/main" id="{D4D626B4-8862-C268-0800-34406876093D}"/>
              </a:ext>
            </a:extLst>
          </p:cNvPr>
          <p:cNvSpPr txBox="1">
            <a:spLocks noGrp="1"/>
          </p:cNvSpPr>
          <p:nvPr>
            <p:ph type="title"/>
          </p:nvPr>
        </p:nvSpPr>
        <p:spPr>
          <a:xfrm>
            <a:off x="311150" y="4445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Specifické kontraindikace - MMR, VAR, MMRV</a:t>
            </a:r>
            <a:endParaRPr sz="2800">
              <a:solidFill>
                <a:schemeClr val="dk1"/>
              </a:solidFill>
              <a:sym typeface="Arial"/>
            </a:endParaRPr>
          </a:p>
        </p:txBody>
      </p:sp>
    </p:spTree>
    <p:extLst>
      <p:ext uri="{BB962C8B-B14F-4D97-AF65-F5344CB8AC3E}">
        <p14:creationId xmlns:p14="http://schemas.microsoft.com/office/powerpoint/2010/main" val="1447048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g3cf5e4afd7c_0_0" descr="Zkrášlit tento snímek"/>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CEDEA-730F-D36C-3B94-D5BFE19F088A}"/>
            </a:ext>
          </a:extLst>
        </p:cNvPr>
        <p:cNvGrpSpPr/>
        <p:nvPr/>
      </p:nvGrpSpPr>
      <p:grpSpPr>
        <a:xfrm>
          <a:off x="0" y="0"/>
          <a:ext cx="0" cy="0"/>
          <a:chOff x="0" y="0"/>
          <a:chExt cx="0" cy="0"/>
        </a:xfrm>
      </p:grpSpPr>
      <p:sp>
        <p:nvSpPr>
          <p:cNvPr id="151" name="Google Shape;151;p28">
            <a:extLst>
              <a:ext uri="{FF2B5EF4-FFF2-40B4-BE49-F238E27FC236}">
                <a16:creationId xmlns:a16="http://schemas.microsoft.com/office/drawing/2014/main" id="{11B02CD9-33BE-5CEC-1557-D6C5699C933E}"/>
              </a:ext>
            </a:extLst>
          </p:cNvPr>
          <p:cNvSpPr txBox="1">
            <a:spLocks noGrp="1"/>
          </p:cNvSpPr>
          <p:nvPr>
            <p:ph type="title"/>
          </p:nvPr>
        </p:nvSpPr>
        <p:spPr>
          <a:xfrm>
            <a:off x="311150" y="444500"/>
            <a:ext cx="8521700" cy="573088"/>
          </a:xfrm>
        </p:spPr>
        <p:txBody>
          <a:bodyPr>
            <a:normAutofit fontScale="90000"/>
          </a:bodyPr>
          <a:lstStyle/>
          <a:p>
            <a:pPr eaLnBrk="1" fontAlgn="auto" hangingPunct="1">
              <a:buClr>
                <a:schemeClr val="dk1"/>
              </a:buClr>
              <a:buFont typeface="Arial"/>
              <a:buNone/>
              <a:defRPr/>
            </a:pPr>
            <a:r>
              <a:rPr lang="cs" sz="2800">
                <a:solidFill>
                  <a:schemeClr val="dk1"/>
                </a:solidFill>
                <a:sym typeface="Arial"/>
              </a:rPr>
              <a:t>Chybné kontraindikace (tedy nejsou kontraindikacemi)</a:t>
            </a:r>
            <a:endParaRPr sz="2800">
              <a:solidFill>
                <a:schemeClr val="dk1"/>
              </a:solidFill>
              <a:sym typeface="Arial"/>
            </a:endParaRPr>
          </a:p>
        </p:txBody>
      </p:sp>
      <p:sp>
        <p:nvSpPr>
          <p:cNvPr id="34819" name="Google Shape;152;p28">
            <a:extLst>
              <a:ext uri="{FF2B5EF4-FFF2-40B4-BE49-F238E27FC236}">
                <a16:creationId xmlns:a16="http://schemas.microsoft.com/office/drawing/2014/main" id="{968B6DFC-8EA6-17D5-C41F-49603ECDAADB}"/>
              </a:ext>
            </a:extLst>
          </p:cNvPr>
          <p:cNvSpPr txBox="1">
            <a:spLocks noGrp="1"/>
          </p:cNvSpPr>
          <p:nvPr>
            <p:ph type="body" idx="1"/>
          </p:nvPr>
        </p:nvSpPr>
        <p:spPr>
          <a:xfrm>
            <a:off x="311150" y="1152525"/>
            <a:ext cx="8521700" cy="3416300"/>
          </a:xfrm>
        </p:spPr>
        <p:txBody>
          <a:bodyPr>
            <a:normAutofit lnSpcReduction="10000"/>
          </a:bodyPr>
          <a:lstStyle/>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mírně probíhající akutní onemocnění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rekonvalescence z nemoci</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léčba antibiotiky</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hospitalizace (pokud není z důvodu akutního onemocnění)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nedonošenost</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neurologická onemocnění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kojení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autoimunitní onemocnění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alergická onemocnění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onkologická onemocnění</a:t>
            </a:r>
          </a:p>
          <a:p>
            <a:pPr eaLnBrk="1" hangingPunct="1">
              <a:lnSpc>
                <a:spcPct val="105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těhotenství pro neživé vakcíny</a:t>
            </a:r>
          </a:p>
          <a:p>
            <a:pPr eaLnBrk="1" hangingPunct="1">
              <a:lnSpc>
                <a:spcPct val="105000"/>
              </a:lnSpc>
              <a:spcBef>
                <a:spcPct val="0"/>
              </a:spcBef>
              <a:spcAft>
                <a:spcPct val="0"/>
              </a:spcAft>
              <a:buClr>
                <a:srgbClr val="595959"/>
              </a:buClr>
            </a:pPr>
            <a:r>
              <a:rPr lang="cs-CZ" altLang="cs-CZ" sz="1800" dirty="0" err="1">
                <a:solidFill>
                  <a:srgbClr val="595959"/>
                </a:solidFill>
                <a:latin typeface="Arial" panose="020B0604020202020204" pitchFamily="34" charset="0"/>
                <a:cs typeface="Arial" panose="020B0604020202020204" pitchFamily="34" charset="0"/>
              </a:rPr>
              <a:t>imunokompromitující</a:t>
            </a:r>
            <a:r>
              <a:rPr lang="cs-CZ" altLang="cs-CZ" sz="1800" dirty="0">
                <a:solidFill>
                  <a:srgbClr val="595959"/>
                </a:solidFill>
                <a:latin typeface="Arial" panose="020B0604020202020204" pitchFamily="34" charset="0"/>
                <a:cs typeface="Arial" panose="020B0604020202020204" pitchFamily="34" charset="0"/>
              </a:rPr>
              <a:t> stavy pro neživé vakcíny</a:t>
            </a:r>
            <a:endParaRPr lang="cs-CZ" altLang="cs-CZ" sz="16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165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E3B7CF2-77E8-CE13-3D59-EB4AD2A7499F}"/>
              </a:ext>
            </a:extLst>
          </p:cNvPr>
          <p:cNvSpPr>
            <a:spLocks noGrp="1"/>
          </p:cNvSpPr>
          <p:nvPr>
            <p:ph type="title"/>
          </p:nvPr>
        </p:nvSpPr>
        <p:spPr/>
        <p:txBody>
          <a:bodyPr/>
          <a:lstStyle/>
          <a:p>
            <a:pPr eaLnBrk="1" hangingPunct="1"/>
            <a:r>
              <a:rPr lang="cs-CZ" altLang="cs-CZ">
                <a:solidFill>
                  <a:srgbClr val="7B9899"/>
                </a:solidFill>
              </a:rPr>
              <a:t>Alergické nemoci (kazuistika)</a:t>
            </a:r>
          </a:p>
        </p:txBody>
      </p:sp>
      <p:sp>
        <p:nvSpPr>
          <p:cNvPr id="22531" name="Rectangle 3">
            <a:extLst>
              <a:ext uri="{FF2B5EF4-FFF2-40B4-BE49-F238E27FC236}">
                <a16:creationId xmlns:a16="http://schemas.microsoft.com/office/drawing/2014/main" id="{5BEA9A14-6AD2-312D-1C9A-3B23976F175D}"/>
              </a:ext>
            </a:extLst>
          </p:cNvPr>
          <p:cNvSpPr>
            <a:spLocks noGrp="1"/>
          </p:cNvSpPr>
          <p:nvPr>
            <p:ph sz="quarter" idx="1"/>
          </p:nvPr>
        </p:nvSpPr>
        <p:spPr>
          <a:xfrm>
            <a:off x="301625" y="1062892"/>
            <a:ext cx="8334375" cy="3511489"/>
          </a:xfrm>
        </p:spPr>
        <p:txBody>
          <a:bodyPr/>
          <a:lstStyle/>
          <a:p>
            <a:pPr eaLnBrk="1" hangingPunct="1"/>
            <a:r>
              <a:rPr lang="cs-CZ" altLang="cs-CZ" sz="2100" dirty="0"/>
              <a:t>15 měsíční chlapec </a:t>
            </a:r>
          </a:p>
          <a:p>
            <a:pPr eaLnBrk="1" hangingPunct="1"/>
            <a:r>
              <a:rPr lang="cs-CZ" altLang="cs-CZ" sz="2100" dirty="0"/>
              <a:t>Atopická dermatitida</a:t>
            </a:r>
          </a:p>
          <a:p>
            <a:pPr eaLnBrk="1" hangingPunct="1"/>
            <a:r>
              <a:rPr lang="cs-CZ" altLang="cs-CZ" sz="2100" dirty="0"/>
              <a:t>Bronchiální astma</a:t>
            </a:r>
          </a:p>
          <a:p>
            <a:pPr eaLnBrk="1" hangingPunct="1"/>
            <a:endParaRPr lang="cs-CZ" altLang="cs-CZ" sz="2100" dirty="0"/>
          </a:p>
          <a:p>
            <a:pPr eaLnBrk="1" hangingPunct="1"/>
            <a:endParaRPr lang="cs-CZ" altLang="cs-CZ" sz="2100" dirty="0"/>
          </a:p>
          <a:p>
            <a:pPr eaLnBrk="1" hangingPunct="1"/>
            <a:r>
              <a:rPr lang="cs-CZ" altLang="cs-CZ" sz="2100" dirty="0"/>
              <a:t>Doporučení dermatologem: vakcinace t.č. nedoporučuji, nutno vyčkat do zhojení kůže, která navíc bude delší dobu stabilizovaná, poté vakcinace možná pod kontrolou, za hospitalizace</a:t>
            </a:r>
          </a:p>
        </p:txBody>
      </p:sp>
      <p:pic>
        <p:nvPicPr>
          <p:cNvPr id="22532" name="Picture 5" descr="http://www.boxhillpeds.com/images/DesignImages/Atopic20dermatitis3.jpg">
            <a:extLst>
              <a:ext uri="{FF2B5EF4-FFF2-40B4-BE49-F238E27FC236}">
                <a16:creationId xmlns:a16="http://schemas.microsoft.com/office/drawing/2014/main" id="{A2BAA943-2E73-3153-F100-1A705EF11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273" y="933877"/>
            <a:ext cx="2753915" cy="18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32FC0358-53E0-162C-AF80-CA6891F43DAA}"/>
              </a:ext>
            </a:extLst>
          </p:cNvPr>
          <p:cNvSpPr>
            <a:spLocks noGrp="1"/>
          </p:cNvSpPr>
          <p:nvPr>
            <p:ph type="title"/>
          </p:nvPr>
        </p:nvSpPr>
        <p:spPr/>
        <p:txBody>
          <a:bodyPr/>
          <a:lstStyle/>
          <a:p>
            <a:pPr eaLnBrk="1" hangingPunct="1"/>
            <a:r>
              <a:rPr lang="cs-CZ" altLang="cs-CZ" dirty="0">
                <a:solidFill>
                  <a:srgbClr val="7B9899"/>
                </a:solidFill>
              </a:rPr>
              <a:t>Alergické nemoci</a:t>
            </a:r>
          </a:p>
        </p:txBody>
      </p:sp>
      <p:sp>
        <p:nvSpPr>
          <p:cNvPr id="7171" name="Zástupný symbol pro obsah 2">
            <a:extLst>
              <a:ext uri="{FF2B5EF4-FFF2-40B4-BE49-F238E27FC236}">
                <a16:creationId xmlns:a16="http://schemas.microsoft.com/office/drawing/2014/main" id="{22B25094-017E-6600-A570-AB3EFD9D81B3}"/>
              </a:ext>
            </a:extLst>
          </p:cNvPr>
          <p:cNvSpPr>
            <a:spLocks noGrp="1"/>
          </p:cNvSpPr>
          <p:nvPr>
            <p:ph sz="quarter" idx="1"/>
          </p:nvPr>
        </p:nvSpPr>
        <p:spPr>
          <a:xfrm>
            <a:off x="593968" y="1062892"/>
            <a:ext cx="8088923" cy="3553162"/>
          </a:xfrm>
        </p:spPr>
        <p:txBody>
          <a:bodyPr>
            <a:normAutofit/>
          </a:bodyPr>
          <a:lstStyle/>
          <a:p>
            <a:pPr marL="205740" indent="-205740" eaLnBrk="1" fontAlgn="auto" hangingPunct="1">
              <a:lnSpc>
                <a:spcPct val="120000"/>
              </a:lnSpc>
              <a:spcBef>
                <a:spcPct val="0"/>
              </a:spcBef>
              <a:spcAft>
                <a:spcPts val="0"/>
              </a:spcAft>
              <a:buFont typeface="Wingdings 2"/>
              <a:buChar char=""/>
              <a:defRPr/>
            </a:pPr>
            <a:r>
              <a:rPr lang="cs-CZ" dirty="0"/>
              <a:t>Nejsou kontraindikací žádné vakcíny</a:t>
            </a:r>
          </a:p>
          <a:p>
            <a:pPr marL="205740" indent="-205740" eaLnBrk="1" fontAlgn="auto" hangingPunct="1">
              <a:lnSpc>
                <a:spcPct val="120000"/>
              </a:lnSpc>
              <a:spcBef>
                <a:spcPct val="0"/>
              </a:spcBef>
              <a:spcAft>
                <a:spcPts val="0"/>
              </a:spcAft>
              <a:buFont typeface="Wingdings 2"/>
              <a:buChar char=""/>
              <a:defRPr/>
            </a:pPr>
            <a:r>
              <a:rPr lang="cs-CZ" dirty="0"/>
              <a:t>Kontraindikací závažná alergická reakce na předchozí dávku vakcíny nebo její složku</a:t>
            </a:r>
          </a:p>
          <a:p>
            <a:pPr marL="205740" indent="-205740" eaLnBrk="1" fontAlgn="auto" hangingPunct="1">
              <a:lnSpc>
                <a:spcPct val="120000"/>
              </a:lnSpc>
              <a:spcBef>
                <a:spcPct val="0"/>
              </a:spcBef>
              <a:spcAft>
                <a:spcPts val="0"/>
              </a:spcAft>
              <a:buFont typeface="Wingdings 2"/>
              <a:buChar char=""/>
              <a:defRPr/>
            </a:pPr>
            <a:r>
              <a:rPr lang="cs-CZ" dirty="0"/>
              <a:t>Zvýšené riziko komplikací některých infekčních onemocnění základním onemocněním nebo jeho léčbou</a:t>
            </a:r>
          </a:p>
          <a:p>
            <a:pPr marL="411480" lvl="1" indent="-205740" eaLnBrk="1" fontAlgn="auto" hangingPunct="1">
              <a:lnSpc>
                <a:spcPct val="120000"/>
              </a:lnSpc>
              <a:spcBef>
                <a:spcPct val="0"/>
              </a:spcBef>
              <a:spcAft>
                <a:spcPts val="0"/>
              </a:spcAft>
              <a:buFont typeface="Wingdings"/>
              <a:buChar char=""/>
              <a:defRPr/>
            </a:pPr>
            <a:r>
              <a:rPr lang="cs-CZ" dirty="0"/>
              <a:t>Varicela a atopická dermatitida nebo kortikosteroidní terapie</a:t>
            </a:r>
            <a:r>
              <a:rPr lang="cs-CZ" baseline="30000" dirty="0"/>
              <a:t>1</a:t>
            </a:r>
          </a:p>
          <a:p>
            <a:pPr marL="411480" lvl="1" indent="-205740" eaLnBrk="1" fontAlgn="auto" hangingPunct="1">
              <a:lnSpc>
                <a:spcPct val="120000"/>
              </a:lnSpc>
              <a:spcBef>
                <a:spcPct val="0"/>
              </a:spcBef>
              <a:spcAft>
                <a:spcPts val="0"/>
              </a:spcAft>
              <a:buFont typeface="Wingdings"/>
              <a:buChar char=""/>
              <a:defRPr/>
            </a:pPr>
            <a:r>
              <a:rPr lang="cs-CZ" dirty="0"/>
              <a:t>Chřipka a bronchiální astma</a:t>
            </a:r>
            <a:r>
              <a:rPr lang="cs-CZ" baseline="30000" dirty="0"/>
              <a:t>2</a:t>
            </a:r>
            <a:endParaRPr lang="cs-CZ" dirty="0"/>
          </a:p>
          <a:p>
            <a:pPr marL="411480" lvl="1" indent="-205740" eaLnBrk="1" fontAlgn="auto" hangingPunct="1">
              <a:lnSpc>
                <a:spcPct val="120000"/>
              </a:lnSpc>
              <a:spcBef>
                <a:spcPct val="0"/>
              </a:spcBef>
              <a:spcAft>
                <a:spcPts val="0"/>
              </a:spcAft>
              <a:buFont typeface="Wingdings"/>
              <a:buChar char=""/>
              <a:defRPr/>
            </a:pPr>
            <a:r>
              <a:rPr lang="cs-CZ" dirty="0"/>
              <a:t>Pneumokokové pneumonie a bronchiální astma</a:t>
            </a:r>
          </a:p>
        </p:txBody>
      </p:sp>
      <p:sp>
        <p:nvSpPr>
          <p:cNvPr id="5" name="Rectangle 4">
            <a:extLst>
              <a:ext uri="{FF2B5EF4-FFF2-40B4-BE49-F238E27FC236}">
                <a16:creationId xmlns:a16="http://schemas.microsoft.com/office/drawing/2014/main" id="{D274073A-BE00-4433-8C1C-8B138C5950F6}"/>
              </a:ext>
            </a:extLst>
          </p:cNvPr>
          <p:cNvSpPr>
            <a:spLocks noChangeArrowheads="1"/>
          </p:cNvSpPr>
          <p:nvPr/>
        </p:nvSpPr>
        <p:spPr bwMode="auto">
          <a:xfrm>
            <a:off x="1331119" y="4750861"/>
            <a:ext cx="6494860" cy="473335"/>
          </a:xfrm>
          <a:prstGeom prst="rect">
            <a:avLst/>
          </a:prstGeom>
          <a:noFill/>
          <a:ln w="9525">
            <a:noFill/>
            <a:miter lim="800000"/>
            <a:headEnd/>
            <a:tailEnd/>
          </a:ln>
        </p:spPr>
        <p:txBody>
          <a:bodyPr anchor="ctr">
            <a:spAutoFit/>
          </a:bodyPr>
          <a:lstStyle/>
          <a:p>
            <a:pPr marL="171450" indent="-171450" algn="just" defTabSz="685800">
              <a:buFontTx/>
              <a:buAutoNum type="arabicPeriod"/>
              <a:defRPr/>
            </a:pPr>
            <a:r>
              <a:rPr lang="cs-CZ" sz="788" dirty="0" err="1">
                <a:solidFill>
                  <a:prstClr val="black"/>
                </a:solidFill>
                <a:latin typeface="Arial" charset="0"/>
                <a:cs typeface="+mn-cs"/>
              </a:rPr>
              <a:t>Myers</a:t>
            </a:r>
            <a:r>
              <a:rPr lang="cs-CZ" sz="788" dirty="0">
                <a:solidFill>
                  <a:prstClr val="black"/>
                </a:solidFill>
                <a:latin typeface="Arial" charset="0"/>
                <a:cs typeface="+mn-cs"/>
              </a:rPr>
              <a:t>, </a:t>
            </a:r>
            <a:r>
              <a:rPr lang="cs-CZ" sz="788" dirty="0" err="1">
                <a:solidFill>
                  <a:prstClr val="black"/>
                </a:solidFill>
                <a:latin typeface="Arial" charset="0"/>
                <a:cs typeface="+mn-cs"/>
              </a:rPr>
              <a:t>Seward</a:t>
            </a:r>
            <a:r>
              <a:rPr lang="cs-CZ" sz="788" dirty="0">
                <a:solidFill>
                  <a:prstClr val="black"/>
                </a:solidFill>
                <a:latin typeface="Arial" charset="0"/>
                <a:cs typeface="+mn-cs"/>
              </a:rPr>
              <a:t>, </a:t>
            </a:r>
            <a:r>
              <a:rPr lang="cs-CZ" sz="788" dirty="0" err="1">
                <a:solidFill>
                  <a:prstClr val="black"/>
                </a:solidFill>
                <a:latin typeface="Arial" charset="0"/>
                <a:cs typeface="+mn-cs"/>
              </a:rPr>
              <a:t>LaRussa</a:t>
            </a:r>
            <a:r>
              <a:rPr lang="cs-CZ" sz="788" dirty="0">
                <a:solidFill>
                  <a:prstClr val="black"/>
                </a:solidFill>
                <a:latin typeface="Arial" charset="0"/>
                <a:cs typeface="+mn-cs"/>
              </a:rPr>
              <a:t> PS. </a:t>
            </a:r>
            <a:r>
              <a:rPr lang="cs-CZ" sz="788" dirty="0" err="1">
                <a:solidFill>
                  <a:prstClr val="black"/>
                </a:solidFill>
                <a:latin typeface="Arial" charset="0"/>
                <a:cs typeface="+mn-cs"/>
              </a:rPr>
              <a:t>Varicella</a:t>
            </a:r>
            <a:r>
              <a:rPr lang="cs-CZ" sz="788" dirty="0">
                <a:solidFill>
                  <a:prstClr val="black"/>
                </a:solidFill>
                <a:latin typeface="Arial" charset="0"/>
                <a:cs typeface="+mn-cs"/>
              </a:rPr>
              <a:t>-</a:t>
            </a:r>
            <a:r>
              <a:rPr lang="cs-CZ" sz="788" dirty="0" err="1">
                <a:solidFill>
                  <a:prstClr val="black"/>
                </a:solidFill>
                <a:latin typeface="Arial" charset="0"/>
                <a:cs typeface="+mn-cs"/>
              </a:rPr>
              <a:t>Zoster</a:t>
            </a:r>
            <a:r>
              <a:rPr lang="cs-CZ" sz="788" dirty="0">
                <a:solidFill>
                  <a:prstClr val="black"/>
                </a:solidFill>
                <a:latin typeface="Arial" charset="0"/>
                <a:cs typeface="+mn-cs"/>
              </a:rPr>
              <a:t> Virus. In: Nelson </a:t>
            </a:r>
            <a:r>
              <a:rPr lang="cs-CZ" sz="788" dirty="0" err="1">
                <a:solidFill>
                  <a:prstClr val="black"/>
                </a:solidFill>
                <a:latin typeface="Arial" charset="0"/>
                <a:cs typeface="+mn-cs"/>
              </a:rPr>
              <a:t>Textbook</a:t>
            </a:r>
            <a:r>
              <a:rPr lang="cs-CZ" sz="788" dirty="0">
                <a:solidFill>
                  <a:prstClr val="black"/>
                </a:solidFill>
                <a:latin typeface="Arial" charset="0"/>
                <a:cs typeface="+mn-cs"/>
              </a:rPr>
              <a:t> </a:t>
            </a:r>
            <a:r>
              <a:rPr lang="cs-CZ" sz="788" dirty="0" err="1">
                <a:solidFill>
                  <a:prstClr val="black"/>
                </a:solidFill>
                <a:latin typeface="Arial" charset="0"/>
                <a:cs typeface="+mn-cs"/>
              </a:rPr>
              <a:t>of</a:t>
            </a:r>
            <a:r>
              <a:rPr lang="cs-CZ" sz="788" dirty="0">
                <a:solidFill>
                  <a:prstClr val="black"/>
                </a:solidFill>
                <a:latin typeface="Arial" charset="0"/>
                <a:cs typeface="+mn-cs"/>
              </a:rPr>
              <a:t> </a:t>
            </a:r>
            <a:r>
              <a:rPr lang="cs-CZ" sz="788" dirty="0" err="1">
                <a:solidFill>
                  <a:prstClr val="black"/>
                </a:solidFill>
                <a:latin typeface="Arial" charset="0"/>
                <a:cs typeface="+mn-cs"/>
              </a:rPr>
              <a:t>Pediatrics</a:t>
            </a:r>
            <a:r>
              <a:rPr lang="cs-CZ" sz="788" dirty="0">
                <a:solidFill>
                  <a:prstClr val="black"/>
                </a:solidFill>
                <a:latin typeface="Arial" charset="0"/>
                <a:cs typeface="+mn-cs"/>
              </a:rPr>
              <a:t>, 18th On-Line </a:t>
            </a:r>
            <a:r>
              <a:rPr lang="cs-CZ" sz="788" dirty="0" err="1">
                <a:solidFill>
                  <a:prstClr val="black"/>
                </a:solidFill>
                <a:latin typeface="Arial" charset="0"/>
                <a:cs typeface="+mn-cs"/>
              </a:rPr>
              <a:t>Edition</a:t>
            </a:r>
            <a:r>
              <a:rPr lang="cs-CZ" sz="788" dirty="0">
                <a:solidFill>
                  <a:prstClr val="black"/>
                </a:solidFill>
                <a:latin typeface="Arial" charset="0"/>
                <a:cs typeface="+mn-cs"/>
              </a:rPr>
              <a:t>. 2007.</a:t>
            </a:r>
          </a:p>
          <a:p>
            <a:pPr marL="171450" indent="-171450" algn="just" defTabSz="685800">
              <a:buFontTx/>
              <a:buAutoNum type="arabicPeriod"/>
              <a:defRPr/>
            </a:pPr>
            <a:r>
              <a:rPr lang="cs-CZ" sz="788" dirty="0" err="1">
                <a:solidFill>
                  <a:prstClr val="black"/>
                </a:solidFill>
                <a:latin typeface="Arial" charset="0"/>
                <a:cs typeface="+mn-cs"/>
              </a:rPr>
              <a:t>Wright</a:t>
            </a:r>
            <a:r>
              <a:rPr lang="cs-CZ" sz="788" dirty="0">
                <a:solidFill>
                  <a:prstClr val="black"/>
                </a:solidFill>
                <a:latin typeface="Arial" charset="0"/>
                <a:cs typeface="+mn-cs"/>
              </a:rPr>
              <a:t>. Influenza </a:t>
            </a:r>
            <a:r>
              <a:rPr lang="cs-CZ" sz="788" dirty="0" err="1">
                <a:solidFill>
                  <a:prstClr val="black"/>
                </a:solidFill>
                <a:latin typeface="Arial" charset="0"/>
                <a:cs typeface="+mn-cs"/>
              </a:rPr>
              <a:t>Viruses</a:t>
            </a:r>
            <a:r>
              <a:rPr lang="cs-CZ" sz="788" dirty="0">
                <a:solidFill>
                  <a:prstClr val="black"/>
                </a:solidFill>
                <a:latin typeface="Arial" charset="0"/>
                <a:cs typeface="+mn-cs"/>
              </a:rPr>
              <a:t> In: Nelson </a:t>
            </a:r>
            <a:r>
              <a:rPr lang="cs-CZ" sz="788" dirty="0" err="1">
                <a:solidFill>
                  <a:prstClr val="black"/>
                </a:solidFill>
                <a:latin typeface="Arial" charset="0"/>
                <a:cs typeface="+mn-cs"/>
              </a:rPr>
              <a:t>Textbook</a:t>
            </a:r>
            <a:r>
              <a:rPr lang="cs-CZ" sz="788" dirty="0">
                <a:solidFill>
                  <a:prstClr val="black"/>
                </a:solidFill>
                <a:latin typeface="Arial" charset="0"/>
                <a:cs typeface="+mn-cs"/>
              </a:rPr>
              <a:t> </a:t>
            </a:r>
            <a:r>
              <a:rPr lang="cs-CZ" sz="788" dirty="0" err="1">
                <a:solidFill>
                  <a:prstClr val="black"/>
                </a:solidFill>
                <a:latin typeface="Arial" charset="0"/>
                <a:cs typeface="+mn-cs"/>
              </a:rPr>
              <a:t>of</a:t>
            </a:r>
            <a:r>
              <a:rPr lang="cs-CZ" sz="788" dirty="0">
                <a:solidFill>
                  <a:prstClr val="black"/>
                </a:solidFill>
                <a:latin typeface="Arial" charset="0"/>
                <a:cs typeface="+mn-cs"/>
              </a:rPr>
              <a:t> </a:t>
            </a:r>
            <a:r>
              <a:rPr lang="cs-CZ" sz="788" dirty="0" err="1">
                <a:solidFill>
                  <a:prstClr val="black"/>
                </a:solidFill>
                <a:latin typeface="Arial" charset="0"/>
                <a:cs typeface="+mn-cs"/>
              </a:rPr>
              <a:t>Pediatrics</a:t>
            </a:r>
            <a:r>
              <a:rPr lang="cs-CZ" sz="788" dirty="0">
                <a:solidFill>
                  <a:prstClr val="black"/>
                </a:solidFill>
                <a:latin typeface="Arial" charset="0"/>
                <a:cs typeface="+mn-cs"/>
              </a:rPr>
              <a:t>, 18th On-Line </a:t>
            </a:r>
            <a:r>
              <a:rPr lang="cs-CZ" sz="788" dirty="0" err="1">
                <a:solidFill>
                  <a:prstClr val="black"/>
                </a:solidFill>
                <a:latin typeface="Arial" charset="0"/>
                <a:cs typeface="+mn-cs"/>
              </a:rPr>
              <a:t>Edition</a:t>
            </a:r>
            <a:r>
              <a:rPr lang="cs-CZ" sz="788" dirty="0">
                <a:solidFill>
                  <a:prstClr val="black"/>
                </a:solidFill>
                <a:latin typeface="Arial" charset="0"/>
                <a:cs typeface="+mn-cs"/>
              </a:rPr>
              <a:t>. 2007. </a:t>
            </a:r>
          </a:p>
          <a:p>
            <a:pPr marL="171450" indent="-171450" algn="just" defTabSz="685800">
              <a:defRPr/>
            </a:pPr>
            <a:endParaRPr lang="cs-CZ" sz="900" dirty="0">
              <a:solidFill>
                <a:prstClr val="black"/>
              </a:solidFill>
              <a:latin typeface="Arial" charset="0"/>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090144B-6370-719C-6D87-FC7D28ABB686}"/>
              </a:ext>
            </a:extLst>
          </p:cNvPr>
          <p:cNvSpPr>
            <a:spLocks noGrp="1"/>
          </p:cNvSpPr>
          <p:nvPr>
            <p:ph type="title"/>
          </p:nvPr>
        </p:nvSpPr>
        <p:spPr>
          <a:xfrm>
            <a:off x="1439466" y="195263"/>
            <a:ext cx="6172200" cy="553641"/>
          </a:xfrm>
        </p:spPr>
        <p:txBody>
          <a:bodyPr/>
          <a:lstStyle/>
          <a:p>
            <a:pPr eaLnBrk="1" hangingPunct="1"/>
            <a:r>
              <a:rPr lang="cs-CZ" altLang="cs-CZ">
                <a:solidFill>
                  <a:srgbClr val="7B9899"/>
                </a:solidFill>
              </a:rPr>
              <a:t>Neurologické kontraindikace ? (kazuistika)</a:t>
            </a:r>
          </a:p>
        </p:txBody>
      </p:sp>
      <p:sp>
        <p:nvSpPr>
          <p:cNvPr id="24579" name="Rectangle 3">
            <a:extLst>
              <a:ext uri="{FF2B5EF4-FFF2-40B4-BE49-F238E27FC236}">
                <a16:creationId xmlns:a16="http://schemas.microsoft.com/office/drawing/2014/main" id="{761920F6-E00B-D2C5-7E06-90831E4B9F40}"/>
              </a:ext>
            </a:extLst>
          </p:cNvPr>
          <p:cNvSpPr>
            <a:spLocks noGrp="1"/>
          </p:cNvSpPr>
          <p:nvPr>
            <p:ph sz="quarter" idx="1"/>
          </p:nvPr>
        </p:nvSpPr>
        <p:spPr>
          <a:xfrm>
            <a:off x="445477" y="1168003"/>
            <a:ext cx="8198338" cy="3394472"/>
          </a:xfrm>
        </p:spPr>
        <p:txBody>
          <a:bodyPr/>
          <a:lstStyle/>
          <a:p>
            <a:pPr eaLnBrk="1" hangingPunct="1"/>
            <a:r>
              <a:rPr lang="cs-CZ" altLang="cs-CZ" dirty="0"/>
              <a:t>Dívka 2 roky</a:t>
            </a:r>
          </a:p>
          <a:p>
            <a:pPr eaLnBrk="1" hangingPunct="1"/>
            <a:r>
              <a:rPr lang="cs-CZ" altLang="cs-CZ" dirty="0"/>
              <a:t>Diagnosy: </a:t>
            </a:r>
          </a:p>
          <a:p>
            <a:pPr lvl="1" eaLnBrk="1" hangingPunct="1"/>
            <a:r>
              <a:rPr lang="cs-CZ" altLang="cs-CZ" dirty="0"/>
              <a:t>Těžká </a:t>
            </a:r>
            <a:r>
              <a:rPr lang="cs-CZ" altLang="cs-CZ" dirty="0" err="1"/>
              <a:t>imaturita</a:t>
            </a:r>
            <a:r>
              <a:rPr lang="cs-CZ" altLang="cs-CZ" dirty="0"/>
              <a:t> 26GT</a:t>
            </a:r>
          </a:p>
          <a:p>
            <a:pPr lvl="1" eaLnBrk="1" hangingPunct="1"/>
            <a:r>
              <a:rPr lang="cs-CZ" altLang="cs-CZ" dirty="0" err="1"/>
              <a:t>st.p</a:t>
            </a:r>
            <a:r>
              <a:rPr lang="cs-CZ" altLang="cs-CZ" dirty="0"/>
              <a:t> zavedení VP </a:t>
            </a:r>
            <a:r>
              <a:rPr lang="cs-CZ" altLang="cs-CZ" dirty="0" err="1"/>
              <a:t>shuntu</a:t>
            </a:r>
            <a:r>
              <a:rPr lang="cs-CZ" altLang="cs-CZ" dirty="0"/>
              <a:t> pro PHH</a:t>
            </a:r>
          </a:p>
          <a:p>
            <a:pPr lvl="1" eaLnBrk="1" hangingPunct="1"/>
            <a:r>
              <a:rPr lang="cs-CZ" altLang="cs-CZ" dirty="0"/>
              <a:t>DMO – paraparetická forma se sin převahou</a:t>
            </a:r>
          </a:p>
          <a:p>
            <a:pPr lvl="1" eaLnBrk="1" hangingPunct="1"/>
            <a:r>
              <a:rPr lang="cs-CZ" altLang="cs-CZ" dirty="0"/>
              <a:t>PMR </a:t>
            </a:r>
          </a:p>
          <a:p>
            <a:pPr eaLnBrk="1" hangingPunct="1"/>
            <a:r>
              <a:rPr lang="cs-CZ" altLang="cs-CZ" dirty="0"/>
              <a:t>Doporučení:  </a:t>
            </a:r>
            <a:r>
              <a:rPr lang="cs-CZ" altLang="cs-CZ" b="1" u="sng" dirty="0"/>
              <a:t>zatím stále bez očkování</a:t>
            </a:r>
            <a:r>
              <a:rPr lang="cs-CZ" altLang="cs-CZ" dirty="0"/>
              <a:t> </a:t>
            </a:r>
          </a:p>
          <a:p>
            <a:pPr eaLnBrk="1" hangingPunct="1"/>
            <a:r>
              <a:rPr lang="cs-CZ" altLang="cs-CZ" dirty="0"/>
              <a:t>Správné doporučení: z neurologického hlediska jednoznačná indikace očkování proti chřipce</a:t>
            </a:r>
            <a:r>
              <a:rPr lang="cs-CZ" altLang="cs-CZ" baseline="30000" dirty="0"/>
              <a:t>1</a:t>
            </a:r>
            <a:r>
              <a:rPr lang="cs-CZ" altLang="cs-CZ" dirty="0"/>
              <a:t>, není kontraindikací pro žádnou vakcínu</a:t>
            </a:r>
          </a:p>
        </p:txBody>
      </p:sp>
      <p:sp>
        <p:nvSpPr>
          <p:cNvPr id="24580" name="Obdélník 4">
            <a:extLst>
              <a:ext uri="{FF2B5EF4-FFF2-40B4-BE49-F238E27FC236}">
                <a16:creationId xmlns:a16="http://schemas.microsoft.com/office/drawing/2014/main" id="{7895B04A-CBAB-0978-103D-F1A48A26CC7A}"/>
              </a:ext>
            </a:extLst>
          </p:cNvPr>
          <p:cNvSpPr>
            <a:spLocks noChangeArrowheads="1"/>
          </p:cNvSpPr>
          <p:nvPr/>
        </p:nvSpPr>
        <p:spPr bwMode="auto">
          <a:xfrm>
            <a:off x="1277542" y="4786313"/>
            <a:ext cx="65353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lgn="ctr" defTabSz="685800" eaLnBrk="1" hangingPunct="1">
              <a:buFontTx/>
              <a:buAutoNum type="arabicPeriod"/>
            </a:pPr>
            <a:r>
              <a:rPr lang="cs-CZ" altLang="cs-CZ" sz="900">
                <a:solidFill>
                  <a:prstClr val="black"/>
                </a:solidFill>
                <a:cs typeface="+mn-cs"/>
              </a:rPr>
              <a:t>ACIP. </a:t>
            </a:r>
            <a:r>
              <a:rPr lang="en-US" altLang="cs-CZ" sz="900">
                <a:solidFill>
                  <a:prstClr val="black"/>
                </a:solidFill>
                <a:cs typeface="+mn-cs"/>
              </a:rPr>
              <a:t>Prevention and Control of Influenza with Vaccines</a:t>
            </a:r>
            <a:r>
              <a:rPr lang="cs-CZ" altLang="cs-CZ" sz="900">
                <a:solidFill>
                  <a:prstClr val="black"/>
                </a:solidFill>
                <a:cs typeface="+mn-cs"/>
              </a:rPr>
              <a:t>. MMWR. 2010. </a:t>
            </a:r>
          </a:p>
        </p:txBody>
      </p:sp>
      <p:pic>
        <p:nvPicPr>
          <p:cNvPr id="24581" name="Picture 5" descr="http://t3.gstatic.com/images?q=tbn:Qk_nbQxAtX4dHM:http://www.littlecharlierocks.com/images/7-12-04_after_vp_shunt_surgery__8__0iig_p1jh.jpg&amp;t=1">
            <a:extLst>
              <a:ext uri="{FF2B5EF4-FFF2-40B4-BE49-F238E27FC236}">
                <a16:creationId xmlns:a16="http://schemas.microsoft.com/office/drawing/2014/main" id="{9F789E62-0104-5AD2-2BA9-5D4557CC0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170" y="972742"/>
            <a:ext cx="2484652" cy="186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6CAA1734-B4C8-4650-31EE-7BBABD02E499}"/>
              </a:ext>
            </a:extLst>
          </p:cNvPr>
          <p:cNvSpPr>
            <a:spLocks noGrp="1"/>
          </p:cNvSpPr>
          <p:nvPr>
            <p:ph sz="quarter" idx="1"/>
          </p:nvPr>
        </p:nvSpPr>
        <p:spPr>
          <a:xfrm>
            <a:off x="633046" y="1145381"/>
            <a:ext cx="7494953" cy="3429000"/>
          </a:xfrm>
        </p:spPr>
        <p:txBody>
          <a:bodyPr/>
          <a:lstStyle/>
          <a:p>
            <a:pPr eaLnBrk="1" hangingPunct="1">
              <a:lnSpc>
                <a:spcPct val="80000"/>
              </a:lnSpc>
            </a:pPr>
            <a:r>
              <a:rPr lang="cs-CZ" altLang="cs-CZ" sz="1800" dirty="0"/>
              <a:t>Dívka ročník 1992, dnes 18 let</a:t>
            </a:r>
          </a:p>
          <a:p>
            <a:pPr eaLnBrk="1" hangingPunct="1">
              <a:lnSpc>
                <a:spcPct val="80000"/>
              </a:lnSpc>
            </a:pPr>
            <a:r>
              <a:rPr lang="cs-CZ" altLang="cs-CZ" sz="1800" dirty="0"/>
              <a:t>V kojeneckém věku 3 dávky </a:t>
            </a:r>
            <a:r>
              <a:rPr lang="cs-CZ" altLang="cs-CZ" sz="1800" dirty="0" err="1"/>
              <a:t>DTwP</a:t>
            </a:r>
            <a:endParaRPr lang="cs-CZ" altLang="cs-CZ" sz="1800" dirty="0"/>
          </a:p>
          <a:p>
            <a:pPr eaLnBrk="1" hangingPunct="1">
              <a:lnSpc>
                <a:spcPct val="80000"/>
              </a:lnSpc>
            </a:pPr>
            <a:r>
              <a:rPr lang="cs-CZ" altLang="cs-CZ" sz="1800" dirty="0"/>
              <a:t>V 1 roce věku diagnosa SMA typ  II, </a:t>
            </a:r>
          </a:p>
          <a:p>
            <a:pPr eaLnBrk="1" hangingPunct="1">
              <a:lnSpc>
                <a:spcPct val="80000"/>
              </a:lnSpc>
              <a:buFont typeface="Wingdings 2" panose="05020102010507070707" pitchFamily="18" charset="2"/>
              <a:buNone/>
            </a:pPr>
            <a:r>
              <a:rPr lang="cs-CZ" altLang="cs-CZ" sz="1800" dirty="0"/>
              <a:t>	první klinické manifestace asi v 8 měsících (hypotonie)</a:t>
            </a:r>
          </a:p>
          <a:p>
            <a:pPr eaLnBrk="1" hangingPunct="1">
              <a:lnSpc>
                <a:spcPct val="80000"/>
              </a:lnSpc>
            </a:pPr>
            <a:r>
              <a:rPr lang="cs-CZ" altLang="cs-CZ" sz="1800" dirty="0"/>
              <a:t>Dnes upoutána na vozík, opakované hospitalizace na JIP pro virové respirační infekce</a:t>
            </a:r>
          </a:p>
          <a:p>
            <a:pPr eaLnBrk="1" hangingPunct="1">
              <a:lnSpc>
                <a:spcPct val="80000"/>
              </a:lnSpc>
            </a:pPr>
            <a:r>
              <a:rPr lang="cs-CZ" altLang="cs-CZ" sz="1800" dirty="0" err="1"/>
              <a:t>Prognosa</a:t>
            </a:r>
            <a:r>
              <a:rPr lang="cs-CZ" altLang="cs-CZ" sz="1800" dirty="0"/>
              <a:t>: úmrtí většinou na respirační komplikace</a:t>
            </a:r>
            <a:r>
              <a:rPr lang="cs-CZ" altLang="cs-CZ" sz="1800" baseline="30000" dirty="0"/>
              <a:t>1</a:t>
            </a:r>
          </a:p>
          <a:p>
            <a:pPr eaLnBrk="1" hangingPunct="1">
              <a:lnSpc>
                <a:spcPct val="80000"/>
              </a:lnSpc>
            </a:pPr>
            <a:r>
              <a:rPr lang="cs-CZ" altLang="cs-CZ" sz="1800" dirty="0"/>
              <a:t>Od diagnosy (od 6 měsíců věku) do roku 2006 (14 let věku) dívka nedostala jedinou vakcínu, opakovaně kontraindikace na specializovaných pracovištích</a:t>
            </a:r>
          </a:p>
          <a:p>
            <a:pPr eaLnBrk="1" hangingPunct="1">
              <a:lnSpc>
                <a:spcPct val="80000"/>
              </a:lnSpc>
            </a:pPr>
            <a:r>
              <a:rPr lang="cs-CZ" altLang="cs-CZ" sz="1800" dirty="0"/>
              <a:t>Dívka nemá žádnou skutečnou kontraindikaci žádné vakcíny,  měly být indikovány všechny vakcíny v závislosti na věku  s důrazem na každoroční  očkování proti chřipce</a:t>
            </a:r>
            <a:r>
              <a:rPr lang="cs-CZ" altLang="cs-CZ" sz="1800" baseline="30000" dirty="0"/>
              <a:t>2</a:t>
            </a:r>
            <a:endParaRPr lang="cs-CZ" altLang="cs-CZ" sz="1800" dirty="0"/>
          </a:p>
          <a:p>
            <a:pPr eaLnBrk="1" hangingPunct="1">
              <a:lnSpc>
                <a:spcPct val="80000"/>
              </a:lnSpc>
              <a:buFont typeface="Arial" panose="020B0604020202020204" pitchFamily="34" charset="0"/>
              <a:buNone/>
            </a:pPr>
            <a:endParaRPr lang="cs-CZ" altLang="cs-CZ" sz="1800" dirty="0"/>
          </a:p>
          <a:p>
            <a:pPr eaLnBrk="1" hangingPunct="1">
              <a:lnSpc>
                <a:spcPct val="80000"/>
              </a:lnSpc>
              <a:buFont typeface="Arial" panose="020B0604020202020204" pitchFamily="34" charset="0"/>
              <a:buNone/>
            </a:pPr>
            <a:endParaRPr lang="cs-CZ" altLang="cs-CZ" sz="1500" dirty="0"/>
          </a:p>
        </p:txBody>
      </p:sp>
      <p:sp>
        <p:nvSpPr>
          <p:cNvPr id="4" name="Obdélník 3">
            <a:extLst>
              <a:ext uri="{FF2B5EF4-FFF2-40B4-BE49-F238E27FC236}">
                <a16:creationId xmlns:a16="http://schemas.microsoft.com/office/drawing/2014/main" id="{CAF7CFCB-BCBE-3195-8E13-D3E9DB9F65C8}"/>
              </a:ext>
            </a:extLst>
          </p:cNvPr>
          <p:cNvSpPr/>
          <p:nvPr/>
        </p:nvSpPr>
        <p:spPr>
          <a:xfrm>
            <a:off x="1385888" y="4731544"/>
            <a:ext cx="6372225" cy="334835"/>
          </a:xfrm>
          <a:prstGeom prst="rect">
            <a:avLst/>
          </a:prstGeom>
        </p:spPr>
        <p:txBody>
          <a:bodyPr>
            <a:spAutoFit/>
          </a:bodyPr>
          <a:lstStyle/>
          <a:p>
            <a:pPr marL="257175" indent="-257175" defTabSz="685800" eaLnBrk="1" hangingPunct="1">
              <a:buFontTx/>
              <a:buAutoNum type="arabicPeriod"/>
              <a:defRPr/>
            </a:pPr>
            <a:r>
              <a:rPr lang="cs-CZ" sz="788" dirty="0" err="1">
                <a:solidFill>
                  <a:prstClr val="black"/>
                </a:solidFill>
                <a:latin typeface="Arial" charset="0"/>
                <a:cs typeface="+mn-cs"/>
                <a:hlinkClick r:id="rId3"/>
              </a:rPr>
              <a:t>1. http://www.wrongdiagnosis.com/s/spinal_muscular_atrophy/book-diseases-20a.htm</a:t>
            </a:r>
            <a:endParaRPr lang="cs-CZ" sz="788" dirty="0" err="1">
              <a:solidFill>
                <a:prstClr val="black"/>
              </a:solidFill>
              <a:latin typeface="Arial" charset="0"/>
              <a:cs typeface="+mn-cs"/>
            </a:endParaRPr>
          </a:p>
          <a:p>
            <a:pPr marL="257175" indent="-257175" defTabSz="685800" eaLnBrk="1" hangingPunct="1">
              <a:buFontTx/>
              <a:buAutoNum type="arabicPeriod"/>
              <a:defRPr/>
            </a:pPr>
            <a:r>
              <a:rPr lang="cs-CZ" sz="788" dirty="0">
                <a:solidFill>
                  <a:prstClr val="black"/>
                </a:solidFill>
                <a:latin typeface="Arial" charset="0"/>
                <a:cs typeface="+mn-cs"/>
              </a:rPr>
              <a:t>ACIP. </a:t>
            </a:r>
            <a:r>
              <a:rPr lang="en-US" sz="788" dirty="0">
                <a:solidFill>
                  <a:prstClr val="black"/>
                </a:solidFill>
                <a:latin typeface="Arial" charset="0"/>
                <a:cs typeface="+mn-cs"/>
              </a:rPr>
              <a:t>Prevention and Control of Influenza with Vaccines</a:t>
            </a:r>
            <a:r>
              <a:rPr lang="cs-CZ" sz="788" dirty="0">
                <a:solidFill>
                  <a:prstClr val="black"/>
                </a:solidFill>
                <a:latin typeface="Arial" charset="0"/>
                <a:cs typeface="+mn-cs"/>
              </a:rPr>
              <a:t>. MMWR. 2010.</a:t>
            </a:r>
          </a:p>
        </p:txBody>
      </p:sp>
      <p:pic>
        <p:nvPicPr>
          <p:cNvPr id="25604" name="Picture 2" descr="http://www.wheelchair-deals.com/wp-content/uploads/2008/11/boy-in-wheelchair.jpg">
            <a:extLst>
              <a:ext uri="{FF2B5EF4-FFF2-40B4-BE49-F238E27FC236}">
                <a16:creationId xmlns:a16="http://schemas.microsoft.com/office/drawing/2014/main" id="{D5F02CE5-5284-2436-CE58-D5B2D2088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592" y="627460"/>
            <a:ext cx="1393031" cy="133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2">
            <a:extLst>
              <a:ext uri="{FF2B5EF4-FFF2-40B4-BE49-F238E27FC236}">
                <a16:creationId xmlns:a16="http://schemas.microsoft.com/office/drawing/2014/main" id="{C070FF8C-5D39-585C-A890-BF408C3DABEF}"/>
              </a:ext>
            </a:extLst>
          </p:cNvPr>
          <p:cNvSpPr>
            <a:spLocks noGrp="1"/>
          </p:cNvSpPr>
          <p:nvPr>
            <p:ph type="title"/>
          </p:nvPr>
        </p:nvSpPr>
        <p:spPr>
          <a:xfrm>
            <a:off x="1331119" y="0"/>
            <a:ext cx="6400800" cy="569119"/>
          </a:xfrm>
        </p:spPr>
        <p:txBody>
          <a:bodyPr/>
          <a:lstStyle/>
          <a:p>
            <a:pPr eaLnBrk="1" hangingPunct="1"/>
            <a:r>
              <a:rPr lang="cs-CZ" altLang="cs-CZ">
                <a:solidFill>
                  <a:srgbClr val="7B9899"/>
                </a:solidFill>
              </a:rPr>
              <a:t>Neurologické kontraindikace ? (kazuistika)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3107B2-D0F1-56A5-EA1C-7F765682F7E2}"/>
              </a:ext>
            </a:extLst>
          </p:cNvPr>
          <p:cNvSpPr>
            <a:spLocks noGrp="1"/>
          </p:cNvSpPr>
          <p:nvPr>
            <p:ph type="title"/>
          </p:nvPr>
        </p:nvSpPr>
        <p:spPr>
          <a:xfrm>
            <a:off x="244793" y="169962"/>
            <a:ext cx="8520600" cy="572700"/>
          </a:xfrm>
        </p:spPr>
        <p:txBody>
          <a:bodyPr>
            <a:normAutofit fontScale="90000"/>
          </a:bodyPr>
          <a:lstStyle/>
          <a:p>
            <a:pPr algn="ctr"/>
            <a:r>
              <a:rPr lang="cs-CZ" sz="2400" dirty="0"/>
              <a:t>Specifické skupiny jako indikace pro očkování</a:t>
            </a:r>
            <a:br>
              <a:rPr lang="cs-CZ" sz="2400" dirty="0"/>
            </a:br>
            <a:r>
              <a:rPr lang="cs-CZ" sz="2400" dirty="0"/>
              <a:t>(indikace na základě rizikových stavů)</a:t>
            </a:r>
          </a:p>
        </p:txBody>
      </p:sp>
      <p:sp>
        <p:nvSpPr>
          <p:cNvPr id="3" name="Zástupný text 2">
            <a:extLst>
              <a:ext uri="{FF2B5EF4-FFF2-40B4-BE49-F238E27FC236}">
                <a16:creationId xmlns:a16="http://schemas.microsoft.com/office/drawing/2014/main" id="{F2C08DFB-9899-6E67-9D43-C4F3D6835BFB}"/>
              </a:ext>
            </a:extLst>
          </p:cNvPr>
          <p:cNvSpPr>
            <a:spLocks noGrp="1"/>
          </p:cNvSpPr>
          <p:nvPr>
            <p:ph type="body" idx="1"/>
          </p:nvPr>
        </p:nvSpPr>
        <p:spPr/>
        <p:txBody>
          <a:bodyPr>
            <a:normAutofit lnSpcReduction="10000"/>
          </a:bodyPr>
          <a:lstStyle/>
          <a:p>
            <a:pPr>
              <a:spcAft>
                <a:spcPts val="600"/>
              </a:spcAft>
            </a:pPr>
            <a:r>
              <a:rPr lang="cs-CZ" sz="2400" dirty="0"/>
              <a:t>Těhotenství a kojení</a:t>
            </a:r>
          </a:p>
          <a:p>
            <a:pPr>
              <a:spcAft>
                <a:spcPts val="600"/>
              </a:spcAft>
            </a:pPr>
            <a:r>
              <a:rPr lang="cs-CZ" sz="2400" dirty="0"/>
              <a:t>Předčasně narozené děti</a:t>
            </a:r>
          </a:p>
          <a:p>
            <a:pPr>
              <a:spcAft>
                <a:spcPts val="600"/>
              </a:spcAft>
            </a:pPr>
            <a:r>
              <a:rPr lang="cs-CZ" sz="2400" dirty="0"/>
              <a:t>Chronická onemocnění</a:t>
            </a:r>
          </a:p>
          <a:p>
            <a:pPr>
              <a:spcAft>
                <a:spcPts val="600"/>
              </a:spcAft>
            </a:pPr>
            <a:r>
              <a:rPr lang="cs-CZ" sz="2400" dirty="0" err="1"/>
              <a:t>Imunokompromitující</a:t>
            </a:r>
            <a:r>
              <a:rPr lang="cs-CZ" sz="2400" dirty="0"/>
              <a:t> stavy (a jejich kontakty)</a:t>
            </a:r>
          </a:p>
          <a:p>
            <a:pPr>
              <a:spcAft>
                <a:spcPts val="600"/>
              </a:spcAft>
            </a:pPr>
            <a:r>
              <a:rPr lang="cs-CZ" sz="2400" dirty="0"/>
              <a:t>Cestování</a:t>
            </a:r>
          </a:p>
          <a:p>
            <a:pPr>
              <a:spcAft>
                <a:spcPts val="600"/>
              </a:spcAft>
            </a:pPr>
            <a:r>
              <a:rPr lang="cs-CZ" sz="2400" dirty="0"/>
              <a:t>Zdravotníci </a:t>
            </a:r>
          </a:p>
          <a:p>
            <a:pPr>
              <a:spcAft>
                <a:spcPts val="600"/>
              </a:spcAft>
            </a:pPr>
            <a:r>
              <a:rPr lang="cs-CZ" sz="2400" dirty="0"/>
              <a:t>Domovy důchodců, pečovatelské domy a podobná zařízení</a:t>
            </a:r>
          </a:p>
          <a:p>
            <a:pPr>
              <a:spcAft>
                <a:spcPts val="600"/>
              </a:spcAft>
            </a:pPr>
            <a:endParaRPr lang="cs-CZ" sz="2400" dirty="0"/>
          </a:p>
          <a:p>
            <a:pPr marL="114300" indent="0">
              <a:buNone/>
            </a:pPr>
            <a:endParaRPr lang="cs-CZ" dirty="0"/>
          </a:p>
        </p:txBody>
      </p:sp>
    </p:spTree>
    <p:extLst>
      <p:ext uri="{BB962C8B-B14F-4D97-AF65-F5344CB8AC3E}">
        <p14:creationId xmlns:p14="http://schemas.microsoft.com/office/powerpoint/2010/main" val="267071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AC34-0BCE-D7F7-85C8-243E201813B9}"/>
            </a:ext>
          </a:extLst>
        </p:cNvPr>
        <p:cNvGrpSpPr/>
        <p:nvPr/>
      </p:nvGrpSpPr>
      <p:grpSpPr>
        <a:xfrm>
          <a:off x="0" y="0"/>
          <a:ext cx="0" cy="0"/>
          <a:chOff x="0" y="0"/>
          <a:chExt cx="0" cy="0"/>
        </a:xfrm>
      </p:grpSpPr>
      <p:sp>
        <p:nvSpPr>
          <p:cNvPr id="51202" name="Google Shape;199;p36">
            <a:extLst>
              <a:ext uri="{FF2B5EF4-FFF2-40B4-BE49-F238E27FC236}">
                <a16:creationId xmlns:a16="http://schemas.microsoft.com/office/drawing/2014/main" id="{98A3578F-2C28-297F-AC7B-5A6B4AB22584}"/>
              </a:ext>
            </a:extLst>
          </p:cNvPr>
          <p:cNvSpPr txBox="1">
            <a:spLocks noGrp="1"/>
          </p:cNvSpPr>
          <p:nvPr>
            <p:ph type="title"/>
          </p:nvPr>
        </p:nvSpPr>
        <p:spPr>
          <a:xfrm>
            <a:off x="311150" y="444500"/>
            <a:ext cx="5888928" cy="573088"/>
          </a:xfrm>
        </p:spPr>
        <p:txBody>
          <a:bodyPr/>
          <a:lstStyle/>
          <a:p>
            <a:pPr algn="ctr" eaLnBrk="1" hangingPunct="1">
              <a:spcBef>
                <a:spcPct val="0"/>
              </a:spcBef>
              <a:spcAft>
                <a:spcPct val="0"/>
              </a:spcAft>
            </a:pPr>
            <a:r>
              <a:rPr lang="cs-CZ" altLang="cs-CZ" sz="2500" dirty="0">
                <a:latin typeface="Arial" panose="020B0604020202020204" pitchFamily="34" charset="0"/>
                <a:cs typeface="Arial" panose="020B0604020202020204" pitchFamily="34" charset="0"/>
              </a:rPr>
              <a:t>Těhotenství, kojení, nedonošené děti</a:t>
            </a:r>
          </a:p>
        </p:txBody>
      </p:sp>
      <p:sp>
        <p:nvSpPr>
          <p:cNvPr id="51203" name="Google Shape;200;p36">
            <a:extLst>
              <a:ext uri="{FF2B5EF4-FFF2-40B4-BE49-F238E27FC236}">
                <a16:creationId xmlns:a16="http://schemas.microsoft.com/office/drawing/2014/main" id="{6FFED7FD-1AAB-ED2E-194A-ABB4873CF17B}"/>
              </a:ext>
            </a:extLst>
          </p:cNvPr>
          <p:cNvSpPr txBox="1">
            <a:spLocks noGrp="1"/>
          </p:cNvSpPr>
          <p:nvPr>
            <p:ph type="body" idx="1"/>
          </p:nvPr>
        </p:nvSpPr>
        <p:spPr>
          <a:xfrm>
            <a:off x="311150" y="1152525"/>
            <a:ext cx="5502352" cy="3416300"/>
          </a:xfrm>
        </p:spPr>
        <p:txBody>
          <a:bodyPr>
            <a:normAutofit lnSpcReduction="10000"/>
          </a:bodyPr>
          <a:lstStyle/>
          <a:p>
            <a:pPr indent="-333375" eaLnBrk="1" hangingPunct="1">
              <a:lnSpc>
                <a:spcPct val="105000"/>
              </a:lnSpc>
              <a:spcBef>
                <a:spcPct val="0"/>
              </a:spcBef>
              <a:spcAft>
                <a:spcPct val="0"/>
              </a:spcAft>
              <a:buClr>
                <a:srgbClr val="595959"/>
              </a:buClr>
              <a:buSzTx/>
            </a:pPr>
            <a:r>
              <a:rPr lang="cs-CZ" altLang="cs-CZ" sz="1700" dirty="0">
                <a:solidFill>
                  <a:srgbClr val="595959"/>
                </a:solidFill>
                <a:latin typeface="Arial" panose="020B0604020202020204" pitchFamily="34" charset="0"/>
                <a:cs typeface="Arial" panose="020B0604020202020204" pitchFamily="34" charset="0"/>
              </a:rPr>
              <a:t>Těhotenství</a:t>
            </a:r>
          </a:p>
          <a:p>
            <a:pPr lvl="1" indent="-309563" eaLnBrk="1" hangingPunct="1">
              <a:lnSpc>
                <a:spcPct val="105000"/>
              </a:lnSpc>
              <a:spcBef>
                <a:spcPct val="0"/>
              </a:spcBef>
              <a:spcAft>
                <a:spcPct val="0"/>
              </a:spcAft>
              <a:buClr>
                <a:srgbClr val="595959"/>
              </a:buClr>
              <a:buSzTx/>
            </a:pPr>
            <a:r>
              <a:rPr lang="cs-CZ" altLang="cs-CZ" sz="1300" dirty="0" err="1">
                <a:solidFill>
                  <a:srgbClr val="595959"/>
                </a:solidFill>
                <a:latin typeface="Arial" panose="020B0604020202020204" pitchFamily="34" charset="0"/>
                <a:cs typeface="Arial" panose="020B0604020202020204" pitchFamily="34" charset="0"/>
              </a:rPr>
              <a:t>vždyTdap</a:t>
            </a:r>
            <a:r>
              <a:rPr lang="cs-CZ" altLang="cs-CZ" sz="1300" dirty="0">
                <a:solidFill>
                  <a:srgbClr val="595959"/>
                </a:solidFill>
                <a:latin typeface="Arial" panose="020B0604020202020204" pitchFamily="34" charset="0"/>
                <a:cs typeface="Arial" panose="020B0604020202020204" pitchFamily="34" charset="0"/>
              </a:rPr>
              <a:t>, IIV,COV-mRNA, (RSV)</a:t>
            </a:r>
          </a:p>
          <a:p>
            <a:pPr lvl="1" indent="-309563" eaLnBrk="1" hangingPunct="1">
              <a:lnSpc>
                <a:spcPct val="105000"/>
              </a:lnSpc>
              <a:spcBef>
                <a:spcPct val="0"/>
              </a:spcBef>
              <a:spcAft>
                <a:spcPct val="0"/>
              </a:spcAft>
              <a:buClr>
                <a:srgbClr val="595959"/>
              </a:buClr>
              <a:buSzTx/>
            </a:pPr>
            <a:r>
              <a:rPr lang="cs-CZ" altLang="cs-CZ" sz="1300" dirty="0">
                <a:solidFill>
                  <a:srgbClr val="595959"/>
                </a:solidFill>
                <a:latin typeface="Arial" panose="020B0604020202020204" pitchFamily="34" charset="0"/>
                <a:cs typeface="Arial" panose="020B0604020202020204" pitchFamily="34" charset="0"/>
              </a:rPr>
              <a:t>kontraindikace živých vakcín</a:t>
            </a:r>
          </a:p>
          <a:p>
            <a:pPr indent="-333375" eaLnBrk="1" hangingPunct="1">
              <a:lnSpc>
                <a:spcPct val="105000"/>
              </a:lnSpc>
              <a:spcBef>
                <a:spcPts val="1200"/>
              </a:spcBef>
              <a:spcAft>
                <a:spcPct val="0"/>
              </a:spcAft>
              <a:buClr>
                <a:srgbClr val="595959"/>
              </a:buClr>
              <a:buFont typeface="Arial" panose="020B0604020202020204" pitchFamily="34" charset="0"/>
              <a:buNone/>
            </a:pPr>
            <a:endParaRPr lang="cs-CZ" altLang="cs-CZ" sz="1700" dirty="0">
              <a:solidFill>
                <a:srgbClr val="595959"/>
              </a:solidFill>
              <a:latin typeface="Arial" panose="020B0604020202020204" pitchFamily="34" charset="0"/>
              <a:cs typeface="Arial" panose="020B0604020202020204" pitchFamily="34" charset="0"/>
            </a:endParaRPr>
          </a:p>
          <a:p>
            <a:pPr indent="-333375" eaLnBrk="1" hangingPunct="1">
              <a:lnSpc>
                <a:spcPct val="105000"/>
              </a:lnSpc>
              <a:spcBef>
                <a:spcPts val="1200"/>
              </a:spcBef>
              <a:spcAft>
                <a:spcPct val="0"/>
              </a:spcAft>
              <a:buClr>
                <a:srgbClr val="595959"/>
              </a:buClr>
              <a:buSzTx/>
            </a:pPr>
            <a:r>
              <a:rPr lang="cs-CZ" altLang="cs-CZ" sz="1700" dirty="0">
                <a:solidFill>
                  <a:srgbClr val="595959"/>
                </a:solidFill>
                <a:latin typeface="Arial" panose="020B0604020202020204" pitchFamily="34" charset="0"/>
                <a:cs typeface="Arial" panose="020B0604020202020204" pitchFamily="34" charset="0"/>
              </a:rPr>
              <a:t>Kojení </a:t>
            </a:r>
          </a:p>
          <a:p>
            <a:pPr lvl="1" indent="-309563" eaLnBrk="1" hangingPunct="1">
              <a:lnSpc>
                <a:spcPct val="105000"/>
              </a:lnSpc>
              <a:spcBef>
                <a:spcPct val="0"/>
              </a:spcBef>
              <a:spcAft>
                <a:spcPct val="0"/>
              </a:spcAft>
              <a:buClr>
                <a:srgbClr val="595959"/>
              </a:buClr>
              <a:buSzTx/>
            </a:pPr>
            <a:r>
              <a:rPr lang="cs-CZ" altLang="cs-CZ" sz="1300" dirty="0">
                <a:solidFill>
                  <a:srgbClr val="595959"/>
                </a:solidFill>
                <a:latin typeface="Arial" panose="020B0604020202020204" pitchFamily="34" charset="0"/>
                <a:cs typeface="Arial" panose="020B0604020202020204" pitchFamily="34" charset="0"/>
              </a:rPr>
              <a:t>není KI žádné vakcíny (např. doočkování VAR, HPV, KE, </a:t>
            </a:r>
            <a:r>
              <a:rPr lang="cs-CZ" altLang="cs-CZ" sz="1300" dirty="0" err="1">
                <a:solidFill>
                  <a:srgbClr val="595959"/>
                </a:solidFill>
                <a:latin typeface="Arial" panose="020B0604020202020204" pitchFamily="34" charset="0"/>
                <a:cs typeface="Arial" panose="020B0604020202020204" pitchFamily="34" charset="0"/>
              </a:rPr>
              <a:t>Tdap</a:t>
            </a:r>
            <a:r>
              <a:rPr lang="cs-CZ" altLang="cs-CZ" sz="1300" dirty="0">
                <a:solidFill>
                  <a:srgbClr val="595959"/>
                </a:solidFill>
                <a:latin typeface="Arial" panose="020B0604020202020204" pitchFamily="34" charset="0"/>
                <a:cs typeface="Arial" panose="020B0604020202020204" pitchFamily="34" charset="0"/>
              </a:rPr>
              <a:t> aj)</a:t>
            </a:r>
          </a:p>
          <a:p>
            <a:pPr indent="-333375" eaLnBrk="1" hangingPunct="1">
              <a:lnSpc>
                <a:spcPct val="105000"/>
              </a:lnSpc>
              <a:spcBef>
                <a:spcPts val="1200"/>
              </a:spcBef>
              <a:spcAft>
                <a:spcPct val="0"/>
              </a:spcAft>
              <a:buClr>
                <a:srgbClr val="595959"/>
              </a:buClr>
              <a:buFont typeface="Arial" panose="020B0604020202020204" pitchFamily="34" charset="0"/>
              <a:buNone/>
            </a:pPr>
            <a:endParaRPr lang="cs-CZ" altLang="cs-CZ" sz="1700" dirty="0">
              <a:solidFill>
                <a:srgbClr val="595959"/>
              </a:solidFill>
              <a:latin typeface="Arial" panose="020B0604020202020204" pitchFamily="34" charset="0"/>
              <a:cs typeface="Arial" panose="020B0604020202020204" pitchFamily="34" charset="0"/>
            </a:endParaRPr>
          </a:p>
          <a:p>
            <a:pPr indent="-333375" eaLnBrk="1" hangingPunct="1">
              <a:lnSpc>
                <a:spcPct val="105000"/>
              </a:lnSpc>
              <a:spcBef>
                <a:spcPts val="1200"/>
              </a:spcBef>
              <a:spcAft>
                <a:spcPct val="0"/>
              </a:spcAft>
              <a:buClr>
                <a:srgbClr val="595959"/>
              </a:buClr>
              <a:buSzTx/>
            </a:pPr>
            <a:r>
              <a:rPr lang="cs-CZ" altLang="cs-CZ" sz="1700" dirty="0">
                <a:solidFill>
                  <a:srgbClr val="595959"/>
                </a:solidFill>
                <a:latin typeface="Arial" panose="020B0604020202020204" pitchFamily="34" charset="0"/>
                <a:cs typeface="Arial" panose="020B0604020202020204" pitchFamily="34" charset="0"/>
              </a:rPr>
              <a:t>Nedonošené děti</a:t>
            </a:r>
          </a:p>
          <a:p>
            <a:pPr lvl="1" indent="-309563" eaLnBrk="1" hangingPunct="1">
              <a:lnSpc>
                <a:spcPct val="105000"/>
              </a:lnSpc>
              <a:spcBef>
                <a:spcPct val="0"/>
              </a:spcBef>
              <a:spcAft>
                <a:spcPct val="0"/>
              </a:spcAft>
              <a:buClr>
                <a:srgbClr val="595959"/>
              </a:buClr>
              <a:buSzTx/>
            </a:pPr>
            <a:r>
              <a:rPr lang="cs-CZ" altLang="cs-CZ" sz="1300" dirty="0">
                <a:solidFill>
                  <a:srgbClr val="595959"/>
                </a:solidFill>
                <a:latin typeface="Arial" panose="020B0604020202020204" pitchFamily="34" charset="0"/>
                <a:cs typeface="Arial" panose="020B0604020202020204" pitchFamily="34" charset="0"/>
              </a:rPr>
              <a:t>všechny vakcíny podle chronologického věku, včetně včasných boosterů</a:t>
            </a:r>
          </a:p>
          <a:p>
            <a:pPr lvl="1" indent="-309563" eaLnBrk="1" hangingPunct="1">
              <a:lnSpc>
                <a:spcPct val="105000"/>
              </a:lnSpc>
              <a:spcBef>
                <a:spcPct val="0"/>
              </a:spcBef>
              <a:spcAft>
                <a:spcPct val="0"/>
              </a:spcAft>
              <a:buClr>
                <a:srgbClr val="595959"/>
              </a:buClr>
              <a:buSzTx/>
            </a:pPr>
            <a:r>
              <a:rPr lang="cs-CZ" altLang="cs-CZ" sz="1300" dirty="0">
                <a:solidFill>
                  <a:srgbClr val="595959"/>
                </a:solidFill>
                <a:latin typeface="Arial" panose="020B0604020202020204" pitchFamily="34" charset="0"/>
                <a:cs typeface="Arial" panose="020B0604020202020204" pitchFamily="34" charset="0"/>
              </a:rPr>
              <a:t>IIV a COV-mRNA v 6 měsících</a:t>
            </a:r>
          </a:p>
          <a:p>
            <a:pPr indent="-333375" eaLnBrk="1" hangingPunct="1">
              <a:lnSpc>
                <a:spcPct val="105000"/>
              </a:lnSpc>
              <a:spcBef>
                <a:spcPts val="1200"/>
              </a:spcBef>
              <a:spcAft>
                <a:spcPts val="1200"/>
              </a:spcAft>
              <a:buClr>
                <a:srgbClr val="595959"/>
              </a:buClr>
              <a:buFont typeface="Arial" panose="020B0604020202020204" pitchFamily="34" charset="0"/>
              <a:buNone/>
            </a:pPr>
            <a:endParaRPr lang="cs-CZ" altLang="cs-CZ" sz="1700" dirty="0">
              <a:solidFill>
                <a:srgbClr val="595959"/>
              </a:solidFill>
              <a:latin typeface="Arial" panose="020B0604020202020204" pitchFamily="34" charset="0"/>
              <a:cs typeface="Arial" panose="020B0604020202020204" pitchFamily="34" charset="0"/>
            </a:endParaRPr>
          </a:p>
        </p:txBody>
      </p:sp>
      <p:pic>
        <p:nvPicPr>
          <p:cNvPr id="2" name="Google Shape;54;p13">
            <a:extLst>
              <a:ext uri="{FF2B5EF4-FFF2-40B4-BE49-F238E27FC236}">
                <a16:creationId xmlns:a16="http://schemas.microsoft.com/office/drawing/2014/main" id="{180C12D0-B7A6-F20D-F306-D4C4CA5BBE46}"/>
              </a:ext>
            </a:extLst>
          </p:cNvPr>
          <p:cNvPicPr preferRelativeResize="0"/>
          <p:nvPr/>
        </p:nvPicPr>
        <p:blipFill>
          <a:blip r:embed="rId3">
            <a:alphaModFix/>
          </a:blip>
          <a:stretch>
            <a:fillRect/>
          </a:stretch>
        </p:blipFill>
        <p:spPr>
          <a:xfrm>
            <a:off x="5954753" y="0"/>
            <a:ext cx="3128406" cy="5143500"/>
          </a:xfrm>
          <a:prstGeom prst="rect">
            <a:avLst/>
          </a:prstGeom>
          <a:noFill/>
          <a:ln>
            <a:noFill/>
          </a:ln>
        </p:spPr>
      </p:pic>
    </p:spTree>
    <p:extLst>
      <p:ext uri="{BB962C8B-B14F-4D97-AF65-F5344CB8AC3E}">
        <p14:creationId xmlns:p14="http://schemas.microsoft.com/office/powerpoint/2010/main" val="2830302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Souvislost infekcí a očkování s těhotenstvím</a:t>
            </a: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cs" dirty="0"/>
              <a:t>těhotenství zvyšuje riziko komplikací některých infekcí (chřipka, covid, spalničky)</a:t>
            </a:r>
            <a:endParaRPr dirty="0"/>
          </a:p>
          <a:p>
            <a:pPr marL="914400" lvl="1" indent="-317500" algn="l" rtl="0">
              <a:spcBef>
                <a:spcPts val="0"/>
              </a:spcBef>
              <a:spcAft>
                <a:spcPts val="0"/>
              </a:spcAft>
              <a:buSzPts val="1400"/>
              <a:buChar char="○"/>
            </a:pPr>
            <a:r>
              <a:rPr lang="cs" dirty="0"/>
              <a:t>faktory imunologické</a:t>
            </a:r>
            <a:endParaRPr dirty="0"/>
          </a:p>
          <a:p>
            <a:pPr marL="914400" lvl="1" indent="-317500" algn="l" rtl="0">
              <a:spcBef>
                <a:spcPts val="0"/>
              </a:spcBef>
              <a:spcAft>
                <a:spcPts val="0"/>
              </a:spcAft>
              <a:buSzPts val="1400"/>
              <a:buChar char="○"/>
            </a:pPr>
            <a:r>
              <a:rPr lang="cs" dirty="0"/>
              <a:t>faktory mechanické</a:t>
            </a:r>
            <a:endParaRPr dirty="0"/>
          </a:p>
          <a:p>
            <a:pPr marL="457200" lvl="0" indent="-342900" algn="l" rtl="0">
              <a:spcBef>
                <a:spcPts val="0"/>
              </a:spcBef>
              <a:spcAft>
                <a:spcPts val="0"/>
              </a:spcAft>
              <a:buSzPts val="1800"/>
              <a:buChar char="●"/>
            </a:pPr>
            <a:r>
              <a:rPr lang="cs" dirty="0"/>
              <a:t>některá infekční onemocnění ohrožují výsledek těhotenství </a:t>
            </a:r>
            <a:endParaRPr dirty="0"/>
          </a:p>
          <a:p>
            <a:pPr marL="914400" lvl="1" indent="-317500" algn="l" rtl="0">
              <a:spcBef>
                <a:spcPts val="0"/>
              </a:spcBef>
              <a:spcAft>
                <a:spcPts val="0"/>
              </a:spcAft>
              <a:buSzPts val="1400"/>
              <a:buChar char="○"/>
            </a:pPr>
            <a:r>
              <a:rPr lang="cs" dirty="0"/>
              <a:t>potraty, mrtvěrozené plody, předčasné porody</a:t>
            </a:r>
            <a:endParaRPr dirty="0"/>
          </a:p>
          <a:p>
            <a:pPr marL="914400" lvl="1" indent="-317500" algn="l" rtl="0">
              <a:spcBef>
                <a:spcPts val="0"/>
              </a:spcBef>
              <a:spcAft>
                <a:spcPts val="0"/>
              </a:spcAft>
              <a:buSzPts val="1400"/>
              <a:buChar char="○"/>
            </a:pPr>
            <a:r>
              <a:rPr lang="cs" dirty="0"/>
              <a:t>vrozené vývojové vady (zarděnky, plané neštovice)</a:t>
            </a:r>
            <a:endParaRPr dirty="0"/>
          </a:p>
          <a:p>
            <a:pPr marL="914400" lvl="1" indent="-317500" algn="l" rtl="0">
              <a:spcBef>
                <a:spcPts val="0"/>
              </a:spcBef>
              <a:spcAft>
                <a:spcPts val="0"/>
              </a:spcAft>
              <a:buSzPts val="1400"/>
              <a:buChar char="○"/>
            </a:pPr>
            <a:r>
              <a:rPr lang="cs" dirty="0"/>
              <a:t>kongenitální infekce</a:t>
            </a:r>
            <a:endParaRPr dirty="0"/>
          </a:p>
          <a:p>
            <a:pPr marL="457200" lvl="0" indent="-342900" algn="l" rtl="0">
              <a:spcBef>
                <a:spcPts val="0"/>
              </a:spcBef>
              <a:spcAft>
                <a:spcPts val="0"/>
              </a:spcAft>
              <a:buSzPts val="1800"/>
              <a:buChar char="●"/>
            </a:pPr>
            <a:r>
              <a:rPr lang="cs" dirty="0"/>
              <a:t>kojenci mají zvýšené riziko závažného průběhu  infekčních onemocnění a komplikací (RSV, covid, chřipka, pertuse, spalničky, plané neštovice)</a:t>
            </a:r>
            <a:endParaRPr dirty="0"/>
          </a:p>
        </p:txBody>
      </p:sp>
      <p:pic>
        <p:nvPicPr>
          <p:cNvPr id="2" name="Obrázek 1">
            <a:extLst>
              <a:ext uri="{FF2B5EF4-FFF2-40B4-BE49-F238E27FC236}">
                <a16:creationId xmlns:a16="http://schemas.microsoft.com/office/drawing/2014/main" id="{1E6387A7-0FDC-1C5A-3DDA-5084647F7224}"/>
              </a:ext>
            </a:extLst>
          </p:cNvPr>
          <p:cNvPicPr>
            <a:picLocks noChangeAspect="1"/>
          </p:cNvPicPr>
          <p:nvPr/>
        </p:nvPicPr>
        <p:blipFill>
          <a:blip r:embed="rId3"/>
          <a:stretch>
            <a:fillRect/>
          </a:stretch>
        </p:blipFill>
        <p:spPr>
          <a:xfrm>
            <a:off x="6724312" y="4344790"/>
            <a:ext cx="2419688" cy="75258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8DCC64-8123-4716-A5FB-BDFF89EB7523}"/>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E84F99E-A536-414B-9061-B7119FBA1CB3}"/>
              </a:ext>
            </a:extLst>
          </p:cNvPr>
          <p:cNvSpPr>
            <a:spLocks noGrp="1"/>
          </p:cNvSpPr>
          <p:nvPr>
            <p:ph type="body" idx="1"/>
          </p:nvPr>
        </p:nvSpPr>
        <p:spPr/>
        <p:txBody>
          <a:bodyPr/>
          <a:lstStyle/>
          <a:p>
            <a:endParaRPr lang="cs-CZ"/>
          </a:p>
        </p:txBody>
      </p:sp>
      <p:pic>
        <p:nvPicPr>
          <p:cNvPr id="2050" name="Picture 2" descr="Výsledek obrázku pro transplacental antibodies transfer">
            <a:extLst>
              <a:ext uri="{FF2B5EF4-FFF2-40B4-BE49-F238E27FC236}">
                <a16:creationId xmlns:a16="http://schemas.microsoft.com/office/drawing/2014/main" id="{5699C492-C888-4CF0-A0D6-29A335340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8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22155BC5-6DD1-4450-A350-DFAAA919009E}"/>
              </a:ext>
            </a:extLst>
          </p:cNvPr>
          <p:cNvSpPr/>
          <p:nvPr/>
        </p:nvSpPr>
        <p:spPr>
          <a:xfrm>
            <a:off x="0" y="574625"/>
            <a:ext cx="8883569" cy="646331"/>
          </a:xfrm>
          <a:prstGeom prst="rect">
            <a:avLst/>
          </a:prstGeom>
        </p:spPr>
        <p:txBody>
          <a:bodyPr wrap="square">
            <a:spAutoFit/>
          </a:bodyPr>
          <a:lstStyle/>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cs-CZ" sz="1200" b="0" i="0" u="none" strike="noStrike" kern="0" cap="none" spc="0" normalizeH="0" baseline="0" noProof="0" dirty="0">
                <a:ln>
                  <a:noFill/>
                </a:ln>
                <a:solidFill>
                  <a:srgbClr val="000000"/>
                </a:solidFill>
                <a:effectLst/>
                <a:uLnTx/>
                <a:uFillTx/>
                <a:latin typeface="Arial"/>
                <a:cs typeface="Arial"/>
                <a:sym typeface="Arial"/>
              </a:rPr>
              <a:t>ochrana těhotné ženy a výsledku porodu vytvořením protilátek</a:t>
            </a:r>
          </a:p>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cs-CZ" sz="1200" b="0" i="0" u="none" strike="noStrike" kern="0" cap="none" spc="0" normalizeH="0" baseline="0" noProof="0" dirty="0">
                <a:ln>
                  <a:noFill/>
                </a:ln>
                <a:solidFill>
                  <a:srgbClr val="000000"/>
                </a:solidFill>
                <a:effectLst/>
                <a:uLnTx/>
                <a:uFillTx/>
                <a:latin typeface="Arial"/>
                <a:cs typeface="Arial"/>
                <a:sym typeface="Arial"/>
              </a:rPr>
              <a:t>ochrana budoucího novorozence/kojence v prvních měsících života </a:t>
            </a:r>
            <a:r>
              <a:rPr kumimoji="0" lang="cs-CZ" sz="1200" b="0" i="0" u="none" strike="noStrike" kern="0" cap="none" spc="0" normalizeH="0" baseline="0" noProof="0" dirty="0" err="1">
                <a:ln>
                  <a:noFill/>
                </a:ln>
                <a:solidFill>
                  <a:srgbClr val="000000"/>
                </a:solidFill>
                <a:effectLst/>
                <a:uLnTx/>
                <a:uFillTx/>
                <a:latin typeface="Arial"/>
                <a:cs typeface="Arial"/>
                <a:sym typeface="Arial"/>
              </a:rPr>
              <a:t>transplacentárně</a:t>
            </a:r>
            <a:r>
              <a:rPr kumimoji="0" lang="cs-CZ" sz="1200" b="0" i="0" u="none" strike="noStrike" kern="0" cap="none" spc="0" normalizeH="0" baseline="0" noProof="0" dirty="0">
                <a:ln>
                  <a:noFill/>
                </a:ln>
                <a:solidFill>
                  <a:srgbClr val="000000"/>
                </a:solidFill>
                <a:effectLst/>
                <a:uLnTx/>
                <a:uFillTx/>
                <a:latin typeface="Arial"/>
                <a:cs typeface="Arial"/>
                <a:sym typeface="Arial"/>
              </a:rPr>
              <a:t> přenesenými mateřskými protilátkami</a:t>
            </a:r>
          </a:p>
          <a:p>
            <a:pPr marL="285750" marR="0" lvl="0" indent="-1714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cs-CZ" sz="1200" b="0" i="0" u="none" strike="noStrike" kern="0" cap="none" spc="0" normalizeH="0" baseline="0" noProof="0" dirty="0">
                <a:ln>
                  <a:noFill/>
                </a:ln>
                <a:solidFill>
                  <a:srgbClr val="000000"/>
                </a:solidFill>
                <a:effectLst/>
                <a:uLnTx/>
                <a:uFillTx/>
                <a:latin typeface="Arial"/>
                <a:cs typeface="Arial"/>
                <a:sym typeface="Arial"/>
              </a:rPr>
              <a:t>nepřímá ochrana kojence snížením pravděpodobnosti expozice</a:t>
            </a:r>
          </a:p>
        </p:txBody>
      </p:sp>
      <p:sp>
        <p:nvSpPr>
          <p:cNvPr id="5" name="Obdélník 4">
            <a:extLst>
              <a:ext uri="{FF2B5EF4-FFF2-40B4-BE49-F238E27FC236}">
                <a16:creationId xmlns:a16="http://schemas.microsoft.com/office/drawing/2014/main" id="{00C28EB5-CC30-49F7-A35C-AE7E5AD6E75E}"/>
              </a:ext>
            </a:extLst>
          </p:cNvPr>
          <p:cNvSpPr/>
          <p:nvPr/>
        </p:nvSpPr>
        <p:spPr>
          <a:xfrm>
            <a:off x="1004469" y="4698475"/>
            <a:ext cx="7809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400" b="0" i="0" u="none" strike="noStrike" kern="0" cap="none" spc="0" normalizeH="0" baseline="0" noProof="0" dirty="0">
                <a:ln>
                  <a:noFill/>
                </a:ln>
                <a:solidFill>
                  <a:srgbClr val="000000"/>
                </a:solidFill>
                <a:effectLst/>
                <a:uLnTx/>
                <a:uFillTx/>
                <a:latin typeface="Arial"/>
                <a:cs typeface="Arial"/>
                <a:sym typeface="Arial"/>
              </a:rPr>
              <a:t>trimestr</a:t>
            </a:r>
          </a:p>
        </p:txBody>
      </p:sp>
    </p:spTree>
    <p:extLst>
      <p:ext uri="{BB962C8B-B14F-4D97-AF65-F5344CB8AC3E}">
        <p14:creationId xmlns:p14="http://schemas.microsoft.com/office/powerpoint/2010/main" val="4116772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267300" y="237800"/>
            <a:ext cx="5505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Bezpečnost vakcín v těhotenství</a:t>
            </a:r>
            <a:endParaRPr/>
          </a:p>
        </p:txBody>
      </p:sp>
      <p:sp>
        <p:nvSpPr>
          <p:cNvPr id="81" name="Google Shape;81;p17"/>
          <p:cNvSpPr txBox="1">
            <a:spLocks noGrp="1"/>
          </p:cNvSpPr>
          <p:nvPr>
            <p:ph type="body" idx="1"/>
          </p:nvPr>
        </p:nvSpPr>
        <p:spPr>
          <a:xfrm>
            <a:off x="311700" y="1152475"/>
            <a:ext cx="5416500" cy="3416400"/>
          </a:xfrm>
          <a:prstGeom prst="rect">
            <a:avLst/>
          </a:prstGeom>
        </p:spPr>
        <p:txBody>
          <a:bodyPr spcFirstLastPara="1" wrap="square" lIns="91425" tIns="91425" rIns="91425" bIns="91425" anchor="t" anchorCtr="0">
            <a:noAutofit/>
          </a:bodyPr>
          <a:lstStyle/>
          <a:p>
            <a:pPr marL="457200" marR="0" lvl="0" indent="-342900" algn="l" rtl="0">
              <a:lnSpc>
                <a:spcPct val="200000"/>
              </a:lnSpc>
              <a:spcBef>
                <a:spcPts val="0"/>
              </a:spcBef>
              <a:spcAft>
                <a:spcPts val="0"/>
              </a:spcAft>
              <a:buSzPts val="1800"/>
              <a:buChar char="●"/>
            </a:pPr>
            <a:r>
              <a:rPr lang="cs" dirty="0"/>
              <a:t>inaktivované bezpečné</a:t>
            </a:r>
            <a:endParaRPr dirty="0"/>
          </a:p>
          <a:p>
            <a:pPr marL="914400" marR="0" lvl="1" indent="-317500" algn="l" rtl="0">
              <a:lnSpc>
                <a:spcPct val="200000"/>
              </a:lnSpc>
              <a:spcBef>
                <a:spcPts val="0"/>
              </a:spcBef>
              <a:spcAft>
                <a:spcPts val="0"/>
              </a:spcAft>
              <a:buSzPts val="1400"/>
              <a:buChar char="○"/>
            </a:pPr>
            <a:r>
              <a:rPr lang="cs-CZ" dirty="0"/>
              <a:t>desítky </a:t>
            </a:r>
            <a:r>
              <a:rPr lang="cs" dirty="0"/>
              <a:t>milion</a:t>
            </a:r>
            <a:r>
              <a:rPr lang="cs-CZ" dirty="0"/>
              <a:t>ů </a:t>
            </a:r>
            <a:r>
              <a:rPr lang="cs" dirty="0"/>
              <a:t>podaných dávek</a:t>
            </a:r>
            <a:endParaRPr dirty="0"/>
          </a:p>
          <a:p>
            <a:pPr marL="457200" marR="0" lvl="0" indent="-342900" algn="l" rtl="0">
              <a:lnSpc>
                <a:spcPct val="200000"/>
              </a:lnSpc>
              <a:spcBef>
                <a:spcPts val="0"/>
              </a:spcBef>
              <a:spcAft>
                <a:spcPts val="0"/>
              </a:spcAft>
              <a:buSzPts val="1800"/>
              <a:buChar char="●"/>
            </a:pPr>
            <a:r>
              <a:rPr lang="cs" dirty="0"/>
              <a:t>živé vakcíny</a:t>
            </a:r>
            <a:endParaRPr dirty="0"/>
          </a:p>
          <a:p>
            <a:pPr marL="914400" lvl="1" indent="-317500" algn="l" rtl="0">
              <a:lnSpc>
                <a:spcPct val="200000"/>
              </a:lnSpc>
              <a:spcBef>
                <a:spcPts val="0"/>
              </a:spcBef>
              <a:spcAft>
                <a:spcPts val="0"/>
              </a:spcAft>
              <a:buSzPts val="1400"/>
              <a:buChar char="○"/>
            </a:pPr>
            <a:r>
              <a:rPr lang="cs" dirty="0"/>
              <a:t>teoretické riziko poškození plodu</a:t>
            </a:r>
            <a:endParaRPr dirty="0"/>
          </a:p>
          <a:p>
            <a:pPr marL="914400" lvl="1" indent="-317500" algn="l" rtl="0">
              <a:lnSpc>
                <a:spcPct val="200000"/>
              </a:lnSpc>
              <a:spcBef>
                <a:spcPts val="0"/>
              </a:spcBef>
              <a:spcAft>
                <a:spcPts val="0"/>
              </a:spcAft>
              <a:buSzPts val="1400"/>
              <a:buChar char="○"/>
            </a:pPr>
            <a:r>
              <a:rPr lang="cs" dirty="0"/>
              <a:t>žádný dokumentovaný případ postižení plodu současnými vakcínami (ani živými)</a:t>
            </a:r>
            <a:endParaRPr dirty="0"/>
          </a:p>
        </p:txBody>
      </p:sp>
      <p:pic>
        <p:nvPicPr>
          <p:cNvPr id="82" name="Google Shape;82;p17"/>
          <p:cNvPicPr preferRelativeResize="0"/>
          <p:nvPr/>
        </p:nvPicPr>
        <p:blipFill rotWithShape="1">
          <a:blip r:embed="rId3">
            <a:alphaModFix/>
          </a:blip>
          <a:srcRect t="15503" r="68440" b="18385"/>
          <a:stretch/>
        </p:blipFill>
        <p:spPr>
          <a:xfrm>
            <a:off x="5977657" y="0"/>
            <a:ext cx="3166344"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3cf5e4afd7c_0_12" descr="Zkrášlit tento snímek"/>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a:t>Očkování v prekoncepční péči (mladé ženy)</a:t>
            </a:r>
            <a:endParaRPr/>
          </a:p>
        </p:txBody>
      </p:sp>
      <p:sp>
        <p:nvSpPr>
          <p:cNvPr id="88" name="Google Shape;8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Char char="●"/>
            </a:pPr>
            <a:r>
              <a:rPr lang="cs">
                <a:solidFill>
                  <a:srgbClr val="FF0000"/>
                </a:solidFill>
              </a:rPr>
              <a:t>spalničky, zarděnky, příušnice - všechny musí mít 2 dávky MMR</a:t>
            </a:r>
            <a:endParaRPr>
              <a:solidFill>
                <a:srgbClr val="FF0000"/>
              </a:solidFill>
            </a:endParaRPr>
          </a:p>
          <a:p>
            <a:pPr marL="457200" lvl="0" indent="-342900" algn="l" rtl="0">
              <a:spcBef>
                <a:spcPts val="0"/>
              </a:spcBef>
              <a:spcAft>
                <a:spcPts val="0"/>
              </a:spcAft>
              <a:buClr>
                <a:srgbClr val="FF0000"/>
              </a:buClr>
              <a:buSzPts val="1800"/>
              <a:buChar char="●"/>
            </a:pPr>
            <a:r>
              <a:rPr lang="cs">
                <a:solidFill>
                  <a:srgbClr val="FF0000"/>
                </a:solidFill>
              </a:rPr>
              <a:t>plané neštovice (varicella) - ověření prodělání infekce nebo 2 dávky VAR vakcíny</a:t>
            </a:r>
            <a:endParaRPr>
              <a:solidFill>
                <a:srgbClr val="FF0000"/>
              </a:solidFill>
            </a:endParaRPr>
          </a:p>
          <a:p>
            <a:pPr marL="457200" lvl="0" indent="-342900" algn="l" rtl="0">
              <a:spcBef>
                <a:spcPts val="0"/>
              </a:spcBef>
              <a:spcAft>
                <a:spcPts val="0"/>
              </a:spcAft>
              <a:buClr>
                <a:srgbClr val="6AA84F"/>
              </a:buClr>
              <a:buSzPts val="1800"/>
              <a:buChar char="●"/>
            </a:pPr>
            <a:r>
              <a:rPr lang="cs">
                <a:solidFill>
                  <a:srgbClr val="6AA84F"/>
                </a:solidFill>
              </a:rPr>
              <a:t>po podání MMR a VAR vakcíny by se žena 4 týdny neměla snažit otěhotnět</a:t>
            </a:r>
            <a:endParaRPr>
              <a:solidFill>
                <a:srgbClr val="6AA84F"/>
              </a:solidFill>
            </a:endParaRPr>
          </a:p>
          <a:p>
            <a:pPr marL="457200" marR="0" lvl="0" indent="-342900" algn="l" rtl="0">
              <a:lnSpc>
                <a:spcPct val="115000"/>
              </a:lnSpc>
              <a:spcBef>
                <a:spcPts val="0"/>
              </a:spcBef>
              <a:spcAft>
                <a:spcPts val="0"/>
              </a:spcAft>
              <a:buSzPts val="1800"/>
              <a:buChar char="●"/>
            </a:pPr>
            <a:r>
              <a:rPr lang="cs"/>
              <a:t>chřipka</a:t>
            </a:r>
            <a:endParaRPr>
              <a:solidFill>
                <a:srgbClr val="000000"/>
              </a:solidFill>
            </a:endParaRPr>
          </a:p>
          <a:p>
            <a:pPr marL="457200" lvl="0" indent="-342900" algn="l" rtl="0">
              <a:spcBef>
                <a:spcPts val="0"/>
              </a:spcBef>
              <a:spcAft>
                <a:spcPts val="0"/>
              </a:spcAft>
              <a:buSzPts val="1800"/>
              <a:buChar char="●"/>
            </a:pPr>
            <a:r>
              <a:rPr lang="cs"/>
              <a:t>meningokoky</a:t>
            </a:r>
            <a:endParaRPr/>
          </a:p>
          <a:p>
            <a:pPr marL="457200" lvl="0" indent="-342900" algn="l" rtl="0">
              <a:spcBef>
                <a:spcPts val="0"/>
              </a:spcBef>
              <a:spcAft>
                <a:spcPts val="0"/>
              </a:spcAft>
              <a:buSzPts val="1800"/>
              <a:buChar char="●"/>
            </a:pPr>
            <a:r>
              <a:rPr lang="cs"/>
              <a:t>HPV</a:t>
            </a:r>
            <a:endParaRPr/>
          </a:p>
          <a:p>
            <a:pPr marL="457200" lvl="0" indent="-342900" algn="l" rtl="0">
              <a:spcBef>
                <a:spcPts val="0"/>
              </a:spcBef>
              <a:spcAft>
                <a:spcPts val="0"/>
              </a:spcAft>
              <a:buSzPts val="1800"/>
              <a:buChar char="●"/>
            </a:pPr>
            <a:r>
              <a:rPr lang="cs"/>
              <a:t>klíšťová encefalitida</a:t>
            </a:r>
            <a:endParaRPr/>
          </a:p>
          <a:p>
            <a:pPr marL="457200" lvl="0" indent="-342900" algn="l" rtl="0">
              <a:spcBef>
                <a:spcPts val="0"/>
              </a:spcBef>
              <a:spcAft>
                <a:spcPts val="0"/>
              </a:spcAft>
              <a:buSzPts val="1800"/>
              <a:buChar char="●"/>
            </a:pPr>
            <a:r>
              <a:rPr lang="cs"/>
              <a:t>další na základě rizikových faktorů</a:t>
            </a:r>
            <a:endParaRPr/>
          </a:p>
          <a:p>
            <a:pPr marL="457200" lvl="0" indent="0" algn="l" rtl="0">
              <a:spcBef>
                <a:spcPts val="1600"/>
              </a:spcBef>
              <a:spcAft>
                <a:spcPts val="1600"/>
              </a:spcAft>
              <a:buNone/>
            </a:pPr>
            <a:br>
              <a:rPr lang="cs"/>
            </a:b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4FBEA1-40BF-6F37-C543-3389922D08E9}"/>
              </a:ext>
            </a:extLst>
          </p:cNvPr>
          <p:cNvSpPr>
            <a:spLocks noGrp="1"/>
          </p:cNvSpPr>
          <p:nvPr>
            <p:ph type="title"/>
          </p:nvPr>
        </p:nvSpPr>
        <p:spPr/>
        <p:txBody>
          <a:bodyPr/>
          <a:lstStyle/>
          <a:p>
            <a:pPr algn="ctr"/>
            <a:r>
              <a:rPr lang="cs-CZ" sz="2400" dirty="0"/>
              <a:t>Rozdělení očkovacích látek z pohledu indikace v těhotenství</a:t>
            </a:r>
          </a:p>
        </p:txBody>
      </p:sp>
      <p:sp>
        <p:nvSpPr>
          <p:cNvPr id="3" name="Zástupný text 2">
            <a:extLst>
              <a:ext uri="{FF2B5EF4-FFF2-40B4-BE49-F238E27FC236}">
                <a16:creationId xmlns:a16="http://schemas.microsoft.com/office/drawing/2014/main" id="{21ADEB2C-41C3-DB6A-521E-4BCE1B0E8A19}"/>
              </a:ext>
            </a:extLst>
          </p:cNvPr>
          <p:cNvSpPr>
            <a:spLocks noGrp="1"/>
          </p:cNvSpPr>
          <p:nvPr>
            <p:ph type="body" idx="1"/>
          </p:nvPr>
        </p:nvSpPr>
        <p:spPr/>
        <p:txBody>
          <a:bodyPr/>
          <a:lstStyle/>
          <a:p>
            <a:pPr>
              <a:lnSpc>
                <a:spcPct val="100000"/>
              </a:lnSpc>
            </a:pPr>
            <a:r>
              <a:rPr lang="cs-CZ" dirty="0"/>
              <a:t>Indikované vždy </a:t>
            </a:r>
          </a:p>
          <a:p>
            <a:pPr lvl="1">
              <a:lnSpc>
                <a:spcPct val="100000"/>
              </a:lnSpc>
              <a:spcBef>
                <a:spcPts val="0"/>
              </a:spcBef>
            </a:pPr>
            <a:r>
              <a:rPr lang="cs-CZ" dirty="0"/>
              <a:t>IIV (chřipka)</a:t>
            </a:r>
          </a:p>
          <a:p>
            <a:pPr lvl="1">
              <a:lnSpc>
                <a:spcPct val="100000"/>
              </a:lnSpc>
              <a:spcBef>
                <a:spcPts val="0"/>
              </a:spcBef>
            </a:pPr>
            <a:r>
              <a:rPr lang="cs-CZ" dirty="0"/>
              <a:t>COV-mRNA (covid)</a:t>
            </a:r>
          </a:p>
          <a:p>
            <a:pPr lvl="1">
              <a:lnSpc>
                <a:spcPct val="100000"/>
              </a:lnSpc>
              <a:spcBef>
                <a:spcPts val="0"/>
              </a:spcBef>
            </a:pPr>
            <a:r>
              <a:rPr lang="cs-CZ" dirty="0" err="1"/>
              <a:t>Tdap</a:t>
            </a:r>
            <a:r>
              <a:rPr lang="cs-CZ" dirty="0"/>
              <a:t> (tetanus, diftérie, pertuse)</a:t>
            </a:r>
          </a:p>
          <a:p>
            <a:pPr lvl="1">
              <a:lnSpc>
                <a:spcPct val="100000"/>
              </a:lnSpc>
              <a:spcBef>
                <a:spcPts val="0"/>
              </a:spcBef>
            </a:pPr>
            <a:r>
              <a:rPr lang="cs-CZ" dirty="0"/>
              <a:t>RSV</a:t>
            </a:r>
          </a:p>
          <a:p>
            <a:pPr>
              <a:lnSpc>
                <a:spcPct val="100000"/>
              </a:lnSpc>
            </a:pPr>
            <a:endParaRPr lang="cs-CZ" dirty="0"/>
          </a:p>
          <a:p>
            <a:pPr>
              <a:lnSpc>
                <a:spcPct val="100000"/>
              </a:lnSpc>
            </a:pPr>
            <a:r>
              <a:rPr lang="cs-CZ" dirty="0"/>
              <a:t>Kontraindikace</a:t>
            </a:r>
          </a:p>
          <a:p>
            <a:pPr lvl="1">
              <a:lnSpc>
                <a:spcPct val="100000"/>
              </a:lnSpc>
              <a:spcBef>
                <a:spcPts val="0"/>
              </a:spcBef>
            </a:pPr>
            <a:r>
              <a:rPr lang="cs-CZ" dirty="0"/>
              <a:t>MMR</a:t>
            </a:r>
          </a:p>
          <a:p>
            <a:pPr lvl="1">
              <a:lnSpc>
                <a:spcPct val="100000"/>
              </a:lnSpc>
              <a:spcBef>
                <a:spcPts val="0"/>
              </a:spcBef>
            </a:pPr>
            <a:r>
              <a:rPr lang="cs-CZ" dirty="0"/>
              <a:t>VAR</a:t>
            </a:r>
          </a:p>
          <a:p>
            <a:pPr lvl="1">
              <a:lnSpc>
                <a:spcPct val="100000"/>
              </a:lnSpc>
              <a:spcBef>
                <a:spcPts val="0"/>
              </a:spcBef>
            </a:pPr>
            <a:r>
              <a:rPr lang="cs-CZ" dirty="0"/>
              <a:t>HPV</a:t>
            </a:r>
          </a:p>
          <a:p>
            <a:pPr>
              <a:lnSpc>
                <a:spcPct val="100000"/>
              </a:lnSpc>
            </a:pPr>
            <a:endParaRPr lang="cs-CZ" dirty="0"/>
          </a:p>
          <a:p>
            <a:pPr>
              <a:lnSpc>
                <a:spcPct val="100000"/>
              </a:lnSpc>
            </a:pPr>
            <a:r>
              <a:rPr lang="cs-CZ" dirty="0"/>
              <a:t>Indikace na základě věku, rizikových faktorů, </a:t>
            </a:r>
            <a:r>
              <a:rPr lang="cs-CZ"/>
              <a:t>individuální posouzení</a:t>
            </a:r>
            <a:endParaRPr lang="cs-CZ" dirty="0"/>
          </a:p>
          <a:p>
            <a:pPr lvl="1">
              <a:lnSpc>
                <a:spcPct val="100000"/>
              </a:lnSpc>
              <a:spcBef>
                <a:spcPts val="0"/>
              </a:spcBef>
            </a:pPr>
            <a:r>
              <a:rPr lang="cs-CZ" dirty="0"/>
              <a:t>Všechny ostatní neživé</a:t>
            </a:r>
          </a:p>
          <a:p>
            <a:pPr marL="114300" indent="0">
              <a:lnSpc>
                <a:spcPct val="100000"/>
              </a:lnSpc>
              <a:buNone/>
            </a:pPr>
            <a:br>
              <a:rPr lang="cs-CZ" dirty="0"/>
            </a:br>
            <a:br>
              <a:rPr lang="cs-CZ" dirty="0"/>
            </a:br>
            <a:endParaRPr lang="cs-CZ" dirty="0"/>
          </a:p>
        </p:txBody>
      </p:sp>
    </p:spTree>
    <p:extLst>
      <p:ext uri="{BB962C8B-B14F-4D97-AF65-F5344CB8AC3E}">
        <p14:creationId xmlns:p14="http://schemas.microsoft.com/office/powerpoint/2010/main" val="268363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5F89B7-AE3E-7199-D6CC-4D7344E2078D}"/>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DB737DC3-AA03-17E0-99BA-70F72890C6E5}"/>
              </a:ext>
            </a:extLst>
          </p:cNvPr>
          <p:cNvSpPr>
            <a:spLocks noGrp="1"/>
          </p:cNvSpPr>
          <p:nvPr>
            <p:ph type="body" idx="1"/>
          </p:nvPr>
        </p:nvSpPr>
        <p:spPr/>
        <p:txBody>
          <a:bodyPr/>
          <a:lstStyle/>
          <a:p>
            <a:endParaRPr lang="cs-CZ"/>
          </a:p>
        </p:txBody>
      </p:sp>
      <p:pic>
        <p:nvPicPr>
          <p:cNvPr id="5" name="Obrázek 4">
            <a:extLst>
              <a:ext uri="{FF2B5EF4-FFF2-40B4-BE49-F238E27FC236}">
                <a16:creationId xmlns:a16="http://schemas.microsoft.com/office/drawing/2014/main" id="{FA7B3A42-4098-166C-665B-8CF3DA3D9D61}"/>
              </a:ext>
            </a:extLst>
          </p:cNvPr>
          <p:cNvPicPr>
            <a:picLocks noChangeAspect="1"/>
          </p:cNvPicPr>
          <p:nvPr/>
        </p:nvPicPr>
        <p:blipFill>
          <a:blip r:embed="rId3"/>
          <a:stretch>
            <a:fillRect/>
          </a:stretch>
        </p:blipFill>
        <p:spPr>
          <a:xfrm>
            <a:off x="108856" y="0"/>
            <a:ext cx="8893629" cy="5143500"/>
          </a:xfrm>
          <a:prstGeom prst="rect">
            <a:avLst/>
          </a:prstGeom>
        </p:spPr>
      </p:pic>
      <p:sp>
        <p:nvSpPr>
          <p:cNvPr id="6" name="Obdélník 5">
            <a:extLst>
              <a:ext uri="{FF2B5EF4-FFF2-40B4-BE49-F238E27FC236}">
                <a16:creationId xmlns:a16="http://schemas.microsoft.com/office/drawing/2014/main" id="{6FC65E76-2B9E-DBD2-E335-3D1AEDF644BC}"/>
              </a:ext>
            </a:extLst>
          </p:cNvPr>
          <p:cNvSpPr/>
          <p:nvPr/>
        </p:nvSpPr>
        <p:spPr>
          <a:xfrm>
            <a:off x="1026606" y="649025"/>
            <a:ext cx="724040" cy="3845449"/>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57583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9FD8-6829-9DF7-7DE0-5D83539B81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C11CB-1FB2-C0E5-947B-34154037D00F}"/>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53</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15BFA357-01C4-937B-885A-F37736C925F8}"/>
              </a:ext>
            </a:extLst>
          </p:cNvPr>
          <p:cNvSpPr>
            <a:spLocks noGrp="1"/>
          </p:cNvSpPr>
          <p:nvPr>
            <p:ph type="title"/>
          </p:nvPr>
        </p:nvSpPr>
        <p:spPr/>
        <p:txBody>
          <a:bodyPr/>
          <a:lstStyle/>
          <a:p>
            <a:r>
              <a:rPr lang="cs-CZ" dirty="0"/>
              <a:t>Proč je očkování těhotných důležité?</a:t>
            </a:r>
          </a:p>
        </p:txBody>
      </p:sp>
      <p:sp>
        <p:nvSpPr>
          <p:cNvPr id="6" name="Rectangle 5">
            <a:extLst>
              <a:ext uri="{FF2B5EF4-FFF2-40B4-BE49-F238E27FC236}">
                <a16:creationId xmlns:a16="http://schemas.microsoft.com/office/drawing/2014/main" id="{6E3559EE-E985-2059-A914-70443E132B17}"/>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pic>
        <p:nvPicPr>
          <p:cNvPr id="3" name="Picture 2">
            <a:extLst>
              <a:ext uri="{FF2B5EF4-FFF2-40B4-BE49-F238E27FC236}">
                <a16:creationId xmlns:a16="http://schemas.microsoft.com/office/drawing/2014/main" id="{828435D2-4032-1C81-1D27-B985C5E69D46}"/>
              </a:ext>
            </a:extLst>
          </p:cNvPr>
          <p:cNvPicPr>
            <a:picLocks noChangeAspect="1"/>
          </p:cNvPicPr>
          <p:nvPr/>
        </p:nvPicPr>
        <p:blipFill>
          <a:blip r:embed="rId3"/>
          <a:stretch>
            <a:fillRect/>
          </a:stretch>
        </p:blipFill>
        <p:spPr>
          <a:xfrm>
            <a:off x="1582404" y="1547599"/>
            <a:ext cx="7161546" cy="2404499"/>
          </a:xfrm>
          <a:prstGeom prst="rect">
            <a:avLst/>
          </a:prstGeom>
        </p:spPr>
      </p:pic>
      <p:sp>
        <p:nvSpPr>
          <p:cNvPr id="5" name="Content Placeholder 8">
            <a:extLst>
              <a:ext uri="{FF2B5EF4-FFF2-40B4-BE49-F238E27FC236}">
                <a16:creationId xmlns:a16="http://schemas.microsoft.com/office/drawing/2014/main" id="{EF723DBD-DDAF-3145-55D8-387E813A12B2}"/>
              </a:ext>
            </a:extLst>
          </p:cNvPr>
          <p:cNvSpPr txBox="1">
            <a:spLocks/>
          </p:cNvSpPr>
          <p:nvPr/>
        </p:nvSpPr>
        <p:spPr>
          <a:xfrm>
            <a:off x="1582404" y="1204557"/>
            <a:ext cx="2153918" cy="254859"/>
          </a:xfrm>
          <a:prstGeom prst="rect">
            <a:avLst/>
          </a:prstGeom>
        </p:spPr>
        <p:txBody>
          <a:bodyPr vert="horz" wrap="square" lIns="0" tIns="0" rIns="0" bIns="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i="0" kern="1200">
                <a:solidFill>
                  <a:schemeClr val="tx1"/>
                </a:solidFill>
                <a:latin typeface="+mn-lt"/>
                <a:ea typeface="+mn-ea"/>
                <a:cs typeface="+mn-cs"/>
              </a:defRPr>
            </a:lvl1pPr>
            <a:lvl2pPr marL="609585" indent="0" algn="ctr" defTabSz="1219170" rtl="0" eaLnBrk="1" latinLnBrk="0" hangingPunct="1">
              <a:spcBef>
                <a:spcPts val="300"/>
              </a:spcBef>
              <a:spcAft>
                <a:spcPts val="300"/>
              </a:spcAft>
              <a:buClr>
                <a:schemeClr val="tx1"/>
              </a:buClr>
              <a:buFont typeface="Arial" panose="020B0604020202020204" pitchFamily="34" charset="0"/>
              <a:buNone/>
              <a:defRPr sz="2000" kern="1200">
                <a:solidFill>
                  <a:schemeClr val="tx1">
                    <a:tint val="75000"/>
                  </a:schemeClr>
                </a:solidFill>
                <a:latin typeface="+mn-lt"/>
                <a:ea typeface="+mn-ea"/>
                <a:cs typeface="+mn-cs"/>
              </a:defRPr>
            </a:lvl2pPr>
            <a:lvl3pPr marL="1219170" indent="0" algn="ctr" defTabSz="1219170" rtl="0" eaLnBrk="1" latinLnBrk="0" hangingPunct="1">
              <a:spcBef>
                <a:spcPts val="300"/>
              </a:spcBef>
              <a:spcAft>
                <a:spcPts val="300"/>
              </a:spcAft>
              <a:buClr>
                <a:schemeClr val="tx1"/>
              </a:buClr>
              <a:buFont typeface="Arial" panose="020B0604020202020204" pitchFamily="34" charset="0"/>
              <a:buNone/>
              <a:defRPr sz="1800" kern="1200">
                <a:solidFill>
                  <a:schemeClr val="tx1">
                    <a:tint val="75000"/>
                  </a:schemeClr>
                </a:solidFill>
                <a:latin typeface="+mn-lt"/>
                <a:ea typeface="+mn-ea"/>
                <a:cs typeface="+mn-cs"/>
              </a:defRPr>
            </a:lvl3pPr>
            <a:lvl4pPr marL="1828754" indent="0" algn="ctr" defTabSz="1219170" rtl="0" eaLnBrk="1" latinLnBrk="0" hangingPunct="1">
              <a:spcBef>
                <a:spcPts val="300"/>
              </a:spcBef>
              <a:spcAft>
                <a:spcPts val="300"/>
              </a:spcAft>
              <a:buClr>
                <a:schemeClr val="tx1"/>
              </a:buClr>
              <a:buFont typeface="Arial" panose="020B0604020202020204" pitchFamily="34" charset="0"/>
              <a:buNone/>
              <a:defRPr sz="1600" kern="1200">
                <a:solidFill>
                  <a:schemeClr val="tx1">
                    <a:tint val="75000"/>
                  </a:schemeClr>
                </a:solidFill>
                <a:latin typeface="+mn-lt"/>
                <a:ea typeface="+mn-ea"/>
                <a:cs typeface="+mn-cs"/>
              </a:defRPr>
            </a:lvl4pPr>
            <a:lvl5pPr marL="2438339" indent="0" algn="ctr" defTabSz="1219170" rtl="0" eaLnBrk="1" latinLnBrk="0" hangingPunct="1">
              <a:spcBef>
                <a:spcPts val="300"/>
              </a:spcBef>
              <a:spcAft>
                <a:spcPts val="300"/>
              </a:spcAft>
              <a:buClr>
                <a:schemeClr val="tx1"/>
              </a:buClr>
              <a:buFont typeface="Arial" panose="020B0604020202020204" pitchFamily="34" charset="0"/>
              <a:buNone/>
              <a:defRPr sz="1400" b="0" kern="1200">
                <a:solidFill>
                  <a:schemeClr val="tx1">
                    <a:tint val="75000"/>
                  </a:schemeClr>
                </a:solidFill>
                <a:latin typeface="+mn-lt"/>
                <a:ea typeface="+mn-ea"/>
                <a:cs typeface="+mn-cs"/>
              </a:defRPr>
            </a:lvl5pPr>
            <a:lvl6pPr marL="3047924"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6pPr>
            <a:lvl7pPr marL="3657509"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7pPr>
            <a:lvl8pPr marL="4267093"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8pPr>
            <a:lvl9pPr marL="4876678" indent="0" algn="ctr"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tint val="75000"/>
                  </a:schemeClr>
                </a:solidFill>
                <a:latin typeface="+mn-lt"/>
                <a:ea typeface="+mn-ea"/>
                <a:cs typeface="+mn-cs"/>
              </a:defRPr>
            </a:lvl9pPr>
          </a:lstStyle>
          <a:p>
            <a:pPr defTabSz="914378" fontAlgn="auto">
              <a:buClr>
                <a:srgbClr val="F36633"/>
              </a:buClr>
            </a:pPr>
            <a:r>
              <a:rPr lang="en-US" sz="1800" b="1" dirty="0" err="1">
                <a:solidFill>
                  <a:srgbClr val="959595">
                    <a:lumMod val="25000"/>
                  </a:srgbClr>
                </a:solidFill>
                <a:latin typeface="Arial" panose="020B0604020202020204" pitchFamily="34" charset="0"/>
                <a:cs typeface="Arial" panose="020B0604020202020204" pitchFamily="34" charset="0"/>
              </a:rPr>
              <a:t>Onemocnění</a:t>
            </a:r>
            <a:r>
              <a:rPr lang="en-US" sz="1800" b="1" dirty="0">
                <a:solidFill>
                  <a:srgbClr val="959595">
                    <a:lumMod val="25000"/>
                  </a:srgbClr>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B41A5E69-A2E5-9AD5-080B-6B48C817D8DB}"/>
              </a:ext>
            </a:extLst>
          </p:cNvPr>
          <p:cNvPicPr>
            <a:picLocks noChangeAspect="1"/>
          </p:cNvPicPr>
          <p:nvPr/>
        </p:nvPicPr>
        <p:blipFill>
          <a:blip r:embed="rId4"/>
          <a:stretch>
            <a:fillRect/>
          </a:stretch>
        </p:blipFill>
        <p:spPr>
          <a:xfrm>
            <a:off x="164739" y="1500131"/>
            <a:ext cx="1272176" cy="2363784"/>
          </a:xfrm>
          <a:prstGeom prst="rect">
            <a:avLst/>
          </a:prstGeom>
        </p:spPr>
      </p:pic>
      <p:sp>
        <p:nvSpPr>
          <p:cNvPr id="8" name="TextBox 7">
            <a:extLst>
              <a:ext uri="{FF2B5EF4-FFF2-40B4-BE49-F238E27FC236}">
                <a16:creationId xmlns:a16="http://schemas.microsoft.com/office/drawing/2014/main" id="{47EDA836-73CD-F59B-F54B-2F97C84A5937}"/>
              </a:ext>
            </a:extLst>
          </p:cNvPr>
          <p:cNvSpPr txBox="1"/>
          <p:nvPr/>
        </p:nvSpPr>
        <p:spPr>
          <a:xfrm>
            <a:off x="0" y="3987238"/>
            <a:ext cx="9144000" cy="276999"/>
          </a:xfrm>
          <a:prstGeom prst="rect">
            <a:avLst/>
          </a:prstGeom>
          <a:noFill/>
        </p:spPr>
        <p:txBody>
          <a:bodyPr wrap="square" rtlCol="0">
            <a:spAutoFit/>
          </a:bodyPr>
          <a:lstStyle/>
          <a:p>
            <a:pPr defTabSz="914378" eaLnBrk="1" fontAlgn="auto" hangingPunct="1">
              <a:spcBef>
                <a:spcPts val="0"/>
              </a:spcBef>
              <a:spcAft>
                <a:spcPts val="0"/>
              </a:spcAft>
            </a:pPr>
            <a:r>
              <a:rPr lang="en-US" sz="1200" b="1" dirty="0">
                <a:solidFill>
                  <a:srgbClr val="959595">
                    <a:lumMod val="25000"/>
                  </a:srgbClr>
                </a:solidFill>
              </a:rPr>
              <a:t>  </a:t>
            </a:r>
            <a:r>
              <a:rPr lang="en-US" sz="1200" b="1" dirty="0" err="1">
                <a:solidFill>
                  <a:srgbClr val="959595">
                    <a:lumMod val="25000"/>
                  </a:srgbClr>
                </a:solidFill>
              </a:rPr>
              <a:t>Imunizace</a:t>
            </a:r>
            <a:r>
              <a:rPr lang="en-US" sz="1200" b="1" dirty="0">
                <a:solidFill>
                  <a:srgbClr val="959595">
                    <a:lumMod val="25000"/>
                  </a:srgbClr>
                </a:solidFill>
              </a:rPr>
              <a:t> </a:t>
            </a:r>
            <a:r>
              <a:rPr lang="en-US" sz="1200" b="1" dirty="0" err="1">
                <a:solidFill>
                  <a:srgbClr val="959595">
                    <a:lumMod val="25000"/>
                  </a:srgbClr>
                </a:solidFill>
              </a:rPr>
              <a:t>dětí</a:t>
            </a:r>
            <a:r>
              <a:rPr lang="en-US" sz="1200" b="1" dirty="0">
                <a:solidFill>
                  <a:srgbClr val="959595">
                    <a:lumMod val="25000"/>
                  </a:srgbClr>
                </a:solidFill>
              </a:rPr>
              <a:t> od:           6 </a:t>
            </a:r>
            <a:r>
              <a:rPr lang="en-US" sz="1200" b="1" dirty="0" err="1">
                <a:solidFill>
                  <a:srgbClr val="959595">
                    <a:lumMod val="25000"/>
                  </a:srgbClr>
                </a:solidFill>
              </a:rPr>
              <a:t>měsíců</a:t>
            </a:r>
            <a:r>
              <a:rPr lang="en-US" sz="1200" b="1" dirty="0">
                <a:solidFill>
                  <a:srgbClr val="959595">
                    <a:lumMod val="25000"/>
                  </a:srgbClr>
                </a:solidFill>
              </a:rPr>
              <a:t>                        6 </a:t>
            </a:r>
            <a:r>
              <a:rPr lang="en-US" sz="1200" b="1" dirty="0" err="1">
                <a:solidFill>
                  <a:srgbClr val="959595">
                    <a:lumMod val="25000"/>
                  </a:srgbClr>
                </a:solidFill>
              </a:rPr>
              <a:t>měsíců</a:t>
            </a:r>
            <a:r>
              <a:rPr lang="en-US" sz="1200" b="1" dirty="0">
                <a:solidFill>
                  <a:srgbClr val="959595">
                    <a:lumMod val="25000"/>
                  </a:srgbClr>
                </a:solidFill>
              </a:rPr>
              <a:t>                od </a:t>
            </a:r>
            <a:r>
              <a:rPr lang="en-US" sz="1200" b="1" dirty="0" err="1">
                <a:solidFill>
                  <a:srgbClr val="959595">
                    <a:lumMod val="25000"/>
                  </a:srgbClr>
                </a:solidFill>
              </a:rPr>
              <a:t>narození</a:t>
            </a:r>
            <a:r>
              <a:rPr lang="en-US" sz="1200" b="1" dirty="0">
                <a:solidFill>
                  <a:srgbClr val="959595">
                    <a:lumMod val="25000"/>
                  </a:srgbClr>
                </a:solidFill>
              </a:rPr>
              <a:t> </a:t>
            </a:r>
            <a:r>
              <a:rPr lang="en-US" sz="1200" b="1" dirty="0" err="1">
                <a:solidFill>
                  <a:srgbClr val="959595">
                    <a:lumMod val="25000"/>
                  </a:srgbClr>
                </a:solidFill>
              </a:rPr>
              <a:t>jako</a:t>
            </a:r>
            <a:r>
              <a:rPr lang="en-US" sz="1200" b="1" dirty="0">
                <a:solidFill>
                  <a:srgbClr val="959595">
                    <a:lumMod val="25000"/>
                  </a:srgbClr>
                </a:solidFill>
              </a:rPr>
              <a:t> </a:t>
            </a:r>
            <a:r>
              <a:rPr lang="en-US" sz="1200" b="1" dirty="0" err="1">
                <a:solidFill>
                  <a:srgbClr val="959595">
                    <a:lumMod val="25000"/>
                  </a:srgbClr>
                </a:solidFill>
              </a:rPr>
              <a:t>alternativa</a:t>
            </a:r>
            <a:r>
              <a:rPr lang="en-US" sz="1200" b="1" dirty="0">
                <a:solidFill>
                  <a:srgbClr val="959595">
                    <a:lumMod val="25000"/>
                  </a:srgbClr>
                </a:solidFill>
              </a:rPr>
              <a:t>                 2 </a:t>
            </a:r>
            <a:r>
              <a:rPr lang="en-US" sz="1200" b="1" dirty="0" err="1">
                <a:solidFill>
                  <a:srgbClr val="959595">
                    <a:lumMod val="25000"/>
                  </a:srgbClr>
                </a:solidFill>
              </a:rPr>
              <a:t>měsíců</a:t>
            </a:r>
            <a:endParaRPr lang="en-US" sz="1200" b="1" dirty="0">
              <a:solidFill>
                <a:srgbClr val="959595">
                  <a:lumMod val="25000"/>
                </a:srgbClr>
              </a:solidFill>
            </a:endParaRPr>
          </a:p>
        </p:txBody>
      </p:sp>
      <p:pic>
        <p:nvPicPr>
          <p:cNvPr id="9" name="Obrázek 8">
            <a:extLst>
              <a:ext uri="{FF2B5EF4-FFF2-40B4-BE49-F238E27FC236}">
                <a16:creationId xmlns:a16="http://schemas.microsoft.com/office/drawing/2014/main" id="{33E11522-55FC-BC58-FF71-538C5FA6A4A7}"/>
              </a:ext>
            </a:extLst>
          </p:cNvPr>
          <p:cNvPicPr>
            <a:picLocks noChangeAspect="1"/>
          </p:cNvPicPr>
          <p:nvPr/>
        </p:nvPicPr>
        <p:blipFill>
          <a:blip r:embed="rId5"/>
          <a:stretch>
            <a:fillRect/>
          </a:stretch>
        </p:blipFill>
        <p:spPr>
          <a:xfrm>
            <a:off x="7129346" y="182166"/>
            <a:ext cx="1614604" cy="1044111"/>
          </a:xfrm>
          <a:prstGeom prst="rect">
            <a:avLst/>
          </a:prstGeom>
        </p:spPr>
      </p:pic>
    </p:spTree>
    <p:extLst>
      <p:ext uri="{BB962C8B-B14F-4D97-AF65-F5344CB8AC3E}">
        <p14:creationId xmlns:p14="http://schemas.microsoft.com/office/powerpoint/2010/main" val="76033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0"/>
            <a:ext cx="514800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dirty="0"/>
              <a:t>IIV (chřipka)</a:t>
            </a:r>
            <a:endParaRPr dirty="0"/>
          </a:p>
        </p:txBody>
      </p:sp>
      <p:sp>
        <p:nvSpPr>
          <p:cNvPr id="94" name="Google Shape;94;p19"/>
          <p:cNvSpPr txBox="1">
            <a:spLocks noGrp="1"/>
          </p:cNvSpPr>
          <p:nvPr>
            <p:ph type="body" idx="1"/>
          </p:nvPr>
        </p:nvSpPr>
        <p:spPr>
          <a:xfrm>
            <a:off x="311700" y="444984"/>
            <a:ext cx="5094607"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cs" dirty="0"/>
              <a:t>všechny těhotné ženy, co nejdříve po dostupnosti vakcíny, až do konce chřipkové sezóny</a:t>
            </a:r>
            <a:endParaRPr dirty="0"/>
          </a:p>
          <a:p>
            <a:pPr marL="457200" lvl="0" indent="-342900" algn="l" rtl="0">
              <a:spcBef>
                <a:spcPts val="0"/>
              </a:spcBef>
              <a:spcAft>
                <a:spcPts val="0"/>
              </a:spcAft>
              <a:buSzPts val="1800"/>
              <a:buChar char="●"/>
            </a:pPr>
            <a:r>
              <a:rPr lang="cs" dirty="0"/>
              <a:t>zvýšené riziko závažného onemocnění a úmrtí</a:t>
            </a:r>
            <a:endParaRPr dirty="0"/>
          </a:p>
          <a:p>
            <a:pPr marL="457200" lvl="0" indent="-342900" algn="l" rtl="0">
              <a:spcBef>
                <a:spcPts val="0"/>
              </a:spcBef>
              <a:spcAft>
                <a:spcPts val="0"/>
              </a:spcAft>
              <a:buSzPts val="1800"/>
              <a:buChar char="●"/>
            </a:pPr>
            <a:r>
              <a:rPr lang="cs" dirty="0"/>
              <a:t>prokazatelný benefit vakcinace pro těhotnou ženu i jejího kojence</a:t>
            </a:r>
            <a:endParaRPr dirty="0"/>
          </a:p>
          <a:p>
            <a:pPr marL="457200" lvl="0" indent="-342900" algn="l" rtl="0">
              <a:spcBef>
                <a:spcPts val="0"/>
              </a:spcBef>
              <a:spcAft>
                <a:spcPts val="0"/>
              </a:spcAft>
              <a:buSzPts val="1800"/>
              <a:buChar char="●"/>
            </a:pPr>
            <a:r>
              <a:rPr lang="cs" dirty="0"/>
              <a:t>snižuje riziko chřipky a jejích komplikací pro těhotnou, pro kojence a snižuje riziko předčasného porodu, SGA a porodu mrtvě-rozeného dítěte</a:t>
            </a:r>
            <a:endParaRPr dirty="0"/>
          </a:p>
          <a:p>
            <a:pPr marL="457200" lvl="0" indent="-342900" algn="l" rtl="0">
              <a:spcBef>
                <a:spcPts val="0"/>
              </a:spcBef>
              <a:spcAft>
                <a:spcPts val="0"/>
              </a:spcAft>
              <a:buSzPts val="1800"/>
              <a:buChar char="●"/>
            </a:pPr>
            <a:r>
              <a:rPr lang="cs" dirty="0"/>
              <a:t>v USA doporučení platí od roku 1960, doporučení všeobecně platné včetně WHO </a:t>
            </a:r>
            <a:endParaRPr dirty="0"/>
          </a:p>
          <a:p>
            <a:pPr marL="914400" lvl="1" indent="-317500" algn="l" rtl="0">
              <a:spcBef>
                <a:spcPts val="0"/>
              </a:spcBef>
              <a:spcAft>
                <a:spcPts val="0"/>
              </a:spcAft>
              <a:buSzPts val="1400"/>
              <a:buChar char="○"/>
            </a:pPr>
            <a:r>
              <a:rPr lang="cs" dirty="0"/>
              <a:t>desítky milionů očkovaných žen</a:t>
            </a:r>
            <a:endParaRPr dirty="0"/>
          </a:p>
          <a:p>
            <a:pPr marL="914400" lvl="1" indent="-317500" algn="l" rtl="0">
              <a:spcBef>
                <a:spcPts val="0"/>
              </a:spcBef>
              <a:spcAft>
                <a:spcPts val="0"/>
              </a:spcAft>
              <a:buSzPts val="1400"/>
              <a:buChar char="○"/>
            </a:pPr>
            <a:r>
              <a:rPr lang="cs" dirty="0"/>
              <a:t>rozsáhlá data o bezpečnosti i účinnosti</a:t>
            </a:r>
            <a:endParaRPr dirty="0"/>
          </a:p>
          <a:p>
            <a:pPr marL="914400" lvl="0" indent="0" algn="l" rtl="0">
              <a:spcBef>
                <a:spcPts val="1600"/>
              </a:spcBef>
              <a:spcAft>
                <a:spcPts val="1600"/>
              </a:spcAft>
              <a:buNone/>
            </a:pPr>
            <a:endParaRPr dirty="0"/>
          </a:p>
        </p:txBody>
      </p:sp>
      <p:pic>
        <p:nvPicPr>
          <p:cNvPr id="4098" name="Picture 2" descr="Výsledek obrázku pro flu vaccine in pregnancy">
            <a:extLst>
              <a:ext uri="{FF2B5EF4-FFF2-40B4-BE49-F238E27FC236}">
                <a16:creationId xmlns:a16="http://schemas.microsoft.com/office/drawing/2014/main" id="{6723BA45-C1D0-4FEB-AD3B-56BAE9A5F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325" y="0"/>
            <a:ext cx="362267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62522" y="57906"/>
            <a:ext cx="481427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 dirty="0"/>
              <a:t>Tdap</a:t>
            </a:r>
            <a:r>
              <a:rPr lang="cs" sz="2000" dirty="0"/>
              <a:t> (tetanus, záškrt, černý kašel)</a:t>
            </a:r>
            <a:endParaRPr sz="2000" dirty="0"/>
          </a:p>
        </p:txBody>
      </p:sp>
      <p:sp>
        <p:nvSpPr>
          <p:cNvPr id="100" name="Google Shape;100;p20"/>
          <p:cNvSpPr txBox="1">
            <a:spLocks noGrp="1"/>
          </p:cNvSpPr>
          <p:nvPr>
            <p:ph type="body" idx="1"/>
          </p:nvPr>
        </p:nvSpPr>
        <p:spPr>
          <a:xfrm>
            <a:off x="311700" y="867508"/>
            <a:ext cx="4473882" cy="4032738"/>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cs" dirty="0"/>
              <a:t>indikace v každé graviditě</a:t>
            </a:r>
            <a:endParaRPr dirty="0"/>
          </a:p>
          <a:p>
            <a:pPr marL="457200" lvl="0" indent="-342900" algn="l" rtl="0">
              <a:spcBef>
                <a:spcPts val="0"/>
              </a:spcBef>
              <a:spcAft>
                <a:spcPts val="0"/>
              </a:spcAft>
              <a:buSzPts val="1800"/>
              <a:buChar char="●"/>
            </a:pPr>
            <a:r>
              <a:rPr lang="cs" dirty="0"/>
              <a:t>ideálně GV 27-36 (co nejblíže týdnu 27)</a:t>
            </a:r>
            <a:endParaRPr dirty="0"/>
          </a:p>
          <a:p>
            <a:pPr marL="457200" lvl="0" indent="-342900" algn="l" rtl="0">
              <a:spcBef>
                <a:spcPts val="0"/>
              </a:spcBef>
              <a:spcAft>
                <a:spcPts val="0"/>
              </a:spcAft>
              <a:buSzPts val="1800"/>
              <a:buChar char="●"/>
            </a:pPr>
            <a:r>
              <a:rPr lang="cs" dirty="0"/>
              <a:t>pasivní imunizace kojence</a:t>
            </a:r>
            <a:endParaRPr dirty="0"/>
          </a:p>
          <a:p>
            <a:pPr marL="457200" lvl="0" indent="-342900" algn="l" rtl="0">
              <a:spcBef>
                <a:spcPts val="0"/>
              </a:spcBef>
              <a:spcAft>
                <a:spcPts val="0"/>
              </a:spcAft>
              <a:buSzPts val="1800"/>
              <a:buChar char="●"/>
            </a:pPr>
            <a:r>
              <a:rPr lang="cs" dirty="0"/>
              <a:t>nejvyšší mortalita pertuse v kojeneckém věku před dokočením aktivní imunizace (v prvních 6 měsících)</a:t>
            </a:r>
            <a:endParaRPr dirty="0"/>
          </a:p>
          <a:p>
            <a:pPr marL="457200" lvl="0" indent="-342900" algn="l" rtl="0">
              <a:spcBef>
                <a:spcPts val="0"/>
              </a:spcBef>
              <a:spcAft>
                <a:spcPts val="0"/>
              </a:spcAft>
              <a:buSzPts val="1800"/>
              <a:buChar char="●"/>
            </a:pPr>
            <a:r>
              <a:rPr lang="cs" dirty="0"/>
              <a:t>v USA doporučení od roku 2011, od té doby v řadě dalších zemí, od roku 2015 i ČR</a:t>
            </a:r>
            <a:endParaRPr dirty="0"/>
          </a:p>
        </p:txBody>
      </p:sp>
      <p:pic>
        <p:nvPicPr>
          <p:cNvPr id="1026" name="Picture 2" descr="Výsledek obrázku pro pertussis in infant">
            <a:extLst>
              <a:ext uri="{FF2B5EF4-FFF2-40B4-BE49-F238E27FC236}">
                <a16:creationId xmlns:a16="http://schemas.microsoft.com/office/drawing/2014/main" id="{B7DE70C1-A0DD-4049-B439-C6C447CA5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0"/>
            <a:ext cx="4154487"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DF08B9-8604-409F-B686-D366A822E717}"/>
              </a:ext>
            </a:extLst>
          </p:cNvPr>
          <p:cNvSpPr>
            <a:spLocks noGrp="1"/>
          </p:cNvSpPr>
          <p:nvPr>
            <p:ph type="title"/>
          </p:nvPr>
        </p:nvSpPr>
        <p:spPr>
          <a:xfrm>
            <a:off x="293675" y="0"/>
            <a:ext cx="5753377" cy="1837344"/>
          </a:xfrm>
        </p:spPr>
        <p:txBody>
          <a:bodyPr>
            <a:normAutofit fontScale="90000"/>
          </a:bodyPr>
          <a:lstStyle/>
          <a:p>
            <a:r>
              <a:rPr lang="cs-CZ" dirty="0">
                <a:solidFill>
                  <a:srgbClr val="FF0000"/>
                </a:solidFill>
              </a:rPr>
              <a:t>Pertuse</a:t>
            </a:r>
            <a:br>
              <a:rPr lang="cs-CZ" dirty="0"/>
            </a:br>
            <a:r>
              <a:rPr lang="cs-CZ" sz="2700" dirty="0"/>
              <a:t>2005-2018</a:t>
            </a:r>
            <a:br>
              <a:rPr lang="cs-CZ" sz="2700" dirty="0"/>
            </a:br>
            <a:r>
              <a:rPr lang="cs-CZ" sz="2700" dirty="0"/>
              <a:t>5 úmrtí kojenců</a:t>
            </a:r>
            <a:br>
              <a:rPr lang="cs-CZ" sz="2700" dirty="0"/>
            </a:br>
            <a:r>
              <a:rPr lang="cs-CZ" sz="2700" dirty="0"/>
              <a:t>nejstarší z nich 4 měsíce</a:t>
            </a:r>
          </a:p>
        </p:txBody>
      </p:sp>
      <p:pic>
        <p:nvPicPr>
          <p:cNvPr id="9" name="Obrázek 8">
            <a:extLst>
              <a:ext uri="{FF2B5EF4-FFF2-40B4-BE49-F238E27FC236}">
                <a16:creationId xmlns:a16="http://schemas.microsoft.com/office/drawing/2014/main" id="{BE9589FA-F6EB-4280-8FFB-703509AC65E1}"/>
              </a:ext>
            </a:extLst>
          </p:cNvPr>
          <p:cNvPicPr>
            <a:picLocks noChangeAspect="1"/>
          </p:cNvPicPr>
          <p:nvPr/>
        </p:nvPicPr>
        <p:blipFill rotWithShape="1">
          <a:blip r:embed="rId2"/>
          <a:srcRect l="10073" t="16999" r="22773" b="21007"/>
          <a:stretch/>
        </p:blipFill>
        <p:spPr>
          <a:xfrm>
            <a:off x="0" y="1954845"/>
            <a:ext cx="6140497" cy="3188655"/>
          </a:xfrm>
          <a:prstGeom prst="rect">
            <a:avLst/>
          </a:prstGeom>
        </p:spPr>
      </p:pic>
      <p:pic>
        <p:nvPicPr>
          <p:cNvPr id="10" name="Obrázek 9">
            <a:extLst>
              <a:ext uri="{FF2B5EF4-FFF2-40B4-BE49-F238E27FC236}">
                <a16:creationId xmlns:a16="http://schemas.microsoft.com/office/drawing/2014/main" id="{F7A3B36F-8BA1-49C7-B5CC-A900DB3C3339}"/>
              </a:ext>
            </a:extLst>
          </p:cNvPr>
          <p:cNvPicPr>
            <a:picLocks noChangeAspect="1"/>
          </p:cNvPicPr>
          <p:nvPr/>
        </p:nvPicPr>
        <p:blipFill rotWithShape="1">
          <a:blip r:embed="rId3"/>
          <a:srcRect l="10073" t="11549" r="56058" b="9295"/>
          <a:stretch/>
        </p:blipFill>
        <p:spPr>
          <a:xfrm>
            <a:off x="6047054" y="1072084"/>
            <a:ext cx="3096946" cy="4071416"/>
          </a:xfrm>
          <a:prstGeom prst="rect">
            <a:avLst/>
          </a:prstGeom>
        </p:spPr>
      </p:pic>
      <p:sp>
        <p:nvSpPr>
          <p:cNvPr id="6" name="Obdélník 5">
            <a:extLst>
              <a:ext uri="{FF2B5EF4-FFF2-40B4-BE49-F238E27FC236}">
                <a16:creationId xmlns:a16="http://schemas.microsoft.com/office/drawing/2014/main" id="{00DB64CC-8637-4C2D-9308-2B1316DCD9AB}"/>
              </a:ext>
            </a:extLst>
          </p:cNvPr>
          <p:cNvSpPr/>
          <p:nvPr/>
        </p:nvSpPr>
        <p:spPr>
          <a:xfrm>
            <a:off x="6105038" y="1799664"/>
            <a:ext cx="2980977" cy="2093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Obdélník 10">
            <a:extLst>
              <a:ext uri="{FF2B5EF4-FFF2-40B4-BE49-F238E27FC236}">
                <a16:creationId xmlns:a16="http://schemas.microsoft.com/office/drawing/2014/main" id="{92DB00FE-05B2-4FF3-BD13-CE6053A982D2}"/>
              </a:ext>
            </a:extLst>
          </p:cNvPr>
          <p:cNvSpPr/>
          <p:nvPr/>
        </p:nvSpPr>
        <p:spPr>
          <a:xfrm rot="5400000">
            <a:off x="-399968" y="3484569"/>
            <a:ext cx="2262643" cy="259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cs-CZ"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32304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35BAD7A6-006B-DE30-9DC8-7618B261D8EA}"/>
              </a:ext>
            </a:extLst>
          </p:cNvPr>
          <p:cNvSpPr>
            <a:spLocks noGrp="1"/>
          </p:cNvSpPr>
          <p:nvPr>
            <p:ph type="title"/>
          </p:nvPr>
        </p:nvSpPr>
        <p:spPr/>
        <p:txBody>
          <a:bodyPr/>
          <a:lstStyle/>
          <a:p>
            <a:pPr eaLnBrk="1" hangingPunct="1"/>
            <a:r>
              <a:rPr lang="cs-CZ" altLang="cs-CZ">
                <a:solidFill>
                  <a:srgbClr val="7B9899"/>
                </a:solidFill>
              </a:rPr>
              <a:t>Kojení</a:t>
            </a:r>
          </a:p>
        </p:txBody>
      </p:sp>
      <p:sp>
        <p:nvSpPr>
          <p:cNvPr id="33795" name="Zástupný symbol pro obsah 2">
            <a:extLst>
              <a:ext uri="{FF2B5EF4-FFF2-40B4-BE49-F238E27FC236}">
                <a16:creationId xmlns:a16="http://schemas.microsoft.com/office/drawing/2014/main" id="{EFF502F6-FFB6-C91F-FCBF-521D3A8BEA42}"/>
              </a:ext>
            </a:extLst>
          </p:cNvPr>
          <p:cNvSpPr>
            <a:spLocks noGrp="1"/>
          </p:cNvSpPr>
          <p:nvPr>
            <p:ph sz="quarter" idx="1"/>
          </p:nvPr>
        </p:nvSpPr>
        <p:spPr>
          <a:xfrm>
            <a:off x="398585" y="1113235"/>
            <a:ext cx="8362461" cy="3513473"/>
          </a:xfrm>
        </p:spPr>
        <p:txBody>
          <a:bodyPr/>
          <a:lstStyle/>
          <a:p>
            <a:pPr eaLnBrk="1" hangingPunct="1">
              <a:lnSpc>
                <a:spcPct val="120000"/>
              </a:lnSpc>
              <a:spcBef>
                <a:spcPct val="0"/>
              </a:spcBef>
            </a:pPr>
            <a:r>
              <a:rPr lang="cs-CZ" altLang="cs-CZ" sz="1800" dirty="0"/>
              <a:t>Není kontraindikací žádné ze současně dostupných očkovacích látek</a:t>
            </a:r>
            <a:r>
              <a:rPr lang="cs-CZ" altLang="cs-CZ" sz="1800" baseline="30000" dirty="0"/>
              <a:t>1</a:t>
            </a:r>
            <a:endParaRPr lang="cs-CZ" altLang="cs-CZ" sz="1800" dirty="0"/>
          </a:p>
          <a:p>
            <a:pPr eaLnBrk="1" hangingPunct="1">
              <a:lnSpc>
                <a:spcPct val="120000"/>
              </a:lnSpc>
              <a:spcBef>
                <a:spcPct val="0"/>
              </a:spcBef>
            </a:pPr>
            <a:r>
              <a:rPr lang="cs-CZ" altLang="cs-CZ" sz="1800" dirty="0"/>
              <a:t>Některé vakcíny velmi důležité z důvodu ochrany kojící ženy i kojeného dítěte</a:t>
            </a:r>
          </a:p>
          <a:p>
            <a:pPr lvl="1" eaLnBrk="1" hangingPunct="1">
              <a:lnSpc>
                <a:spcPct val="120000"/>
              </a:lnSpc>
              <a:spcBef>
                <a:spcPct val="0"/>
              </a:spcBef>
            </a:pPr>
            <a:r>
              <a:rPr lang="cs-CZ" altLang="cs-CZ" sz="1800" dirty="0"/>
              <a:t>TIV</a:t>
            </a:r>
          </a:p>
          <a:p>
            <a:pPr lvl="1" eaLnBrk="1" hangingPunct="1">
              <a:lnSpc>
                <a:spcPct val="120000"/>
              </a:lnSpc>
              <a:spcBef>
                <a:spcPct val="0"/>
              </a:spcBef>
            </a:pPr>
            <a:r>
              <a:rPr lang="cs-CZ" altLang="cs-CZ" sz="1800" dirty="0"/>
              <a:t>VV (varicelová vakcína)</a:t>
            </a:r>
          </a:p>
          <a:p>
            <a:pPr lvl="1" eaLnBrk="1" hangingPunct="1">
              <a:lnSpc>
                <a:spcPct val="120000"/>
              </a:lnSpc>
              <a:spcBef>
                <a:spcPct val="0"/>
              </a:spcBef>
            </a:pPr>
            <a:r>
              <a:rPr lang="cs-CZ" altLang="cs-CZ" sz="1800" dirty="0" err="1"/>
              <a:t>Tdap</a:t>
            </a:r>
            <a:r>
              <a:rPr lang="cs-CZ" altLang="cs-CZ" sz="1800" dirty="0"/>
              <a:t> (tetanus-diftérie-acelulární pertuse)</a:t>
            </a:r>
          </a:p>
          <a:p>
            <a:pPr lvl="1" eaLnBrk="1" hangingPunct="1">
              <a:lnSpc>
                <a:spcPct val="120000"/>
              </a:lnSpc>
              <a:spcBef>
                <a:spcPct val="0"/>
              </a:spcBef>
            </a:pPr>
            <a:r>
              <a:rPr lang="cs-CZ" altLang="cs-CZ" sz="1800" dirty="0"/>
              <a:t>MMR</a:t>
            </a:r>
          </a:p>
          <a:p>
            <a:pPr eaLnBrk="1" hangingPunct="1">
              <a:lnSpc>
                <a:spcPct val="120000"/>
              </a:lnSpc>
            </a:pPr>
            <a:r>
              <a:rPr lang="cs-CZ" altLang="cs-CZ" sz="1800" dirty="0"/>
              <a:t>Doočkování schémat rozočkovaných před graviditou </a:t>
            </a:r>
          </a:p>
          <a:p>
            <a:pPr lvl="1" eaLnBrk="1" hangingPunct="1">
              <a:lnSpc>
                <a:spcPct val="120000"/>
              </a:lnSpc>
              <a:spcBef>
                <a:spcPct val="0"/>
              </a:spcBef>
            </a:pPr>
            <a:r>
              <a:rPr lang="cs-CZ" altLang="cs-CZ" sz="1800" dirty="0"/>
              <a:t>např. HPV, KE, </a:t>
            </a:r>
            <a:r>
              <a:rPr lang="cs-CZ" altLang="cs-CZ" sz="1800" dirty="0" err="1"/>
              <a:t>HepB</a:t>
            </a:r>
            <a:r>
              <a:rPr lang="cs-CZ" altLang="cs-CZ" sz="1800" dirty="0"/>
              <a:t>, </a:t>
            </a:r>
            <a:r>
              <a:rPr lang="cs-CZ" altLang="cs-CZ" sz="1800" dirty="0" err="1"/>
              <a:t>HepA</a:t>
            </a:r>
            <a:endParaRPr lang="cs-CZ" altLang="cs-CZ" sz="1800" dirty="0"/>
          </a:p>
          <a:p>
            <a:pPr lvl="1" eaLnBrk="1" hangingPunct="1">
              <a:lnSpc>
                <a:spcPct val="120000"/>
              </a:lnSpc>
              <a:spcBef>
                <a:spcPct val="0"/>
              </a:spcBef>
            </a:pPr>
            <a:endParaRPr lang="cs-CZ" altLang="cs-CZ" sz="1800" dirty="0">
              <a:latin typeface="Arial" panose="020B0604020202020204" pitchFamily="34" charset="0"/>
            </a:endParaRPr>
          </a:p>
        </p:txBody>
      </p:sp>
      <p:sp>
        <p:nvSpPr>
          <p:cNvPr id="6" name="Rectangle 7">
            <a:extLst>
              <a:ext uri="{FF2B5EF4-FFF2-40B4-BE49-F238E27FC236}">
                <a16:creationId xmlns:a16="http://schemas.microsoft.com/office/drawing/2014/main" id="{DD0CC2A9-6223-C0DC-AFA7-168102812786}"/>
              </a:ext>
            </a:extLst>
          </p:cNvPr>
          <p:cNvSpPr>
            <a:spLocks noChangeArrowheads="1"/>
          </p:cNvSpPr>
          <p:nvPr/>
        </p:nvSpPr>
        <p:spPr bwMode="auto">
          <a:xfrm>
            <a:off x="1331119" y="4731544"/>
            <a:ext cx="6481763" cy="334835"/>
          </a:xfrm>
          <a:prstGeom prst="rect">
            <a:avLst/>
          </a:prstGeom>
          <a:noFill/>
          <a:ln w="9525">
            <a:noFill/>
            <a:miter lim="800000"/>
            <a:headEnd/>
            <a:tailEnd/>
          </a:ln>
          <a:effectLst/>
        </p:spPr>
        <p:txBody>
          <a:bodyPr>
            <a:spAutoFit/>
          </a:bodyPr>
          <a:lstStyle/>
          <a:p>
            <a:pPr marL="257175" marR="0" lvl="0" indent="-257175" algn="l" defTabSz="685800" rtl="0" eaLnBrk="1" fontAlgn="base" latinLnBrk="0" hangingPunct="1">
              <a:lnSpc>
                <a:spcPct val="100000"/>
              </a:lnSpc>
              <a:spcBef>
                <a:spcPct val="0"/>
              </a:spcBef>
              <a:spcAft>
                <a:spcPct val="0"/>
              </a:spcAft>
              <a:buClrTx/>
              <a:buSzTx/>
              <a:buFontTx/>
              <a:buAutoNum type="arabicPeriod"/>
              <a:tabLst/>
              <a:defRPr/>
            </a:pP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Recommendations</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of</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the</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Advisory</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Committee</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on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Immunization</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Practices</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(ACIP),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General</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Recommendations</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on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Immunization</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MMRW.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Recommendations</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and</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Reports</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a:t>
            </a:r>
            <a:r>
              <a:rPr kumimoji="0" lang="cs-CZ" sz="788" b="0" i="0" u="none" strike="noStrike" kern="1200" cap="none" spc="0" normalizeH="0" baseline="0" noProof="0" dirty="0" err="1">
                <a:ln>
                  <a:noFill/>
                </a:ln>
                <a:solidFill>
                  <a:prstClr val="black"/>
                </a:solidFill>
                <a:effectLst/>
                <a:uLnTx/>
                <a:uFillTx/>
                <a:latin typeface="Arial" charset="0"/>
                <a:ea typeface="+mn-ea"/>
                <a:cs typeface="Arial" panose="020B0604020202020204" pitchFamily="34" charset="0"/>
                <a:sym typeface="Arial" panose="020B0604020202020204" pitchFamily="34" charset="0"/>
              </a:rPr>
              <a:t>December</a:t>
            </a:r>
            <a:r>
              <a:rPr kumimoji="0" lang="cs-CZ" sz="788"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sym typeface="Arial" panose="020B0604020202020204" pitchFamily="34" charset="0"/>
              </a:rPr>
              <a:t> 1, 2006/55(RR15);1-48. </a:t>
            </a:r>
          </a:p>
        </p:txBody>
      </p:sp>
    </p:spTree>
    <p:extLst>
      <p:ext uri="{BB962C8B-B14F-4D97-AF65-F5344CB8AC3E}">
        <p14:creationId xmlns:p14="http://schemas.microsoft.com/office/powerpoint/2010/main" val="3167980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ctrTitle"/>
          </p:nvPr>
        </p:nvSpPr>
        <p:spPr>
          <a:xfrm>
            <a:off x="-10240" y="711655"/>
            <a:ext cx="9154240" cy="426589"/>
          </a:xfrm>
          <a:prstGeom prst="rect">
            <a:avLst/>
          </a:prstGeom>
          <a:noFill/>
          <a:ln>
            <a:noFill/>
          </a:ln>
        </p:spPr>
        <p:txBody>
          <a:bodyPr spcFirstLastPara="1" wrap="square" lIns="91425" tIns="91425" rIns="91425" bIns="91425" anchor="b" anchorCtr="0">
            <a:normAutofit fontScale="90000"/>
          </a:bodyPr>
          <a:lstStyle/>
          <a:p>
            <a:pPr>
              <a:buSzPct val="50000"/>
            </a:pPr>
            <a:r>
              <a:rPr lang="cs-CZ" sz="2200" b="1" i="0" u="none" strike="noStrike" dirty="0">
                <a:solidFill>
                  <a:srgbClr val="58595B"/>
                </a:solidFill>
                <a:latin typeface="Arial"/>
                <a:ea typeface="Arial"/>
                <a:cs typeface="Arial"/>
                <a:sym typeface="Arial"/>
              </a:rPr>
              <a:t>Očkování předčasně narozených dětí </a:t>
            </a:r>
            <a:endParaRPr dirty="0"/>
          </a:p>
        </p:txBody>
      </p:sp>
      <p:pic>
        <p:nvPicPr>
          <p:cNvPr id="67" name="Google Shape;67;p1" descr="Dětský lékař"/>
          <p:cNvPicPr preferRelativeResize="0"/>
          <p:nvPr/>
        </p:nvPicPr>
        <p:blipFill rotWithShape="1">
          <a:blip r:embed="rId3">
            <a:alphaModFix/>
          </a:blip>
          <a:srcRect/>
          <a:stretch/>
        </p:blipFill>
        <p:spPr>
          <a:xfrm>
            <a:off x="8098057" y="4526279"/>
            <a:ext cx="1056183" cy="617221"/>
          </a:xfrm>
          <a:prstGeom prst="rect">
            <a:avLst/>
          </a:prstGeom>
          <a:noFill/>
          <a:ln>
            <a:noFill/>
          </a:ln>
        </p:spPr>
      </p:pic>
      <p:pic>
        <p:nvPicPr>
          <p:cNvPr id="68" name="Google Shape;68;p1" descr="Hospital efforts to save extremely premature babies vary widely, study  finds | CTV News"/>
          <p:cNvPicPr preferRelativeResize="0"/>
          <p:nvPr/>
        </p:nvPicPr>
        <p:blipFill rotWithShape="1">
          <a:blip r:embed="rId4">
            <a:alphaModFix/>
          </a:blip>
          <a:srcRect t="13171" b="13520"/>
          <a:stretch/>
        </p:blipFill>
        <p:spPr>
          <a:xfrm>
            <a:off x="696992" y="1328876"/>
            <a:ext cx="7750015" cy="319740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71846" y="111860"/>
            <a:ext cx="9072154" cy="62888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dirty="0"/>
              <a:t>Zvýšené riziko infekce (získání a komplikací)</a:t>
            </a:r>
            <a:br>
              <a:rPr lang="cs-CZ" dirty="0"/>
            </a:br>
            <a:r>
              <a:rPr lang="cs-CZ" sz="2200" dirty="0"/>
              <a:t>nepřímo úměrné gestačnímu věku a porodní hmotnosti</a:t>
            </a:r>
            <a:endParaRPr dirty="0"/>
          </a:p>
        </p:txBody>
      </p:sp>
      <p:sp>
        <p:nvSpPr>
          <p:cNvPr id="83" name="Google Shape;83;p3"/>
          <p:cNvSpPr txBox="1">
            <a:spLocks noGrp="1"/>
          </p:cNvSpPr>
          <p:nvPr>
            <p:ph type="body" idx="1"/>
          </p:nvPr>
        </p:nvSpPr>
        <p:spPr>
          <a:xfrm>
            <a:off x="300038" y="1062723"/>
            <a:ext cx="2371726" cy="3239690"/>
          </a:xfrm>
          <a:prstGeom prst="rect">
            <a:avLst/>
          </a:prstGeom>
          <a:noFill/>
          <a:ln>
            <a:noFill/>
          </a:ln>
        </p:spPr>
        <p:txBody>
          <a:bodyPr spcFirstLastPara="1" wrap="square" lIns="91425" tIns="91425" rIns="91425" bIns="91425" anchor="t" anchorCtr="0">
            <a:normAutofit fontScale="92500" lnSpcReduction="10000"/>
          </a:bodyPr>
          <a:lstStyle/>
          <a:p>
            <a:pPr marL="742950" lvl="1" indent="-400050" algn="ctr" rtl="0">
              <a:lnSpc>
                <a:spcPct val="115000"/>
              </a:lnSpc>
              <a:spcBef>
                <a:spcPts val="0"/>
              </a:spcBef>
              <a:spcAft>
                <a:spcPts val="0"/>
              </a:spcAft>
              <a:buSzPct val="144144"/>
              <a:buNone/>
            </a:pPr>
            <a:endParaRPr sz="1050"/>
          </a:p>
          <a:p>
            <a:pPr marL="457200" lvl="0" indent="-342900" algn="l" rtl="0">
              <a:lnSpc>
                <a:spcPct val="115000"/>
              </a:lnSpc>
              <a:spcBef>
                <a:spcPts val="0"/>
              </a:spcBef>
              <a:spcAft>
                <a:spcPts val="0"/>
              </a:spcAft>
              <a:buSzPct val="144144"/>
              <a:buFont typeface="Arial"/>
              <a:buNone/>
            </a:pPr>
            <a:r>
              <a:rPr lang="cs-CZ" sz="1350" b="1"/>
              <a:t>Příčiny:</a:t>
            </a:r>
            <a:endParaRPr/>
          </a:p>
          <a:p>
            <a:pPr marL="457200" lvl="0" indent="-342900" algn="l" rtl="0">
              <a:lnSpc>
                <a:spcPct val="115000"/>
              </a:lnSpc>
              <a:spcBef>
                <a:spcPts val="374"/>
              </a:spcBef>
              <a:spcAft>
                <a:spcPts val="0"/>
              </a:spcAft>
              <a:buSzPct val="144144"/>
              <a:buChar char="●"/>
            </a:pPr>
            <a:r>
              <a:rPr lang="cs-CZ" sz="1350"/>
              <a:t>nezralý imunitní systém (méně lymfocytů, TLc, BLc, Th, nižší poměr CD4/CD8)</a:t>
            </a:r>
            <a:endParaRPr/>
          </a:p>
          <a:p>
            <a:pPr marL="457200" lvl="0" indent="-342900" algn="l" rtl="0">
              <a:lnSpc>
                <a:spcPct val="115000"/>
              </a:lnSpc>
              <a:spcBef>
                <a:spcPts val="374"/>
              </a:spcBef>
              <a:spcAft>
                <a:spcPts val="0"/>
              </a:spcAft>
              <a:buSzPct val="144144"/>
              <a:buChar char="●"/>
            </a:pPr>
            <a:r>
              <a:rPr lang="cs-CZ" sz="1350"/>
              <a:t>transplacentární transfer většiny mateřských IgG v posledních 4 týdnech gravidity</a:t>
            </a:r>
            <a:endParaRPr/>
          </a:p>
          <a:p>
            <a:pPr marL="914400" lvl="1" indent="-317500" algn="l" rtl="0">
              <a:lnSpc>
                <a:spcPct val="115000"/>
              </a:lnSpc>
              <a:spcBef>
                <a:spcPts val="374"/>
              </a:spcBef>
              <a:spcAft>
                <a:spcPts val="0"/>
              </a:spcAft>
              <a:buSzPct val="151351"/>
              <a:buChar char="○"/>
            </a:pPr>
            <a:r>
              <a:rPr lang="cs-CZ" sz="1000" u="sng"/>
              <a:t>u nedonošence chybí, kratší nebo žádná protekce</a:t>
            </a:r>
            <a:endParaRPr/>
          </a:p>
          <a:p>
            <a:pPr marL="457200" lvl="0" indent="-342900" algn="l" rtl="0">
              <a:lnSpc>
                <a:spcPct val="115000"/>
              </a:lnSpc>
              <a:spcBef>
                <a:spcPts val="278"/>
              </a:spcBef>
              <a:spcAft>
                <a:spcPts val="374"/>
              </a:spcAft>
              <a:buSzPct val="144144"/>
              <a:buChar char="●"/>
            </a:pPr>
            <a:r>
              <a:rPr lang="cs-CZ" sz="1350"/>
              <a:t>plicní následky mechanické ventilace</a:t>
            </a:r>
            <a:endParaRPr/>
          </a:p>
        </p:txBody>
      </p:sp>
      <p:sp>
        <p:nvSpPr>
          <p:cNvPr id="84" name="Google Shape;84;p3"/>
          <p:cNvSpPr/>
          <p:nvPr/>
        </p:nvSpPr>
        <p:spPr>
          <a:xfrm>
            <a:off x="1331119" y="4624388"/>
            <a:ext cx="6426994"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Saari TN.  Immunization of Preterm and Low Birth Weight Infants. American Academy Of Pediatrics, Clinical Report, Guidance for the Clinician in Rendering Pediatric Care. Pediatrics 2003;112;193-198.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Gaudelus et al. Vaccination du prematuré </a:t>
            </a:r>
            <a:r>
              <a:rPr kumimoji="0" lang="cs-CZ" sz="900" b="0" i="1" u="none" strike="noStrike" kern="0" cap="none" spc="0" normalizeH="0" baseline="0" noProof="0">
                <a:ln>
                  <a:noFill/>
                </a:ln>
                <a:solidFill>
                  <a:srgbClr val="000000"/>
                </a:solidFill>
                <a:effectLst/>
                <a:uLnTx/>
                <a:uFillTx/>
                <a:latin typeface="Arial"/>
                <a:ea typeface="Arial"/>
                <a:cs typeface="Arial"/>
                <a:sym typeface="Arial"/>
              </a:rPr>
              <a:t>Archives de Pédiatrie</a:t>
            </a:r>
            <a:r>
              <a:rPr kumimoji="0" lang="cs-CZ" sz="900" b="0" i="0" u="none" strike="noStrike" kern="0" cap="none" spc="0" normalizeH="0" baseline="0" noProof="0">
                <a:ln>
                  <a:noFill/>
                </a:ln>
                <a:solidFill>
                  <a:srgbClr val="000000"/>
                </a:solidFill>
                <a:effectLst/>
                <a:uLnTx/>
                <a:uFillTx/>
                <a:latin typeface="Arial"/>
                <a:ea typeface="Arial"/>
                <a:cs typeface="Arial"/>
                <a:sym typeface="Arial"/>
              </a:rPr>
              <a:t>, Volume 14, Issue null, Pages S24-S30. </a:t>
            </a:r>
            <a:br>
              <a:rPr kumimoji="0" lang="cs-CZ" sz="900" b="0" i="0" u="none" strike="noStrike" kern="0" cap="none" spc="0" normalizeH="0" baseline="0" noProof="0">
                <a:ln>
                  <a:noFill/>
                </a:ln>
                <a:solidFill>
                  <a:srgbClr val="000000"/>
                </a:solidFill>
                <a:effectLst/>
                <a:uLnTx/>
                <a:uFillTx/>
                <a:latin typeface="Arial"/>
                <a:ea typeface="Arial"/>
                <a:cs typeface="Arial"/>
                <a:sym typeface="Arial"/>
              </a:rPr>
            </a:b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5" name="Google Shape;85;p3" descr="http://img.medscape.com/article/752/522/752522-fig2.jpg"/>
          <p:cNvPicPr preferRelativeResize="0"/>
          <p:nvPr/>
        </p:nvPicPr>
        <p:blipFill rotWithShape="1">
          <a:blip r:embed="rId3">
            <a:alphaModFix/>
          </a:blip>
          <a:srcRect/>
          <a:stretch/>
        </p:blipFill>
        <p:spPr>
          <a:xfrm>
            <a:off x="2876087" y="1371784"/>
            <a:ext cx="3760560" cy="2651760"/>
          </a:xfrm>
          <a:prstGeom prst="rect">
            <a:avLst/>
          </a:prstGeom>
          <a:noFill/>
          <a:ln>
            <a:noFill/>
          </a:ln>
        </p:spPr>
      </p:pic>
      <p:graphicFrame>
        <p:nvGraphicFramePr>
          <p:cNvPr id="86" name="Google Shape;86;p3"/>
          <p:cNvGraphicFramePr/>
          <p:nvPr/>
        </p:nvGraphicFramePr>
        <p:xfrm>
          <a:off x="6672263" y="1371784"/>
          <a:ext cx="2171700" cy="2865320"/>
        </p:xfrm>
        <a:graphic>
          <a:graphicData uri="http://schemas.openxmlformats.org/drawingml/2006/table">
            <a:tbl>
              <a:tblPr>
                <a:noFill/>
              </a:tblPr>
              <a:tblGrid>
                <a:gridCol w="14097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160025">
                <a:tc>
                  <a:txBody>
                    <a:bodyPr/>
                    <a:lstStyle/>
                    <a:p>
                      <a:pPr marL="0" marR="0" lvl="0" indent="0" algn="ctr" rtl="0">
                        <a:lnSpc>
                          <a:spcPct val="100000"/>
                        </a:lnSpc>
                        <a:spcBef>
                          <a:spcPts val="0"/>
                        </a:spcBef>
                        <a:spcAft>
                          <a:spcPts val="0"/>
                        </a:spcAft>
                        <a:buNone/>
                      </a:pPr>
                      <a:r>
                        <a:rPr lang="cs-CZ" sz="1400" b="1" u="none" strike="noStrike" cap="none"/>
                        <a:t>onemocnění</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b="1" u="none" strike="noStrike" cap="none"/>
                        <a:t>RR</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60025">
                <a:tc>
                  <a:txBody>
                    <a:bodyPr/>
                    <a:lstStyle/>
                    <a:p>
                      <a:pPr marL="0" marR="0" lvl="0" indent="0" algn="l" rtl="0">
                        <a:lnSpc>
                          <a:spcPct val="100000"/>
                        </a:lnSpc>
                        <a:spcBef>
                          <a:spcPts val="0"/>
                        </a:spcBef>
                        <a:spcAft>
                          <a:spcPts val="0"/>
                        </a:spcAft>
                        <a:buNone/>
                      </a:pPr>
                      <a:r>
                        <a:rPr lang="cs-CZ" sz="1400" u="none" strike="noStrike" cap="none"/>
                        <a:t>IPO</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2,6</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60025">
                <a:tc>
                  <a:txBody>
                    <a:bodyPr/>
                    <a:lstStyle/>
                    <a:p>
                      <a:pPr marL="0" marR="0" lvl="0" indent="0" algn="l" rtl="0">
                        <a:lnSpc>
                          <a:spcPct val="100000"/>
                        </a:lnSpc>
                        <a:spcBef>
                          <a:spcPts val="0"/>
                        </a:spcBef>
                        <a:spcAft>
                          <a:spcPts val="0"/>
                        </a:spcAft>
                        <a:buNone/>
                      </a:pPr>
                      <a:r>
                        <a:rPr lang="cs-CZ" sz="1400" b="0" i="0" u="none" strike="noStrike" cap="none">
                          <a:solidFill>
                            <a:schemeClr val="dk1"/>
                          </a:solidFill>
                          <a:latin typeface="Arial"/>
                          <a:ea typeface="Arial"/>
                          <a:cs typeface="Arial"/>
                          <a:sym typeface="Arial"/>
                        </a:rPr>
                        <a:t>IPO &lt; 32 wk</a:t>
                      </a:r>
                      <a:endParaRPr sz="1400" b="0" i="0" u="none" strike="noStrike" cap="none">
                        <a:solidFill>
                          <a:schemeClr val="dk1"/>
                        </a:solidFill>
                        <a:latin typeface="Arial"/>
                        <a:ea typeface="Arial"/>
                        <a:cs typeface="Arial"/>
                        <a:sym typeface="Arial"/>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9,1</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60025">
                <a:tc>
                  <a:txBody>
                    <a:bodyPr/>
                    <a:lstStyle/>
                    <a:p>
                      <a:pPr marL="0" marR="0" lvl="0" indent="0" algn="l" rtl="0">
                        <a:lnSpc>
                          <a:spcPct val="100000"/>
                        </a:lnSpc>
                        <a:spcBef>
                          <a:spcPts val="0"/>
                        </a:spcBef>
                        <a:spcAft>
                          <a:spcPts val="0"/>
                        </a:spcAft>
                        <a:buNone/>
                      </a:pPr>
                      <a:r>
                        <a:rPr lang="cs-CZ" sz="1400" u="none" strike="noStrike" cap="none"/>
                        <a:t>IMO</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x</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60025">
                <a:tc>
                  <a:txBody>
                    <a:bodyPr/>
                    <a:lstStyle/>
                    <a:p>
                      <a:pPr marL="0" marR="0" lvl="0" indent="0" algn="l" rtl="0">
                        <a:lnSpc>
                          <a:spcPct val="100000"/>
                        </a:lnSpc>
                        <a:spcBef>
                          <a:spcPts val="0"/>
                        </a:spcBef>
                        <a:spcAft>
                          <a:spcPts val="0"/>
                        </a:spcAft>
                        <a:buNone/>
                      </a:pPr>
                      <a:r>
                        <a:rPr lang="cs-CZ" sz="1400" u="none" strike="noStrike" cap="none"/>
                        <a:t>Hib</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x</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60025">
                <a:tc>
                  <a:txBody>
                    <a:bodyPr/>
                    <a:lstStyle/>
                    <a:p>
                      <a:pPr marL="0" marR="0" lvl="0" indent="0" algn="l" rtl="0">
                        <a:lnSpc>
                          <a:spcPct val="100000"/>
                        </a:lnSpc>
                        <a:spcBef>
                          <a:spcPts val="0"/>
                        </a:spcBef>
                        <a:spcAft>
                          <a:spcPts val="0"/>
                        </a:spcAft>
                        <a:buNone/>
                      </a:pPr>
                      <a:r>
                        <a:rPr lang="cs-CZ" sz="1400" u="none" strike="noStrike" cap="none" dirty="0" err="1"/>
                        <a:t>pertusse</a:t>
                      </a:r>
                      <a:r>
                        <a:rPr lang="cs-CZ" sz="1400" u="none" strike="noStrike" cap="none" dirty="0"/>
                        <a:t> </a:t>
                      </a:r>
                      <a:endParaRPr dirty="0"/>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1,9</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60025">
                <a:tc>
                  <a:txBody>
                    <a:bodyPr/>
                    <a:lstStyle/>
                    <a:p>
                      <a:pPr marL="0" marR="0" lvl="0" indent="0" algn="l" rtl="0">
                        <a:lnSpc>
                          <a:spcPct val="100000"/>
                        </a:lnSpc>
                        <a:spcBef>
                          <a:spcPts val="0"/>
                        </a:spcBef>
                        <a:spcAft>
                          <a:spcPts val="0"/>
                        </a:spcAft>
                        <a:buNone/>
                      </a:pPr>
                      <a:r>
                        <a:rPr lang="cs-CZ" sz="1400" u="none" strike="noStrike" cap="none" dirty="0"/>
                        <a:t>těžká </a:t>
                      </a:r>
                      <a:r>
                        <a:rPr lang="cs-CZ" sz="1400" u="none" strike="noStrike" cap="none" dirty="0" err="1"/>
                        <a:t>pertusse</a:t>
                      </a:r>
                      <a:endParaRPr sz="1400" u="none" strike="noStrike" cap="none" dirty="0"/>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5</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160025">
                <a:tc>
                  <a:txBody>
                    <a:bodyPr/>
                    <a:lstStyle/>
                    <a:p>
                      <a:pPr marL="0" marR="0" lvl="0" indent="0" algn="l" rtl="0">
                        <a:lnSpc>
                          <a:spcPct val="100000"/>
                        </a:lnSpc>
                        <a:spcBef>
                          <a:spcPts val="0"/>
                        </a:spcBef>
                        <a:spcAft>
                          <a:spcPts val="0"/>
                        </a:spcAft>
                        <a:buNone/>
                      </a:pPr>
                      <a:r>
                        <a:rPr lang="cs-CZ" sz="1400" u="none" strike="noStrike" cap="none" dirty="0"/>
                        <a:t>RV komplikace a hospitalizace</a:t>
                      </a:r>
                      <a:endParaRPr dirty="0"/>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2</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60025">
                <a:tc>
                  <a:txBody>
                    <a:bodyPr/>
                    <a:lstStyle/>
                    <a:p>
                      <a:pPr marL="0" marR="0" lvl="0" indent="0" algn="l" rtl="0">
                        <a:lnSpc>
                          <a:spcPct val="100000"/>
                        </a:lnSpc>
                        <a:spcBef>
                          <a:spcPts val="0"/>
                        </a:spcBef>
                        <a:spcAft>
                          <a:spcPts val="0"/>
                        </a:spcAft>
                        <a:buNone/>
                      </a:pPr>
                      <a:r>
                        <a:rPr lang="cs-CZ" sz="1400" u="none" strike="noStrike" cap="none" dirty="0"/>
                        <a:t>Chřipka hospitalizace</a:t>
                      </a:r>
                      <a:endParaRPr dirty="0"/>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a:t>2-4</a:t>
                      </a:r>
                      <a:endParaRPr/>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160025">
                <a:tc>
                  <a:txBody>
                    <a:bodyPr/>
                    <a:lstStyle/>
                    <a:p>
                      <a:pPr marL="0" marR="0" lvl="0" indent="0" algn="l" rtl="0">
                        <a:lnSpc>
                          <a:spcPct val="100000"/>
                        </a:lnSpc>
                        <a:spcBef>
                          <a:spcPts val="0"/>
                        </a:spcBef>
                        <a:spcAft>
                          <a:spcPts val="0"/>
                        </a:spcAft>
                        <a:buNone/>
                      </a:pPr>
                      <a:r>
                        <a:rPr lang="cs-CZ" sz="1400" u="none" strike="noStrike" cap="none" dirty="0"/>
                        <a:t>covid</a:t>
                      </a:r>
                      <a:endParaRPr dirty="0"/>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cs-CZ" sz="1400" u="none" strike="noStrike" cap="none" dirty="0"/>
                        <a:t>x</a:t>
                      </a:r>
                      <a:endParaRPr dirty="0"/>
                    </a:p>
                  </a:txBody>
                  <a:tcPr marL="22850" marR="22850" marT="15250" marB="152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E0AC98F-D90C-F219-FFD9-7D61E1D00CF5}"/>
              </a:ext>
            </a:extLst>
          </p:cNvPr>
          <p:cNvPicPr>
            <a:picLocks noChangeAspect="1"/>
          </p:cNvPicPr>
          <p:nvPr/>
        </p:nvPicPr>
        <p:blipFill>
          <a:blip r:embed="rId3"/>
          <a:stretch>
            <a:fillRect/>
          </a:stretch>
        </p:blipFill>
        <p:spPr>
          <a:xfrm>
            <a:off x="297366" y="77806"/>
            <a:ext cx="8549268" cy="4987888"/>
          </a:xfrm>
          <a:prstGeom prst="rect">
            <a:avLst/>
          </a:prstGeom>
        </p:spPr>
      </p:pic>
      <p:pic>
        <p:nvPicPr>
          <p:cNvPr id="10" name="Obrázek 9">
            <a:extLst>
              <a:ext uri="{FF2B5EF4-FFF2-40B4-BE49-F238E27FC236}">
                <a16:creationId xmlns:a16="http://schemas.microsoft.com/office/drawing/2014/main" id="{25FAAC09-B0B2-3B55-A32D-C4BE5411B92C}"/>
              </a:ext>
            </a:extLst>
          </p:cNvPr>
          <p:cNvPicPr>
            <a:picLocks noChangeAspect="1"/>
          </p:cNvPicPr>
          <p:nvPr/>
        </p:nvPicPr>
        <p:blipFill>
          <a:blip r:embed="rId4"/>
          <a:stretch>
            <a:fillRect/>
          </a:stretch>
        </p:blipFill>
        <p:spPr>
          <a:xfrm>
            <a:off x="4203154" y="2023635"/>
            <a:ext cx="3934374" cy="2791215"/>
          </a:xfrm>
          <a:prstGeom prst="rect">
            <a:avLst/>
          </a:prstGeom>
        </p:spPr>
      </p:pic>
    </p:spTree>
    <p:extLst>
      <p:ext uri="{BB962C8B-B14F-4D97-AF65-F5344CB8AC3E}">
        <p14:creationId xmlns:p14="http://schemas.microsoft.com/office/powerpoint/2010/main" val="346734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92" name="Google Shape;92;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93" name="Google Shape;93;p4"/>
          <p:cNvPicPr preferRelativeResize="0"/>
          <p:nvPr/>
        </p:nvPicPr>
        <p:blipFill rotWithShape="1">
          <a:blip r:embed="rId3">
            <a:alphaModFix/>
          </a:blip>
          <a:srcRect/>
          <a:stretch/>
        </p:blipFill>
        <p:spPr>
          <a:xfrm>
            <a:off x="0" y="0"/>
            <a:ext cx="9143999" cy="5143500"/>
          </a:xfrm>
          <a:prstGeom prst="rect">
            <a:avLst/>
          </a:prstGeom>
          <a:noFill/>
          <a:ln>
            <a:noFill/>
          </a:ln>
        </p:spPr>
      </p:pic>
      <p:sp>
        <p:nvSpPr>
          <p:cNvPr id="94" name="Google Shape;94;p4"/>
          <p:cNvSpPr/>
          <p:nvPr/>
        </p:nvSpPr>
        <p:spPr>
          <a:xfrm>
            <a:off x="1076325" y="1352550"/>
            <a:ext cx="7943850" cy="572700"/>
          </a:xfrm>
          <a:prstGeom prst="rect">
            <a:avLst/>
          </a:prstGeom>
          <a:noFill/>
          <a:ln w="9525"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5" name="Google Shape;95;p4"/>
          <p:cNvSpPr/>
          <p:nvPr/>
        </p:nvSpPr>
        <p:spPr>
          <a:xfrm>
            <a:off x="1076325" y="2050475"/>
            <a:ext cx="3238500" cy="125655"/>
          </a:xfrm>
          <a:prstGeom prst="rect">
            <a:avLst/>
          </a:pr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96" name="Google Shape;96;p4"/>
          <p:cNvSpPr/>
          <p:nvPr/>
        </p:nvSpPr>
        <p:spPr>
          <a:xfrm>
            <a:off x="1710735" y="2524164"/>
            <a:ext cx="1613712" cy="282832"/>
          </a:xfrm>
          <a:prstGeom prst="rect">
            <a:avLst/>
          </a:pr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97" name="Google Shape;97;p4"/>
          <p:cNvSpPr/>
          <p:nvPr/>
        </p:nvSpPr>
        <p:spPr>
          <a:xfrm>
            <a:off x="2043890" y="3804847"/>
            <a:ext cx="1039552" cy="136288"/>
          </a:xfrm>
          <a:prstGeom prst="rect">
            <a:avLst/>
          </a:pr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98" name="Google Shape;98;p4"/>
          <p:cNvSpPr/>
          <p:nvPr/>
        </p:nvSpPr>
        <p:spPr>
          <a:xfrm>
            <a:off x="1792252" y="3934047"/>
            <a:ext cx="1291189" cy="136288"/>
          </a:xfrm>
          <a:prstGeom prst="rect">
            <a:avLst/>
          </a:pr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99" name="Google Shape;99;p4"/>
          <p:cNvSpPr/>
          <p:nvPr/>
        </p:nvSpPr>
        <p:spPr>
          <a:xfrm>
            <a:off x="2289543" y="4572857"/>
            <a:ext cx="793898" cy="130768"/>
          </a:xfrm>
          <a:prstGeom prst="rect">
            <a:avLst/>
          </a:prstGeom>
          <a:no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ea typeface="Arial"/>
              <a:cs typeface="Arial"/>
              <a:sym typeface="Arial"/>
            </a:endParaRPr>
          </a:p>
        </p:txBody>
      </p:sp>
      <p:sp>
        <p:nvSpPr>
          <p:cNvPr id="100" name="Google Shape;100;p4"/>
          <p:cNvSpPr txBox="1"/>
          <p:nvPr/>
        </p:nvSpPr>
        <p:spPr>
          <a:xfrm>
            <a:off x="4678231" y="2216386"/>
            <a:ext cx="3097713"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400" b="0" i="0" u="none" strike="noStrike" kern="0" cap="none" spc="0" normalizeH="0" baseline="0" noProof="0">
                <a:ln>
                  <a:noFill/>
                </a:ln>
                <a:solidFill>
                  <a:srgbClr val="000000"/>
                </a:solidFill>
                <a:effectLst/>
                <a:uLnTx/>
                <a:uFillTx/>
                <a:latin typeface="Arial"/>
                <a:ea typeface="Arial"/>
                <a:cs typeface="Arial"/>
                <a:sym typeface="Arial"/>
              </a:rPr>
              <a:t>pneumokok, RSV, chřipka, (covid)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01" name="Google Shape;101;p4"/>
          <p:cNvCxnSpPr/>
          <p:nvPr/>
        </p:nvCxnSpPr>
        <p:spPr>
          <a:xfrm rot="10800000">
            <a:off x="4314825" y="2176130"/>
            <a:ext cx="514352" cy="202739"/>
          </a:xfrm>
          <a:prstGeom prst="straightConnector1">
            <a:avLst/>
          </a:prstGeom>
          <a:noFill/>
          <a:ln w="9525" cap="flat" cmpd="sng">
            <a:solidFill>
              <a:srgbClr val="3B7FF2"/>
            </a:solidFill>
            <a:prstDash val="solid"/>
            <a:round/>
            <a:headEnd type="none" w="sm" len="sm"/>
            <a:tailEnd type="triangle" w="med" len="med"/>
          </a:ln>
        </p:spPr>
      </p:cxnSp>
      <p:sp>
        <p:nvSpPr>
          <p:cNvPr id="102" name="Google Shape;102;p4"/>
          <p:cNvSpPr txBox="1"/>
          <p:nvPr/>
        </p:nvSpPr>
        <p:spPr>
          <a:xfrm>
            <a:off x="3250901" y="2465496"/>
            <a:ext cx="613392"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rotaviry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4"/>
          <p:cNvSpPr txBox="1"/>
          <p:nvPr/>
        </p:nvSpPr>
        <p:spPr>
          <a:xfrm>
            <a:off x="3250901" y="2604104"/>
            <a:ext cx="1744723"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pneumook, meningokok, Hib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04;p4"/>
          <p:cNvSpPr txBox="1"/>
          <p:nvPr/>
        </p:nvSpPr>
        <p:spPr>
          <a:xfrm>
            <a:off x="3028382" y="3748909"/>
            <a:ext cx="1967241"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neočkujeme a nepoptřebujeme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5;p4"/>
          <p:cNvSpPr txBox="1"/>
          <p:nvPr/>
        </p:nvSpPr>
        <p:spPr>
          <a:xfrm>
            <a:off x="3028382" y="3879434"/>
            <a:ext cx="2115118"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očkujeme a musíme v tom pokračovat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106;p4"/>
          <p:cNvSpPr txBox="1"/>
          <p:nvPr/>
        </p:nvSpPr>
        <p:spPr>
          <a:xfrm>
            <a:off x="3028382" y="4522825"/>
            <a:ext cx="2115118"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očkujeme a musíme v tom pokračovat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7" name="Google Shape;107;p4"/>
          <p:cNvPicPr preferRelativeResize="0"/>
          <p:nvPr/>
        </p:nvPicPr>
        <p:blipFill rotWithShape="1">
          <a:blip r:embed="rId4">
            <a:alphaModFix/>
          </a:blip>
          <a:srcRect/>
          <a:stretch/>
        </p:blipFill>
        <p:spPr>
          <a:xfrm>
            <a:off x="5143500" y="2621572"/>
            <a:ext cx="3940438" cy="2336504"/>
          </a:xfrm>
          <a:prstGeom prst="rect">
            <a:avLst/>
          </a:prstGeom>
          <a:noFill/>
          <a:ln>
            <a:noFill/>
          </a:ln>
        </p:spPr>
      </p:pic>
      <p:cxnSp>
        <p:nvCxnSpPr>
          <p:cNvPr id="108" name="Google Shape;108;p4"/>
          <p:cNvCxnSpPr/>
          <p:nvPr/>
        </p:nvCxnSpPr>
        <p:spPr>
          <a:xfrm>
            <a:off x="6209039" y="2547581"/>
            <a:ext cx="1409846" cy="635610"/>
          </a:xfrm>
          <a:prstGeom prst="straightConnector1">
            <a:avLst/>
          </a:prstGeom>
          <a:noFill/>
          <a:ln w="9525" cap="flat" cmpd="sng">
            <a:solidFill>
              <a:srgbClr val="FF0000"/>
            </a:solidFill>
            <a:prstDash val="solid"/>
            <a:round/>
            <a:headEnd type="none" w="sm" len="sm"/>
            <a:tailEnd type="triangle" w="med" len="med"/>
          </a:ln>
        </p:spPr>
      </p:cxnSp>
      <p:sp>
        <p:nvSpPr>
          <p:cNvPr id="109" name="Google Shape;109;p4"/>
          <p:cNvSpPr/>
          <p:nvPr/>
        </p:nvSpPr>
        <p:spPr>
          <a:xfrm>
            <a:off x="4852308" y="2239804"/>
            <a:ext cx="2748642" cy="273706"/>
          </a:xfrm>
          <a:prstGeom prst="rect">
            <a:avLst/>
          </a:prstGeom>
          <a:noFill/>
          <a:ln w="9525"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sp>
        <p:nvSpPr>
          <p:cNvPr id="115" name="Google Shape;115;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sp>
        <p:nvSpPr>
          <p:cNvPr id="116" name="Google Shape;116;p5"/>
          <p:cNvSpPr txBox="1">
            <a:spLocks noGrp="1"/>
          </p:cNvSpPr>
          <p:nvPr>
            <p:ph type="body" idx="2"/>
          </p:nvPr>
        </p:nvSpPr>
        <p:spPr>
          <a:xfrm>
            <a:off x="369890" y="4827684"/>
            <a:ext cx="7062787" cy="193899"/>
          </a:xfrm>
          <a:prstGeom prst="rect">
            <a:avLst/>
          </a:prstGeom>
          <a:noFill/>
          <a:ln>
            <a:noFill/>
          </a:ln>
        </p:spPr>
        <p:txBody>
          <a:bodyPr spcFirstLastPara="1" wrap="square" lIns="91425" tIns="91425" rIns="91425" bIns="91425" anchor="b" anchorCtr="0">
            <a:spAutoFit/>
          </a:bodyPr>
          <a:lstStyle/>
          <a:p>
            <a:pPr marL="84535" lvl="0" indent="-84535" algn="l" rtl="0">
              <a:lnSpc>
                <a:spcPct val="88000"/>
              </a:lnSpc>
              <a:spcBef>
                <a:spcPts val="90"/>
              </a:spcBef>
              <a:spcAft>
                <a:spcPts val="0"/>
              </a:spcAft>
              <a:buSzPts val="1800"/>
              <a:buNone/>
            </a:pPr>
            <a:endParaRPr/>
          </a:p>
        </p:txBody>
      </p:sp>
      <p:pic>
        <p:nvPicPr>
          <p:cNvPr id="117" name="Google Shape;117;p5"/>
          <p:cNvPicPr preferRelativeResize="0"/>
          <p:nvPr/>
        </p:nvPicPr>
        <p:blipFill rotWithShape="1">
          <a:blip r:embed="rId3">
            <a:alphaModFix/>
          </a:blip>
          <a:srcRect/>
          <a:stretch/>
        </p:blipFill>
        <p:spPr>
          <a:xfrm>
            <a:off x="149772" y="0"/>
            <a:ext cx="8915400" cy="5143500"/>
          </a:xfrm>
          <a:prstGeom prst="rect">
            <a:avLst/>
          </a:prstGeom>
          <a:noFill/>
          <a:ln>
            <a:noFill/>
          </a:ln>
        </p:spPr>
      </p:pic>
      <p:sp>
        <p:nvSpPr>
          <p:cNvPr id="118" name="Google Shape;118;p5"/>
          <p:cNvSpPr/>
          <p:nvPr/>
        </p:nvSpPr>
        <p:spPr>
          <a:xfrm>
            <a:off x="1381125" y="1666875"/>
            <a:ext cx="4505325" cy="3524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 name="Google Shape;119;p5"/>
          <p:cNvSpPr/>
          <p:nvPr/>
        </p:nvSpPr>
        <p:spPr>
          <a:xfrm>
            <a:off x="1381125" y="2357487"/>
            <a:ext cx="4505325" cy="3524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a:spLocks noGrp="1"/>
          </p:cNvSpPr>
          <p:nvPr>
            <p:ph type="title" idx="4294967295"/>
          </p:nvPr>
        </p:nvSpPr>
        <p:spPr>
          <a:xfrm>
            <a:off x="257175" y="254726"/>
            <a:ext cx="8475345" cy="470262"/>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3703"/>
              <a:buNone/>
            </a:pPr>
            <a:r>
              <a:rPr lang="cs-CZ" sz="3000" dirty="0" err="1"/>
              <a:t>Preventabilní</a:t>
            </a:r>
            <a:r>
              <a:rPr lang="cs-CZ" sz="3000" dirty="0"/>
              <a:t> infekce – kojenecký věk</a:t>
            </a:r>
            <a:endParaRPr dirty="0"/>
          </a:p>
        </p:txBody>
      </p:sp>
      <p:sp>
        <p:nvSpPr>
          <p:cNvPr id="126" name="Google Shape;126;p6"/>
          <p:cNvSpPr txBox="1">
            <a:spLocks noGrp="1"/>
          </p:cNvSpPr>
          <p:nvPr>
            <p:ph type="body" idx="4294967295"/>
          </p:nvPr>
        </p:nvSpPr>
        <p:spPr>
          <a:xfrm>
            <a:off x="304800" y="1033779"/>
            <a:ext cx="4267200" cy="3863883"/>
          </a:xfrm>
          <a:prstGeom prst="rect">
            <a:avLst/>
          </a:prstGeom>
          <a:noFill/>
          <a:ln>
            <a:noFill/>
          </a:ln>
        </p:spPr>
        <p:txBody>
          <a:bodyPr spcFirstLastPara="1" wrap="square" lIns="91425" tIns="91425" rIns="91425" bIns="91425" anchor="t" anchorCtr="0">
            <a:normAutofit/>
          </a:bodyPr>
          <a:lstStyle/>
          <a:p>
            <a:pPr lvl="0">
              <a:lnSpc>
                <a:spcPct val="125000"/>
              </a:lnSpc>
            </a:pPr>
            <a:r>
              <a:rPr lang="cs-CZ" sz="2400" dirty="0">
                <a:solidFill>
                  <a:schemeClr val="tx1"/>
                </a:solidFill>
              </a:rPr>
              <a:t>Diftérie</a:t>
            </a:r>
            <a:endParaRPr sz="2400" dirty="0">
              <a:solidFill>
                <a:schemeClr val="tx1"/>
              </a:solidFill>
            </a:endParaRPr>
          </a:p>
          <a:p>
            <a:pPr lvl="0">
              <a:lnSpc>
                <a:spcPct val="125000"/>
              </a:lnSpc>
            </a:pPr>
            <a:r>
              <a:rPr lang="cs-CZ" sz="2400" dirty="0">
                <a:solidFill>
                  <a:schemeClr val="tx1"/>
                </a:solidFill>
              </a:rPr>
              <a:t>Tetanus</a:t>
            </a:r>
            <a:endParaRPr sz="2400" dirty="0">
              <a:solidFill>
                <a:schemeClr val="tx1"/>
              </a:solidFill>
            </a:endParaRPr>
          </a:p>
          <a:p>
            <a:pPr lvl="0">
              <a:lnSpc>
                <a:spcPct val="125000"/>
              </a:lnSpc>
            </a:pPr>
            <a:r>
              <a:rPr lang="cs-CZ" sz="2400" dirty="0">
                <a:solidFill>
                  <a:schemeClr val="tx1"/>
                </a:solidFill>
              </a:rPr>
              <a:t>Pertuse</a:t>
            </a:r>
            <a:endParaRPr sz="2400" dirty="0">
              <a:solidFill>
                <a:schemeClr val="tx1"/>
              </a:solidFill>
            </a:endParaRPr>
          </a:p>
          <a:p>
            <a:pPr lvl="0">
              <a:lnSpc>
                <a:spcPct val="125000"/>
              </a:lnSpc>
            </a:pPr>
            <a:r>
              <a:rPr lang="cs-CZ" sz="2400" dirty="0">
                <a:solidFill>
                  <a:schemeClr val="tx1"/>
                </a:solidFill>
              </a:rPr>
              <a:t>Hepatitis B</a:t>
            </a:r>
            <a:endParaRPr sz="2400" dirty="0">
              <a:solidFill>
                <a:schemeClr val="tx1"/>
              </a:solidFill>
            </a:endParaRPr>
          </a:p>
          <a:p>
            <a:pPr lvl="0">
              <a:lnSpc>
                <a:spcPct val="125000"/>
              </a:lnSpc>
            </a:pPr>
            <a:r>
              <a:rPr lang="cs-CZ" sz="2400" dirty="0" err="1">
                <a:solidFill>
                  <a:schemeClr val="tx1"/>
                </a:solidFill>
              </a:rPr>
              <a:t>Poliomyleitis</a:t>
            </a:r>
            <a:endParaRPr sz="2400" dirty="0">
              <a:solidFill>
                <a:schemeClr val="tx1"/>
              </a:solidFill>
            </a:endParaRPr>
          </a:p>
          <a:p>
            <a:pPr lvl="0">
              <a:lnSpc>
                <a:spcPct val="125000"/>
              </a:lnSpc>
            </a:pPr>
            <a:r>
              <a:rPr lang="cs-CZ" sz="2400" dirty="0">
                <a:solidFill>
                  <a:schemeClr val="tx1"/>
                </a:solidFill>
              </a:rPr>
              <a:t>H. </a:t>
            </a:r>
            <a:r>
              <a:rPr lang="cs-CZ" sz="2400" dirty="0" err="1">
                <a:solidFill>
                  <a:schemeClr val="tx1"/>
                </a:solidFill>
              </a:rPr>
              <a:t>influenzae</a:t>
            </a:r>
            <a:r>
              <a:rPr lang="cs-CZ" sz="2400" dirty="0">
                <a:solidFill>
                  <a:schemeClr val="tx1"/>
                </a:solidFill>
              </a:rPr>
              <a:t> typ B</a:t>
            </a:r>
          </a:p>
          <a:p>
            <a:pPr>
              <a:lnSpc>
                <a:spcPct val="125000"/>
              </a:lnSpc>
            </a:pPr>
            <a:r>
              <a:rPr lang="cs-CZ" sz="2400" dirty="0">
                <a:solidFill>
                  <a:schemeClr val="tx1"/>
                </a:solidFill>
              </a:rPr>
              <a:t>(TB)</a:t>
            </a:r>
          </a:p>
          <a:p>
            <a:pPr marL="457200" lvl="0" indent="-228600" algn="l" rtl="0">
              <a:lnSpc>
                <a:spcPct val="115000"/>
              </a:lnSpc>
              <a:spcBef>
                <a:spcPts val="0"/>
              </a:spcBef>
              <a:spcAft>
                <a:spcPts val="0"/>
              </a:spcAft>
              <a:buClr>
                <a:schemeClr val="dk2"/>
              </a:buClr>
              <a:buSzPts val="1800"/>
              <a:buNone/>
            </a:pPr>
            <a:endParaRPr sz="2800" u="sng" dirty="0"/>
          </a:p>
          <a:p>
            <a:pPr marL="457200" lvl="0" indent="-228600" algn="l" rtl="0">
              <a:lnSpc>
                <a:spcPct val="115000"/>
              </a:lnSpc>
              <a:spcBef>
                <a:spcPts val="0"/>
              </a:spcBef>
              <a:spcAft>
                <a:spcPts val="0"/>
              </a:spcAft>
              <a:buClr>
                <a:schemeClr val="dk2"/>
              </a:buClr>
              <a:buSzPts val="1800"/>
              <a:buNone/>
            </a:pPr>
            <a:endParaRPr u="sng" dirty="0"/>
          </a:p>
        </p:txBody>
      </p:sp>
      <p:sp>
        <p:nvSpPr>
          <p:cNvPr id="127" name="Google Shape;127;p6"/>
          <p:cNvSpPr txBox="1"/>
          <p:nvPr/>
        </p:nvSpPr>
        <p:spPr>
          <a:xfrm>
            <a:off x="4768427" y="1024890"/>
            <a:ext cx="3874346" cy="3863884"/>
          </a:xfrm>
          <a:prstGeom prst="rect">
            <a:avLst/>
          </a:prstGeom>
          <a:noFill/>
          <a:ln>
            <a:noFill/>
          </a:ln>
        </p:spPr>
        <p:txBody>
          <a:bodyPr spcFirstLastPara="1" wrap="square" lIns="91425" tIns="91425" rIns="91425" bIns="91425" anchor="t" anchorCtr="0">
            <a:normAutofit/>
          </a:bodyPr>
          <a:lstStyle/>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cs-CZ" sz="2400" b="0" i="0" u="none" strike="noStrike" kern="0" cap="none" spc="0" normalizeH="0" baseline="0" noProof="0" dirty="0">
                <a:ln>
                  <a:noFill/>
                </a:ln>
                <a:solidFill>
                  <a:srgbClr val="000000"/>
                </a:solidFill>
                <a:effectLst/>
                <a:uLnTx/>
                <a:uFillTx/>
                <a:latin typeface="Arial"/>
                <a:cs typeface="Arial"/>
                <a:sym typeface="Arial"/>
              </a:rPr>
              <a:t>S. </a:t>
            </a:r>
            <a:r>
              <a:rPr kumimoji="0" lang="cs-CZ" sz="2400" b="0" i="0" u="none" strike="noStrike" kern="0" cap="none" spc="0" normalizeH="0" baseline="0" noProof="0" dirty="0" err="1">
                <a:ln>
                  <a:noFill/>
                </a:ln>
                <a:solidFill>
                  <a:srgbClr val="000000"/>
                </a:solidFill>
                <a:effectLst/>
                <a:uLnTx/>
                <a:uFillTx/>
                <a:latin typeface="Arial"/>
                <a:cs typeface="Arial"/>
                <a:sym typeface="Arial"/>
              </a:rPr>
              <a:t>pneumoniae</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cs-CZ" sz="2400" b="0" i="0" u="none" strike="noStrike" kern="0" cap="none" spc="0" normalizeH="0" baseline="0" noProof="0" dirty="0">
                <a:ln>
                  <a:noFill/>
                </a:ln>
                <a:solidFill>
                  <a:srgbClr val="000000"/>
                </a:solidFill>
                <a:effectLst/>
                <a:uLnTx/>
                <a:uFillTx/>
                <a:latin typeface="Arial"/>
                <a:cs typeface="Arial"/>
                <a:sym typeface="Arial"/>
              </a:rPr>
              <a:t>N. </a:t>
            </a:r>
            <a:r>
              <a:rPr kumimoji="0" lang="cs-CZ" sz="2400" b="0" i="0" u="none" strike="noStrike" kern="0" cap="none" spc="0" normalizeH="0" baseline="0" noProof="0" dirty="0" err="1">
                <a:ln>
                  <a:noFill/>
                </a:ln>
                <a:solidFill>
                  <a:srgbClr val="000000"/>
                </a:solidFill>
                <a:effectLst/>
                <a:uLnTx/>
                <a:uFillTx/>
                <a:latin typeface="Arial"/>
                <a:cs typeface="Arial"/>
                <a:sym typeface="Arial"/>
              </a:rPr>
              <a:t>meningitidis</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cs-CZ" sz="2400" b="0" i="0" u="none" strike="noStrike" kern="0" cap="none" spc="0" normalizeH="0" baseline="0" noProof="0" dirty="0" err="1">
                <a:ln>
                  <a:noFill/>
                </a:ln>
                <a:solidFill>
                  <a:srgbClr val="000000"/>
                </a:solidFill>
                <a:effectLst/>
                <a:uLnTx/>
                <a:uFillTx/>
                <a:latin typeface="Arial"/>
                <a:cs typeface="Arial"/>
                <a:sym typeface="Arial"/>
              </a:rPr>
              <a:t>Rotaviry</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cs-CZ" sz="2400" b="0" i="0" u="none" strike="noStrike" kern="0" cap="none" spc="0" normalizeH="0" baseline="0" noProof="0" dirty="0">
                <a:ln>
                  <a:noFill/>
                </a:ln>
                <a:solidFill>
                  <a:srgbClr val="000000"/>
                </a:solidFill>
                <a:effectLst/>
                <a:uLnTx/>
                <a:uFillTx/>
                <a:latin typeface="Arial"/>
                <a:cs typeface="Arial"/>
                <a:sym typeface="Arial"/>
              </a:rPr>
              <a:t>Influenza</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cs-CZ" sz="2400" b="0" i="0" u="none" strike="noStrike" kern="0" cap="none" spc="0" normalizeH="0" baseline="0" noProof="0" dirty="0">
                <a:ln>
                  <a:noFill/>
                </a:ln>
                <a:solidFill>
                  <a:srgbClr val="000000"/>
                </a:solidFill>
                <a:effectLst/>
                <a:uLnTx/>
                <a:uFillTx/>
                <a:latin typeface="Arial"/>
                <a:cs typeface="Arial"/>
                <a:sym typeface="Arial"/>
              </a:rPr>
              <a:t>Covid-19</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cs-CZ" sz="2400" b="0" i="0" u="none" strike="noStrike" kern="0" cap="none" spc="0" normalizeH="0" baseline="0" noProof="0" dirty="0">
                <a:ln>
                  <a:noFill/>
                </a:ln>
                <a:solidFill>
                  <a:srgbClr val="000000"/>
                </a:solidFill>
                <a:effectLst/>
                <a:uLnTx/>
                <a:uFillTx/>
                <a:latin typeface="Arial"/>
                <a:cs typeface="Arial"/>
                <a:sym typeface="Arial"/>
              </a:rPr>
              <a:t>RSV</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28600" algn="l" defTabSz="914400" rtl="0" eaLnBrk="1" fontAlgn="auto" latinLnBrk="0" hangingPunct="1">
              <a:lnSpc>
                <a:spcPct val="115000"/>
              </a:lnSpc>
              <a:spcBef>
                <a:spcPts val="0"/>
              </a:spcBef>
              <a:spcAft>
                <a:spcPts val="0"/>
              </a:spcAft>
              <a:buClr>
                <a:srgbClr val="595959"/>
              </a:buClr>
              <a:buSzPct val="96096"/>
              <a:buFont typeface="Arial"/>
              <a:buNone/>
              <a:tabLst/>
              <a:defRPr/>
            </a:pPr>
            <a:endParaRPr kumimoji="0" sz="2025" b="0" i="1" u="none" strike="noStrike" kern="0" cap="none" spc="0" normalizeH="0" baseline="0" noProof="0" dirty="0">
              <a:ln>
                <a:noFill/>
              </a:ln>
              <a:solidFill>
                <a:srgbClr val="595959"/>
              </a:solidFill>
              <a:effectLst/>
              <a:uLnTx/>
              <a:uFillTx/>
              <a:latin typeface="Arial"/>
              <a:ea typeface="Arial"/>
              <a:cs typeface="Arial"/>
              <a:sym typeface="Arial"/>
            </a:endParaRPr>
          </a:p>
          <a:p>
            <a:pPr marL="457200" marR="0" lvl="0" indent="-228600" algn="l" defTabSz="914400" rtl="0" eaLnBrk="1" fontAlgn="auto" latinLnBrk="0" hangingPunct="1">
              <a:lnSpc>
                <a:spcPct val="115000"/>
              </a:lnSpc>
              <a:spcBef>
                <a:spcPts val="0"/>
              </a:spcBef>
              <a:spcAft>
                <a:spcPts val="0"/>
              </a:spcAft>
              <a:buClr>
                <a:srgbClr val="595959"/>
              </a:buClr>
              <a:buSzPct val="96096"/>
              <a:buFont typeface="Arial"/>
              <a:buNone/>
              <a:tabLst/>
              <a:defRPr/>
            </a:pPr>
            <a:endParaRPr kumimoji="0" sz="2025" b="0" i="0" u="sng" strike="noStrike" kern="0" cap="none" spc="0" normalizeH="0" baseline="0" noProof="0" dirty="0">
              <a:ln>
                <a:noFill/>
              </a:ln>
              <a:solidFill>
                <a:srgbClr val="595959"/>
              </a:solidFill>
              <a:effectLst/>
              <a:uLnTx/>
              <a:uFillTx/>
              <a:latin typeface="Arial"/>
              <a:ea typeface="Arial"/>
              <a:cs typeface="Arial"/>
              <a:sym typeface="Arial"/>
            </a:endParaRPr>
          </a:p>
          <a:p>
            <a:pPr marL="457200" marR="0" lvl="0" indent="-228600" algn="l" defTabSz="914400" rtl="0" eaLnBrk="1" fontAlgn="auto" latinLnBrk="0" hangingPunct="1">
              <a:lnSpc>
                <a:spcPct val="115000"/>
              </a:lnSpc>
              <a:spcBef>
                <a:spcPts val="0"/>
              </a:spcBef>
              <a:spcAft>
                <a:spcPts val="0"/>
              </a:spcAft>
              <a:buClr>
                <a:srgbClr val="595959"/>
              </a:buClr>
              <a:buSzPct val="108108"/>
              <a:buFont typeface="Arial"/>
              <a:buNone/>
              <a:tabLst/>
              <a:defRPr/>
            </a:pPr>
            <a:endParaRPr kumimoji="0" sz="1800" b="0" i="0" u="sng" strike="noStrike" kern="0" cap="none" spc="0" normalizeH="0" baseline="0" noProof="0" dirty="0">
              <a:ln>
                <a:noFill/>
              </a:ln>
              <a:solidFill>
                <a:srgbClr val="595959"/>
              </a:solidFill>
              <a:effectLst/>
              <a:uLnTx/>
              <a:uFillTx/>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title" idx="4294967295"/>
          </p:nvPr>
        </p:nvSpPr>
        <p:spPr>
          <a:xfrm>
            <a:off x="1828800" y="254726"/>
            <a:ext cx="6172200" cy="470262"/>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3703"/>
              <a:buNone/>
            </a:pPr>
            <a:r>
              <a:rPr lang="cs-CZ" sz="3000"/>
              <a:t>Účinnost a bezpečnost vakcinace</a:t>
            </a:r>
            <a:br>
              <a:rPr lang="cs-CZ" sz="3000"/>
            </a:br>
            <a:endParaRPr sz="3000"/>
          </a:p>
        </p:txBody>
      </p:sp>
      <p:sp>
        <p:nvSpPr>
          <p:cNvPr id="134" name="Google Shape;134;p7"/>
          <p:cNvSpPr txBox="1">
            <a:spLocks noGrp="1"/>
          </p:cNvSpPr>
          <p:nvPr>
            <p:ph type="body" idx="4294967295"/>
          </p:nvPr>
        </p:nvSpPr>
        <p:spPr>
          <a:xfrm>
            <a:off x="189411" y="777240"/>
            <a:ext cx="8543109" cy="3465842"/>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Clr>
                <a:schemeClr val="dk2"/>
              </a:buClr>
              <a:buSzPts val="1800"/>
              <a:buChar char="●"/>
            </a:pPr>
            <a:r>
              <a:rPr lang="cs-CZ" sz="2025"/>
              <a:t>Maturace imunitních reakcí s expozicí antigenům prostředí stejně jako u donošených</a:t>
            </a:r>
            <a:endParaRPr/>
          </a:p>
          <a:p>
            <a:pPr marL="457200" lvl="0" indent="-342900" algn="l" rtl="0">
              <a:lnSpc>
                <a:spcPct val="115000"/>
              </a:lnSpc>
              <a:spcBef>
                <a:spcPts val="0"/>
              </a:spcBef>
              <a:spcAft>
                <a:spcPts val="0"/>
              </a:spcAft>
              <a:buClr>
                <a:schemeClr val="dk2"/>
              </a:buClr>
              <a:buSzPts val="1800"/>
              <a:buChar char="●"/>
            </a:pPr>
            <a:r>
              <a:rPr lang="cs-CZ" sz="2025"/>
              <a:t>Odpověď na vakcinací je více závislá na postnatálním než na gestačním věku </a:t>
            </a:r>
            <a:endParaRPr/>
          </a:p>
          <a:p>
            <a:pPr marL="457200" lvl="0" indent="-342900" algn="l" rtl="0">
              <a:lnSpc>
                <a:spcPct val="115000"/>
              </a:lnSpc>
              <a:spcBef>
                <a:spcPts val="0"/>
              </a:spcBef>
              <a:spcAft>
                <a:spcPts val="0"/>
              </a:spcAft>
              <a:buClr>
                <a:schemeClr val="dk2"/>
              </a:buClr>
              <a:buSzPts val="1800"/>
              <a:buChar char="●"/>
            </a:pPr>
            <a:r>
              <a:rPr lang="cs-CZ" sz="2025"/>
              <a:t>O něco méně imunogenní - nižší GMC a % protekce pro některé antigeny</a:t>
            </a:r>
            <a:endParaRPr/>
          </a:p>
          <a:p>
            <a:pPr marL="457200" lvl="0" indent="-342900" algn="l" rtl="0">
              <a:lnSpc>
                <a:spcPct val="115000"/>
              </a:lnSpc>
              <a:spcBef>
                <a:spcPts val="0"/>
              </a:spcBef>
              <a:spcAft>
                <a:spcPts val="0"/>
              </a:spcAft>
              <a:buClr>
                <a:schemeClr val="dk2"/>
              </a:buClr>
              <a:buSzPts val="1800"/>
              <a:buChar char="●"/>
            </a:pPr>
            <a:r>
              <a:rPr lang="cs-CZ" sz="2025" u="sng"/>
              <a:t>V převážné většině protektivní titry  protilátek</a:t>
            </a:r>
            <a:endParaRPr/>
          </a:p>
          <a:p>
            <a:pPr marL="457200" lvl="0" indent="-342900" algn="l" rtl="0">
              <a:lnSpc>
                <a:spcPct val="115000"/>
              </a:lnSpc>
              <a:spcBef>
                <a:spcPts val="0"/>
              </a:spcBef>
              <a:spcAft>
                <a:spcPts val="0"/>
              </a:spcAft>
              <a:buClr>
                <a:schemeClr val="dk2"/>
              </a:buClr>
              <a:buSzPts val="1800"/>
              <a:buChar char="●"/>
            </a:pPr>
            <a:r>
              <a:rPr lang="cs-CZ" sz="2025"/>
              <a:t>Nežádoucí účinky srovnatelně s donošenými (nebo méně)</a:t>
            </a:r>
            <a:endParaRPr/>
          </a:p>
          <a:p>
            <a:pPr marL="457200" lvl="0" indent="-342900" algn="l" rtl="0">
              <a:lnSpc>
                <a:spcPct val="115000"/>
              </a:lnSpc>
              <a:spcBef>
                <a:spcPts val="0"/>
              </a:spcBef>
              <a:spcAft>
                <a:spcPts val="0"/>
              </a:spcAft>
              <a:buClr>
                <a:schemeClr val="dk2"/>
              </a:buClr>
              <a:buSzPts val="1800"/>
              <a:buChar char="●"/>
            </a:pPr>
            <a:r>
              <a:rPr lang="cs-CZ" sz="2025"/>
              <a:t>Specifické nežádoucí účinky pro VLBW a ELBW: kardiorespirační příhody (nejednotné výsledky studií, nejasný význam)</a:t>
            </a:r>
            <a:endParaRPr sz="2025" u="sng"/>
          </a:p>
          <a:p>
            <a:pPr marL="457200" lvl="0" indent="-228600" algn="l" rtl="0">
              <a:lnSpc>
                <a:spcPct val="115000"/>
              </a:lnSpc>
              <a:spcBef>
                <a:spcPts val="0"/>
              </a:spcBef>
              <a:spcAft>
                <a:spcPts val="0"/>
              </a:spcAft>
              <a:buClr>
                <a:schemeClr val="dk2"/>
              </a:buClr>
              <a:buSzPts val="1800"/>
              <a:buNone/>
            </a:pPr>
            <a:endParaRPr sz="2025" u="sng"/>
          </a:p>
          <a:p>
            <a:pPr marL="457200" lvl="0" indent="-228600" algn="l" rtl="0">
              <a:lnSpc>
                <a:spcPct val="115000"/>
              </a:lnSpc>
              <a:spcBef>
                <a:spcPts val="0"/>
              </a:spcBef>
              <a:spcAft>
                <a:spcPts val="0"/>
              </a:spcAft>
              <a:buClr>
                <a:schemeClr val="dk2"/>
              </a:buClr>
              <a:buSzPts val="1800"/>
              <a:buNone/>
            </a:pPr>
            <a:endParaRPr u="sng"/>
          </a:p>
        </p:txBody>
      </p:sp>
      <p:sp>
        <p:nvSpPr>
          <p:cNvPr id="135" name="Google Shape;135;p7"/>
          <p:cNvSpPr/>
          <p:nvPr/>
        </p:nvSpPr>
        <p:spPr>
          <a:xfrm>
            <a:off x="1331119" y="4407694"/>
            <a:ext cx="6426994" cy="10618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Saari TN.  Immunization of Preterm and Low Birth Weight Infants. American Academy Of Pediatrics, Clinical Report, Guidance for the Clinician in Rendering Pediatric Care. Pediatrics 2003;112;193-198.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Gaudelus et al. Vaccination du prematuré </a:t>
            </a:r>
            <a:r>
              <a:rPr kumimoji="0" lang="cs-CZ" sz="900" b="0" i="1" u="none" strike="noStrike" kern="0" cap="none" spc="0" normalizeH="0" baseline="0" noProof="0">
                <a:ln>
                  <a:noFill/>
                </a:ln>
                <a:solidFill>
                  <a:srgbClr val="000000"/>
                </a:solidFill>
                <a:effectLst/>
                <a:uLnTx/>
                <a:uFillTx/>
                <a:latin typeface="Arial"/>
                <a:ea typeface="Arial"/>
                <a:cs typeface="Arial"/>
                <a:sym typeface="Arial"/>
              </a:rPr>
              <a:t>Archives de Pédiatrie</a:t>
            </a:r>
            <a:r>
              <a:rPr kumimoji="0" lang="cs-CZ" sz="900" b="0" i="0" u="none" strike="noStrike" kern="0" cap="none" spc="0" normalizeH="0" baseline="0" noProof="0">
                <a:ln>
                  <a:noFill/>
                </a:ln>
                <a:solidFill>
                  <a:srgbClr val="000000"/>
                </a:solidFill>
                <a:effectLst/>
                <a:uLnTx/>
                <a:uFillTx/>
                <a:latin typeface="Arial"/>
                <a:ea typeface="Arial"/>
                <a:cs typeface="Arial"/>
                <a:sym typeface="Arial"/>
              </a:rPr>
              <a:t>, Volume 14, Issue null, Pages S24-S30.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Omeñaca et al. Pediatrics 2005 116:1292-1298; doi:10.1542/peds.2004-2336.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Pourcyrous  et al. </a:t>
            </a:r>
            <a:r>
              <a:rPr kumimoji="0" lang="cs-CZ" sz="900" b="0" i="1" u="none" strike="noStrike" kern="0" cap="none" spc="0" normalizeH="0" baseline="0" noProof="0">
                <a:ln>
                  <a:noFill/>
                </a:ln>
                <a:solidFill>
                  <a:srgbClr val="000000"/>
                </a:solidFill>
                <a:effectLst/>
                <a:uLnTx/>
                <a:uFillTx/>
                <a:latin typeface="Arial"/>
                <a:ea typeface="Arial"/>
                <a:cs typeface="Arial"/>
                <a:sym typeface="Arial"/>
              </a:rPr>
              <a:t>J Pediatr</a:t>
            </a:r>
            <a:r>
              <a:rPr kumimoji="0" lang="cs-CZ" sz="900" b="0" i="0" u="none" strike="noStrike" kern="0" cap="none" spc="0" normalizeH="0" baseline="0" noProof="0">
                <a:ln>
                  <a:noFill/>
                </a:ln>
                <a:solidFill>
                  <a:srgbClr val="000000"/>
                </a:solidFill>
                <a:effectLst/>
                <a:uLnTx/>
                <a:uFillTx/>
                <a:latin typeface="Arial"/>
                <a:ea typeface="Arial"/>
                <a:cs typeface="Arial"/>
                <a:sym typeface="Arial"/>
              </a:rPr>
              <a:t>, 2007; 151:167-172.</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cs-CZ" sz="900" b="0" i="0" u="none" strike="noStrike" kern="0" cap="none" spc="0" normalizeH="0" baseline="0" noProof="0">
                <a:ln>
                  <a:noFill/>
                </a:ln>
                <a:solidFill>
                  <a:srgbClr val="000000"/>
                </a:solidFill>
                <a:effectLst/>
                <a:uLnTx/>
                <a:uFillTx/>
                <a:latin typeface="Arial"/>
                <a:ea typeface="Arial"/>
                <a:cs typeface="Arial"/>
                <a:sym typeface="Arial"/>
              </a:rPr>
            </a:b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FD50B-317E-7830-9062-41D7E22FF5AF}"/>
              </a:ext>
            </a:extLst>
          </p:cNvPr>
          <p:cNvSpPr>
            <a:spLocks noGrp="1"/>
          </p:cNvSpPr>
          <p:nvPr>
            <p:ph type="title"/>
          </p:nvPr>
        </p:nvSpPr>
        <p:spPr>
          <a:xfrm>
            <a:off x="6000750" y="1566791"/>
            <a:ext cx="2820572" cy="857250"/>
          </a:xfrm>
        </p:spPr>
        <p:txBody>
          <a:bodyPr>
            <a:noAutofit/>
          </a:bodyPr>
          <a:lstStyle/>
          <a:p>
            <a:pPr algn="ctr"/>
            <a:r>
              <a:rPr lang="cs-CZ" sz="2000" dirty="0"/>
              <a:t>Účinnost v prevenci hospitalizace</a:t>
            </a:r>
          </a:p>
        </p:txBody>
      </p:sp>
      <p:sp>
        <p:nvSpPr>
          <p:cNvPr id="3" name="Zástupný symbol pro tabulku 2">
            <a:extLst>
              <a:ext uri="{FF2B5EF4-FFF2-40B4-BE49-F238E27FC236}">
                <a16:creationId xmlns:a16="http://schemas.microsoft.com/office/drawing/2014/main" id="{08D9BF36-AAB1-7D66-86E7-9D6A0847C5E4}"/>
              </a:ext>
            </a:extLst>
          </p:cNvPr>
          <p:cNvSpPr>
            <a:spLocks noGrp="1"/>
          </p:cNvSpPr>
          <p:nvPr>
            <p:ph type="tbl" idx="1"/>
          </p:nvPr>
        </p:nvSpPr>
        <p:spPr>
          <a:xfrm>
            <a:off x="6000750" y="2346668"/>
            <a:ext cx="2686050" cy="2710667"/>
          </a:xfrm>
        </p:spPr>
        <p:txBody>
          <a:bodyPr>
            <a:normAutofit/>
          </a:bodyPr>
          <a:lstStyle/>
          <a:p>
            <a:pPr algn="l"/>
            <a:r>
              <a:rPr lang="cs-CZ" dirty="0">
                <a:solidFill>
                  <a:srgbClr val="131413"/>
                </a:solidFill>
                <a:latin typeface="VhlbwxAdvTTb5929f4c"/>
              </a:rPr>
              <a:t>1. dávka</a:t>
            </a:r>
          </a:p>
          <a:p>
            <a:pPr lvl="1"/>
            <a:r>
              <a:rPr lang="cs-CZ" sz="1800" dirty="0">
                <a:solidFill>
                  <a:srgbClr val="131413"/>
                </a:solidFill>
                <a:latin typeface="VhlbwxAdvTTb5929f4c"/>
              </a:rPr>
              <a:t>FT</a:t>
            </a:r>
            <a:r>
              <a:rPr lang="cs-CZ" b="0" i="0" u="none" strike="noStrike" baseline="0" dirty="0">
                <a:solidFill>
                  <a:srgbClr val="131413"/>
                </a:solidFill>
                <a:latin typeface="VhlbwxAdvTTb5929f4c"/>
              </a:rPr>
              <a:t> </a:t>
            </a:r>
            <a:r>
              <a:rPr lang="en-US" sz="1800" b="0" i="0" u="none" strike="noStrike" baseline="0" dirty="0">
                <a:solidFill>
                  <a:srgbClr val="131413"/>
                </a:solidFill>
                <a:latin typeface="VhlbwxAdvTTb5929f4c"/>
              </a:rPr>
              <a:t>95%</a:t>
            </a:r>
            <a:endParaRPr lang="cs-CZ" sz="1800" b="0" i="0" u="none" strike="noStrike" baseline="0" dirty="0">
              <a:solidFill>
                <a:srgbClr val="131413"/>
              </a:solidFill>
              <a:latin typeface="VhlbwxAdvTTb5929f4c"/>
            </a:endParaRPr>
          </a:p>
          <a:p>
            <a:pPr lvl="1"/>
            <a:r>
              <a:rPr lang="cs-CZ" sz="1800" b="0" i="0" u="none" strike="noStrike" baseline="0" dirty="0">
                <a:solidFill>
                  <a:srgbClr val="131413"/>
                </a:solidFill>
                <a:latin typeface="VhlbwxAdvTTb5929f4c"/>
              </a:rPr>
              <a:t>PT </a:t>
            </a:r>
            <a:r>
              <a:rPr lang="en-US" sz="1800" b="0" i="0" u="none" strike="noStrike" baseline="0" dirty="0">
                <a:solidFill>
                  <a:srgbClr val="131413"/>
                </a:solidFill>
                <a:latin typeface="VhlbwxAdvTTb5929f4c"/>
              </a:rPr>
              <a:t>73% </a:t>
            </a:r>
            <a:endParaRPr lang="cs-CZ" sz="1800" b="0" i="0" u="none" strike="noStrike" baseline="0" dirty="0">
              <a:solidFill>
                <a:srgbClr val="131413"/>
              </a:solidFill>
              <a:latin typeface="VhlbwxAdvTTb5929f4c"/>
            </a:endParaRPr>
          </a:p>
          <a:p>
            <a:endParaRPr lang="cs-CZ" sz="2200" b="0" i="0" u="none" strike="noStrike" baseline="0" dirty="0">
              <a:solidFill>
                <a:srgbClr val="131413"/>
              </a:solidFill>
              <a:latin typeface="VhlbwxAdvTTb5929f4c"/>
            </a:endParaRPr>
          </a:p>
          <a:p>
            <a:r>
              <a:rPr lang="cs-CZ" sz="2200" b="0" i="0" u="none" strike="noStrike" baseline="0" dirty="0">
                <a:solidFill>
                  <a:srgbClr val="131413"/>
                </a:solidFill>
                <a:latin typeface="VhlbwxAdvTTb5929f4c"/>
              </a:rPr>
              <a:t>2. dávka </a:t>
            </a:r>
          </a:p>
          <a:p>
            <a:pPr lvl="1"/>
            <a:r>
              <a:rPr lang="cs-CZ" sz="1800" dirty="0">
                <a:solidFill>
                  <a:srgbClr val="131413"/>
                </a:solidFill>
                <a:latin typeface="VhlbwxAdvTTb5929f4c"/>
              </a:rPr>
              <a:t>FT 99 %</a:t>
            </a:r>
          </a:p>
          <a:p>
            <a:pPr lvl="1"/>
            <a:r>
              <a:rPr lang="cs-CZ" sz="1800" b="0" i="0" u="none" strike="noStrike" baseline="0" dirty="0">
                <a:solidFill>
                  <a:srgbClr val="131413"/>
                </a:solidFill>
                <a:latin typeface="VhlbwxAdvTTb5929f4c"/>
              </a:rPr>
              <a:t>PT 86 %</a:t>
            </a:r>
            <a:endParaRPr lang="cs-CZ" dirty="0"/>
          </a:p>
        </p:txBody>
      </p:sp>
      <p:pic>
        <p:nvPicPr>
          <p:cNvPr id="9" name="Obrázek 8">
            <a:extLst>
              <a:ext uri="{FF2B5EF4-FFF2-40B4-BE49-F238E27FC236}">
                <a16:creationId xmlns:a16="http://schemas.microsoft.com/office/drawing/2014/main" id="{93B3590B-A606-C948-05FC-0309F105B31D}"/>
              </a:ext>
            </a:extLst>
          </p:cNvPr>
          <p:cNvPicPr>
            <a:picLocks noChangeAspect="1"/>
          </p:cNvPicPr>
          <p:nvPr/>
        </p:nvPicPr>
        <p:blipFill>
          <a:blip r:embed="rId3"/>
          <a:stretch>
            <a:fillRect/>
          </a:stretch>
        </p:blipFill>
        <p:spPr>
          <a:xfrm>
            <a:off x="0" y="0"/>
            <a:ext cx="6000750" cy="5143500"/>
          </a:xfrm>
          <a:prstGeom prst="rect">
            <a:avLst/>
          </a:prstGeom>
        </p:spPr>
      </p:pic>
      <p:sp>
        <p:nvSpPr>
          <p:cNvPr id="7" name="TextovéPole 6">
            <a:extLst>
              <a:ext uri="{FF2B5EF4-FFF2-40B4-BE49-F238E27FC236}">
                <a16:creationId xmlns:a16="http://schemas.microsoft.com/office/drawing/2014/main" id="{6361013E-6D3C-AF06-F88F-740544A27B82}"/>
              </a:ext>
            </a:extLst>
          </p:cNvPr>
          <p:cNvSpPr txBox="1"/>
          <p:nvPr/>
        </p:nvSpPr>
        <p:spPr>
          <a:xfrm>
            <a:off x="6190664" y="407448"/>
            <a:ext cx="24961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400" b="1" i="0" u="none" strike="noStrike" kern="0" cap="none" spc="0" normalizeH="0" baseline="0" noProof="0" dirty="0">
                <a:ln>
                  <a:noFill/>
                </a:ln>
                <a:solidFill>
                  <a:srgbClr val="000000"/>
                </a:solidFill>
                <a:effectLst/>
                <a:uLnTx/>
                <a:uFillTx/>
                <a:latin typeface="Arial"/>
                <a:cs typeface="Arial"/>
                <a:sym typeface="Arial"/>
              </a:rPr>
              <a:t>RR pro pertusi 		1,9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400" b="1" i="0" u="none" strike="noStrike" kern="0" cap="none" spc="0" normalizeH="0" baseline="0" noProof="0" dirty="0">
                <a:ln>
                  <a:noFill/>
                </a:ln>
                <a:solidFill>
                  <a:srgbClr val="000000"/>
                </a:solidFill>
                <a:effectLst/>
                <a:uLnTx/>
                <a:uFillTx/>
                <a:latin typeface="Arial"/>
                <a:cs typeface="Arial"/>
                <a:sym typeface="Arial"/>
              </a:rPr>
              <a:t>RR pro těžkou pertusi 	5,0</a:t>
            </a:r>
          </a:p>
        </p:txBody>
      </p:sp>
    </p:spTree>
    <p:extLst>
      <p:ext uri="{BB962C8B-B14F-4D97-AF65-F5344CB8AC3E}">
        <p14:creationId xmlns:p14="http://schemas.microsoft.com/office/powerpoint/2010/main" val="3930513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a:t>Pneumokoky</a:t>
            </a:r>
            <a:endParaRPr/>
          </a:p>
        </p:txBody>
      </p:sp>
      <p:sp>
        <p:nvSpPr>
          <p:cNvPr id="182" name="Google Shape;182;p12"/>
          <p:cNvSpPr txBox="1">
            <a:spLocks noGrp="1"/>
          </p:cNvSpPr>
          <p:nvPr>
            <p:ph type="body" idx="1"/>
          </p:nvPr>
        </p:nvSpPr>
        <p:spPr>
          <a:xfrm>
            <a:off x="391886" y="1211253"/>
            <a:ext cx="8440414" cy="3564731"/>
          </a:xfrm>
          <a:prstGeom prst="rect">
            <a:avLst/>
          </a:prstGeom>
          <a:noFill/>
          <a:ln>
            <a:noFill/>
          </a:ln>
        </p:spPr>
        <p:txBody>
          <a:bodyPr spcFirstLastPara="1" wrap="square" lIns="91425" tIns="91425" rIns="91425" bIns="91425" anchor="t" anchorCtr="0">
            <a:normAutofit/>
          </a:bodyPr>
          <a:lstStyle/>
          <a:p>
            <a:pPr marL="457200" lvl="0" indent="-228600" algn="l" rtl="0">
              <a:lnSpc>
                <a:spcPct val="80000"/>
              </a:lnSpc>
              <a:spcBef>
                <a:spcPts val="0"/>
              </a:spcBef>
              <a:spcAft>
                <a:spcPts val="0"/>
              </a:spcAft>
              <a:buSzPts val="1800"/>
              <a:buNone/>
            </a:pPr>
            <a:endParaRPr sz="600"/>
          </a:p>
          <a:p>
            <a:pPr marL="457200" lvl="0" indent="-342900" algn="l" rtl="0">
              <a:lnSpc>
                <a:spcPct val="80000"/>
              </a:lnSpc>
              <a:spcBef>
                <a:spcPts val="0"/>
              </a:spcBef>
              <a:spcAft>
                <a:spcPts val="0"/>
              </a:spcAft>
              <a:buSzPts val="1800"/>
              <a:buChar char="●"/>
            </a:pPr>
            <a:r>
              <a:rPr lang="cs-CZ" sz="2700"/>
              <a:t>Nezralé děti zvýšené riziko IPO </a:t>
            </a:r>
            <a:endParaRPr/>
          </a:p>
          <a:p>
            <a:pPr marL="914400" lvl="1" indent="-317500" algn="l" rtl="0">
              <a:lnSpc>
                <a:spcPct val="80000"/>
              </a:lnSpc>
              <a:spcBef>
                <a:spcPts val="1350"/>
              </a:spcBef>
              <a:spcAft>
                <a:spcPts val="0"/>
              </a:spcAft>
              <a:buSzPts val="1400"/>
              <a:buChar char="○"/>
            </a:pPr>
            <a:r>
              <a:rPr lang="cs-CZ" sz="2300"/>
              <a:t>RR = 2,6, </a:t>
            </a:r>
            <a:r>
              <a:rPr lang="cs-CZ" sz="2400" b="0" i="0" u="none" strike="noStrike" cap="none">
                <a:solidFill>
                  <a:schemeClr val="dk1"/>
                </a:solidFill>
                <a:latin typeface="Arial"/>
                <a:ea typeface="Arial"/>
                <a:cs typeface="Arial"/>
                <a:sym typeface="Arial"/>
              </a:rPr>
              <a:t>&lt; 32 wk </a:t>
            </a:r>
            <a:r>
              <a:rPr lang="cs-CZ" sz="2400" b="1" i="0" u="none" strike="noStrike" cap="none">
                <a:solidFill>
                  <a:srgbClr val="FF0000"/>
                </a:solidFill>
                <a:latin typeface="Arial"/>
                <a:ea typeface="Arial"/>
                <a:cs typeface="Arial"/>
                <a:sym typeface="Arial"/>
              </a:rPr>
              <a:t>9,1</a:t>
            </a:r>
            <a:endParaRPr sz="2300" b="1">
              <a:solidFill>
                <a:srgbClr val="FF0000"/>
              </a:solidFill>
            </a:endParaRPr>
          </a:p>
          <a:p>
            <a:pPr marL="457200" lvl="0" indent="-342900" algn="l" rtl="0">
              <a:lnSpc>
                <a:spcPct val="80000"/>
              </a:lnSpc>
              <a:spcBef>
                <a:spcPts val="1350"/>
              </a:spcBef>
              <a:spcAft>
                <a:spcPts val="0"/>
              </a:spcAft>
              <a:buSzPts val="1800"/>
              <a:buChar char="●"/>
            </a:pPr>
            <a:r>
              <a:rPr lang="cs-CZ" sz="2700"/>
              <a:t>Data dostupná pro 13-valentní i 15-valentní vakcínu</a:t>
            </a:r>
            <a:endParaRPr/>
          </a:p>
          <a:p>
            <a:pPr marL="457200" lvl="0" indent="-342900" algn="l" rtl="0">
              <a:lnSpc>
                <a:spcPct val="80000"/>
              </a:lnSpc>
              <a:spcBef>
                <a:spcPts val="1350"/>
              </a:spcBef>
              <a:spcAft>
                <a:spcPts val="0"/>
              </a:spcAft>
              <a:buSzPts val="1800"/>
              <a:buChar char="●"/>
            </a:pPr>
            <a:r>
              <a:rPr lang="cs-CZ" sz="2700"/>
              <a:t>Imunogenní a bezpečné</a:t>
            </a:r>
            <a:endParaRPr/>
          </a:p>
          <a:p>
            <a:pPr marL="457200" lvl="0" indent="-342900" algn="l" rtl="0">
              <a:lnSpc>
                <a:spcPct val="80000"/>
              </a:lnSpc>
              <a:spcBef>
                <a:spcPts val="1350"/>
              </a:spcBef>
              <a:spcAft>
                <a:spcPts val="0"/>
              </a:spcAft>
              <a:buSzPts val="1800"/>
              <a:buChar char="●"/>
            </a:pPr>
            <a:r>
              <a:rPr lang="cs-CZ" sz="2700"/>
              <a:t>Nežádoucí reakce stejné jako u donošených</a:t>
            </a:r>
            <a:endParaRPr/>
          </a:p>
          <a:p>
            <a:pPr marL="457200" lvl="0" indent="-342900" algn="l" rtl="0">
              <a:lnSpc>
                <a:spcPct val="80000"/>
              </a:lnSpc>
              <a:spcBef>
                <a:spcPts val="1350"/>
              </a:spcBef>
              <a:spcAft>
                <a:spcPts val="0"/>
              </a:spcAft>
              <a:buSzPts val="1800"/>
              <a:buNone/>
            </a:pPr>
            <a:r>
              <a:rPr lang="cs-CZ" sz="2700"/>
              <a:t> </a:t>
            </a:r>
            <a:endParaRPr sz="3000"/>
          </a:p>
          <a:p>
            <a:pPr marL="914400" lvl="1" indent="-228600" algn="l" rtl="0">
              <a:lnSpc>
                <a:spcPct val="80000"/>
              </a:lnSpc>
              <a:spcBef>
                <a:spcPts val="1350"/>
              </a:spcBef>
              <a:spcAft>
                <a:spcPts val="0"/>
              </a:spcAft>
              <a:buSzPts val="1400"/>
              <a:buNone/>
            </a:pPr>
            <a:endParaRPr sz="525"/>
          </a:p>
        </p:txBody>
      </p:sp>
      <p:sp>
        <p:nvSpPr>
          <p:cNvPr id="183" name="Google Shape;183;p12"/>
          <p:cNvSpPr/>
          <p:nvPr/>
        </p:nvSpPr>
        <p:spPr>
          <a:xfrm>
            <a:off x="1385888" y="4797029"/>
            <a:ext cx="6372225" cy="2308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12"/>
          <p:cNvSpPr/>
          <p:nvPr/>
        </p:nvSpPr>
        <p:spPr>
          <a:xfrm flipH="1">
            <a:off x="1143000" y="5194133"/>
            <a:ext cx="6858000" cy="191629"/>
          </a:xfrm>
          <a:prstGeom prst="rect">
            <a:avLst/>
          </a:prstGeom>
          <a:solidFill>
            <a:srgbClr val="FFFFFF"/>
          </a:solidFill>
          <a:ln>
            <a:noFill/>
          </a:ln>
        </p:spPr>
        <p:txBody>
          <a:bodyPr spcFirstLastPara="1" wrap="square" lIns="0" tIns="2975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12"/>
          <p:cNvSpPr/>
          <p:nvPr/>
        </p:nvSpPr>
        <p:spPr>
          <a:xfrm>
            <a:off x="1143000" y="4526757"/>
            <a:ext cx="685800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Shinefield et al. Efficacy, immunogenicity and safety of heptavalent pneumococcal conjugate vaccine in low birth weight and preterm infants. Pediatr Infect Dis J 2002;21:182--6.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Omeñaca, et al. Immunization of Preterm Infants With 10-Valent Pneumococcal Conjugate Vaccine.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Pediatrics peds.2010-1184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a:t>Meningokokové vakcíny</a:t>
            </a:r>
            <a:endParaRPr/>
          </a:p>
        </p:txBody>
      </p:sp>
      <p:sp>
        <p:nvSpPr>
          <p:cNvPr id="207" name="Google Shape;20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990"/>
              </a:spcBef>
              <a:spcAft>
                <a:spcPts val="0"/>
              </a:spcAft>
              <a:buSzPts val="1800"/>
              <a:buChar char="●"/>
            </a:pPr>
            <a:r>
              <a:rPr lang="cs-CZ"/>
              <a:t>IMO B v roce 2022 16 případů</a:t>
            </a:r>
            <a:endParaRPr/>
          </a:p>
          <a:p>
            <a:pPr marL="457200" lvl="0" indent="-342900" algn="l" rtl="0">
              <a:lnSpc>
                <a:spcPct val="115000"/>
              </a:lnSpc>
              <a:spcBef>
                <a:spcPts val="990"/>
              </a:spcBef>
              <a:spcAft>
                <a:spcPts val="0"/>
              </a:spcAft>
              <a:buSzPts val="1800"/>
              <a:buChar char="●"/>
            </a:pPr>
            <a:r>
              <a:rPr lang="cs-CZ"/>
              <a:t>Z toho kojenci (1 % populace) 4 případy (25 %) - riziko zvýšené 25x</a:t>
            </a:r>
            <a:endParaRPr/>
          </a:p>
          <a:p>
            <a:pPr marL="457200" lvl="0" indent="-342900" algn="l" rtl="0">
              <a:lnSpc>
                <a:spcPct val="115000"/>
              </a:lnSpc>
              <a:spcBef>
                <a:spcPts val="990"/>
              </a:spcBef>
              <a:spcAft>
                <a:spcPts val="0"/>
              </a:spcAft>
              <a:buSzPts val="1800"/>
              <a:buChar char="●"/>
            </a:pPr>
            <a:r>
              <a:rPr lang="cs-CZ"/>
              <a:t>Zvýšené riziko u nedonošených</a:t>
            </a:r>
            <a:endParaRPr/>
          </a:p>
          <a:p>
            <a:pPr marL="457200" lvl="0" indent="-342900" algn="l" rtl="0">
              <a:lnSpc>
                <a:spcPct val="115000"/>
              </a:lnSpc>
              <a:spcBef>
                <a:spcPts val="990"/>
              </a:spcBef>
              <a:spcAft>
                <a:spcPts val="0"/>
              </a:spcAft>
              <a:buSzPts val="1800"/>
              <a:buChar char="●"/>
            </a:pPr>
            <a:r>
              <a:rPr lang="cs-CZ"/>
              <a:t>Vrchol incidence v 5 měsících věku</a:t>
            </a:r>
            <a:endParaRPr/>
          </a:p>
          <a:p>
            <a:pPr marL="457200" lvl="0" indent="-342900" algn="l" rtl="0">
              <a:lnSpc>
                <a:spcPct val="115000"/>
              </a:lnSpc>
              <a:spcBef>
                <a:spcPts val="990"/>
              </a:spcBef>
              <a:spcAft>
                <a:spcPts val="0"/>
              </a:spcAft>
              <a:buSzPts val="1800"/>
              <a:buChar char="●"/>
            </a:pPr>
            <a:r>
              <a:rPr lang="cs-CZ" b="1"/>
              <a:t>Předčasně narozený kojenec má nejvyšší riziko IMO </a:t>
            </a:r>
            <a:endParaRPr/>
          </a:p>
          <a:p>
            <a:pPr marL="457200" lvl="0" indent="-342900" algn="l" rtl="0">
              <a:lnSpc>
                <a:spcPct val="115000"/>
              </a:lnSpc>
              <a:spcBef>
                <a:spcPts val="990"/>
              </a:spcBef>
              <a:spcAft>
                <a:spcPts val="0"/>
              </a:spcAft>
              <a:buSzPts val="1800"/>
              <a:buChar char="●"/>
            </a:pPr>
            <a:r>
              <a:rPr lang="cs-CZ"/>
              <a:t>V UK MenB-4C bezpečně očkováno každoročně 800 000 kojenců, včetně všech předčasně narozených</a:t>
            </a:r>
            <a:endParaRPr/>
          </a:p>
          <a:p>
            <a:pPr marL="457200" lvl="0" indent="-342900" algn="l" rtl="0">
              <a:lnSpc>
                <a:spcPct val="115000"/>
              </a:lnSpc>
              <a:spcBef>
                <a:spcPts val="0"/>
              </a:spcBef>
              <a:spcAft>
                <a:spcPts val="0"/>
              </a:spcAft>
              <a:buSzPts val="1800"/>
              <a:buFont typeface="Arial"/>
              <a:buNone/>
            </a:pPr>
            <a:endParaRPr/>
          </a:p>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p:txBody>
      </p:sp>
      <p:sp>
        <p:nvSpPr>
          <p:cNvPr id="208" name="Google Shape;208;p15"/>
          <p:cNvSpPr/>
          <p:nvPr/>
        </p:nvSpPr>
        <p:spPr>
          <a:xfrm>
            <a:off x="1709738" y="4718231"/>
            <a:ext cx="5724525" cy="438582"/>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750" b="0" i="0" u="none" strike="noStrike" kern="0" cap="none" spc="0" normalizeH="0" baseline="0" noProof="0">
                <a:ln>
                  <a:noFill/>
                </a:ln>
                <a:solidFill>
                  <a:srgbClr val="000000"/>
                </a:solidFill>
                <a:effectLst/>
                <a:uLnTx/>
                <a:uFillTx/>
                <a:latin typeface="Arial"/>
                <a:ea typeface="Arial"/>
                <a:cs typeface="Arial"/>
                <a:sym typeface="Arial"/>
              </a:rPr>
              <a:t>Tully J.,</a:t>
            </a:r>
            <a:r>
              <a:rPr kumimoji="0" lang="cs-CZ" sz="750" b="1" i="0" u="none" strike="noStrike" kern="0" cap="none" spc="0" normalizeH="0" baseline="0" noProof="0">
                <a:ln>
                  <a:noFill/>
                </a:ln>
                <a:solidFill>
                  <a:srgbClr val="000000"/>
                </a:solidFill>
                <a:effectLst/>
                <a:uLnTx/>
                <a:uFillTx/>
                <a:latin typeface="Arial"/>
                <a:ea typeface="Arial"/>
                <a:cs typeface="Arial"/>
                <a:sym typeface="Arial"/>
              </a:rPr>
              <a:t> </a:t>
            </a:r>
            <a:r>
              <a:rPr kumimoji="0" lang="cs-CZ" sz="750" b="0" i="0" u="none" strike="noStrike" kern="0" cap="none" spc="0" normalizeH="0" baseline="0" noProof="0">
                <a:ln>
                  <a:noFill/>
                </a:ln>
                <a:solidFill>
                  <a:srgbClr val="000000"/>
                </a:solidFill>
                <a:effectLst/>
                <a:uLnTx/>
                <a:uFillTx/>
                <a:latin typeface="Arial"/>
                <a:ea typeface="Arial"/>
                <a:cs typeface="Arial"/>
                <a:sym typeface="Arial"/>
              </a:rPr>
              <a:t>Viner R.M., Coen P.G., et al.: Risk and protective factors for meningococcal disease in adolescents: matched cohort study. BMJ. 332:445-450 2006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750" b="0" i="0" u="none" strike="noStrike" kern="0" cap="none" spc="0" normalizeH="0" baseline="0" noProof="0">
                <a:ln>
                  <a:noFill/>
                </a:ln>
                <a:solidFill>
                  <a:srgbClr val="000000"/>
                </a:solidFill>
                <a:effectLst/>
                <a:uLnTx/>
                <a:uFillTx/>
                <a:latin typeface="Arial"/>
                <a:ea typeface="Arial"/>
                <a:cs typeface="Arial"/>
                <a:sym typeface="Arial"/>
              </a:rPr>
              <a:t>ZPRÁVY CENTRA EPIDEMIOLOGIE A MIKROBIOLOGIE (SZÚ, PRAHA) 2023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4943475" y="262971"/>
            <a:ext cx="3888825"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a:t>Chřipka</a:t>
            </a:r>
            <a:endParaRPr/>
          </a:p>
        </p:txBody>
      </p:sp>
      <p:sp>
        <p:nvSpPr>
          <p:cNvPr id="215" name="Google Shape;215;p16"/>
          <p:cNvSpPr txBox="1">
            <a:spLocks noGrp="1"/>
          </p:cNvSpPr>
          <p:nvPr>
            <p:ph type="body" idx="1"/>
          </p:nvPr>
        </p:nvSpPr>
        <p:spPr>
          <a:xfrm>
            <a:off x="4762500" y="951310"/>
            <a:ext cx="4069800" cy="3887390"/>
          </a:xfrm>
          <a:prstGeom prst="rect">
            <a:avLst/>
          </a:prstGeom>
          <a:noFill/>
          <a:ln>
            <a:noFill/>
          </a:ln>
        </p:spPr>
        <p:txBody>
          <a:bodyPr spcFirstLastPara="1" wrap="square" lIns="91425" tIns="91425" rIns="91425" bIns="91425" anchor="t" anchorCtr="0">
            <a:normAutofit fontScale="85000" lnSpcReduction="20000"/>
          </a:bodyPr>
          <a:lstStyle/>
          <a:p>
            <a:pPr marL="457200" lvl="0" indent="-228600" algn="l" rtl="0">
              <a:lnSpc>
                <a:spcPct val="80000"/>
              </a:lnSpc>
              <a:spcBef>
                <a:spcPts val="0"/>
              </a:spcBef>
              <a:spcAft>
                <a:spcPts val="0"/>
              </a:spcAft>
              <a:buSzPct val="217194"/>
              <a:buNone/>
            </a:pPr>
            <a:endParaRPr sz="975"/>
          </a:p>
          <a:p>
            <a:pPr marL="457200" lvl="0" indent="-342900" algn="l" rtl="0">
              <a:lnSpc>
                <a:spcPct val="150000"/>
              </a:lnSpc>
              <a:spcBef>
                <a:spcPts val="0"/>
              </a:spcBef>
              <a:spcAft>
                <a:spcPts val="0"/>
              </a:spcAft>
              <a:buSzPct val="94117"/>
              <a:buChar char="●"/>
            </a:pPr>
            <a:r>
              <a:rPr lang="cs-CZ" sz="2250"/>
              <a:t>Vyšší morbidita </a:t>
            </a:r>
            <a:endParaRPr/>
          </a:p>
          <a:p>
            <a:pPr marL="457200" lvl="0" indent="-342900" algn="l" rtl="0">
              <a:lnSpc>
                <a:spcPct val="150000"/>
              </a:lnSpc>
              <a:spcBef>
                <a:spcPts val="0"/>
              </a:spcBef>
              <a:spcAft>
                <a:spcPts val="0"/>
              </a:spcAft>
              <a:buSzPct val="94117"/>
              <a:buChar char="●"/>
            </a:pPr>
            <a:r>
              <a:rPr lang="cs-CZ" sz="2250"/>
              <a:t>Další zvýšení morbidity neurologickými, kardiovaskulárními, respiračními a renálními komplikacemi nezralosti </a:t>
            </a:r>
            <a:endParaRPr/>
          </a:p>
          <a:p>
            <a:pPr marL="457200" lvl="0" indent="-342900" algn="l" rtl="0">
              <a:lnSpc>
                <a:spcPct val="150000"/>
              </a:lnSpc>
              <a:spcBef>
                <a:spcPts val="0"/>
              </a:spcBef>
              <a:spcAft>
                <a:spcPts val="0"/>
              </a:spcAft>
              <a:buSzPct val="94117"/>
              <a:buChar char="●"/>
            </a:pPr>
            <a:r>
              <a:rPr lang="cs-CZ" sz="2250"/>
              <a:t>IIV protektivní a bezpečná</a:t>
            </a:r>
            <a:endParaRPr/>
          </a:p>
          <a:p>
            <a:pPr marL="457200" lvl="0" indent="-342900" algn="l" rtl="0">
              <a:lnSpc>
                <a:spcPct val="150000"/>
              </a:lnSpc>
              <a:spcBef>
                <a:spcPts val="0"/>
              </a:spcBef>
              <a:spcAft>
                <a:spcPts val="0"/>
              </a:spcAft>
              <a:buSzPct val="94117"/>
              <a:buChar char="●"/>
            </a:pPr>
            <a:r>
              <a:rPr lang="cs-CZ" sz="2250"/>
              <a:t>1. dávka v 6 měsících (standardní schéma)</a:t>
            </a:r>
            <a:endParaRPr/>
          </a:p>
          <a:p>
            <a:pPr marL="914400" lvl="1" indent="-228600" algn="l" rtl="0">
              <a:lnSpc>
                <a:spcPct val="80000"/>
              </a:lnSpc>
              <a:spcBef>
                <a:spcPts val="0"/>
              </a:spcBef>
              <a:spcAft>
                <a:spcPts val="0"/>
              </a:spcAft>
              <a:buSzPct val="68627"/>
              <a:buNone/>
            </a:pPr>
            <a:endParaRPr sz="2400"/>
          </a:p>
        </p:txBody>
      </p:sp>
      <p:sp>
        <p:nvSpPr>
          <p:cNvPr id="216" name="Google Shape;216;p16"/>
          <p:cNvSpPr/>
          <p:nvPr/>
        </p:nvSpPr>
        <p:spPr>
          <a:xfrm>
            <a:off x="1385888" y="4797029"/>
            <a:ext cx="6372225" cy="2308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7" name="Google Shape;217;p16"/>
          <p:cNvPicPr preferRelativeResize="0"/>
          <p:nvPr/>
        </p:nvPicPr>
        <p:blipFill rotWithShape="1">
          <a:blip r:embed="rId3">
            <a:alphaModFix/>
          </a:blip>
          <a:srcRect/>
          <a:stretch/>
        </p:blipFill>
        <p:spPr>
          <a:xfrm>
            <a:off x="83552" y="0"/>
            <a:ext cx="4766845" cy="5143500"/>
          </a:xfrm>
          <a:prstGeom prst="rect">
            <a:avLst/>
          </a:prstGeom>
          <a:noFill/>
          <a:ln>
            <a:noFill/>
          </a:ln>
        </p:spPr>
      </p:pic>
      <p:sp>
        <p:nvSpPr>
          <p:cNvPr id="218" name="Google Shape;218;p16"/>
          <p:cNvSpPr txBox="1"/>
          <p:nvPr/>
        </p:nvSpPr>
        <p:spPr>
          <a:xfrm>
            <a:off x="1838324" y="147332"/>
            <a:ext cx="273367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400" b="0" i="0" u="none" strike="noStrike" kern="0" cap="none" spc="0" normalizeH="0" baseline="0" noProof="0">
                <a:ln>
                  <a:noFill/>
                </a:ln>
                <a:solidFill>
                  <a:srgbClr val="000000"/>
                </a:solidFill>
                <a:effectLst/>
                <a:uLnTx/>
                <a:uFillTx/>
                <a:latin typeface="Arial"/>
                <a:ea typeface="Arial"/>
                <a:cs typeface="Arial"/>
                <a:sym typeface="Arial"/>
              </a:rPr>
              <a:t>Kumulativní incidence hospitalizace v závislosti na GV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6"/>
          <p:cNvSpPr txBox="1"/>
          <p:nvPr/>
        </p:nvSpPr>
        <p:spPr>
          <a:xfrm>
            <a:off x="4638675" y="4742029"/>
            <a:ext cx="4352925"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1200" b="0" i="0" u="sng" strike="noStrike" kern="0" cap="none" spc="0" normalizeH="0" baseline="0" noProof="0">
                <a:ln>
                  <a:noFill/>
                </a:ln>
                <a:solidFill>
                  <a:srgbClr val="376FAA"/>
                </a:solidFill>
                <a:effectLst/>
                <a:uLnTx/>
                <a:uFillTx/>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Influenza Other Respir Viruses. 2022 Mar; 16(2): 247–254.</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7"/>
          <p:cNvPicPr preferRelativeResize="0"/>
          <p:nvPr/>
        </p:nvPicPr>
        <p:blipFill rotWithShape="1">
          <a:blip r:embed="rId3">
            <a:alphaModFix/>
          </a:blip>
          <a:srcRect/>
          <a:stretch/>
        </p:blipFill>
        <p:spPr>
          <a:xfrm>
            <a:off x="4650845" y="7441"/>
            <a:ext cx="4286250" cy="4905227"/>
          </a:xfrm>
          <a:prstGeom prst="rect">
            <a:avLst/>
          </a:prstGeom>
          <a:noFill/>
          <a:ln>
            <a:noFill/>
          </a:ln>
        </p:spPr>
      </p:pic>
      <p:sp>
        <p:nvSpPr>
          <p:cNvPr id="225" name="Google Shape;225;p17"/>
          <p:cNvSpPr txBox="1"/>
          <p:nvPr/>
        </p:nvSpPr>
        <p:spPr>
          <a:xfrm>
            <a:off x="5182690" y="4912668"/>
            <a:ext cx="3856808"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https://www.cdc.gov/vaccines/acip/meetings/slides-2023-09-12.html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endParaRPr/>
          </a:p>
        </p:txBody>
      </p:sp>
      <p:pic>
        <p:nvPicPr>
          <p:cNvPr id="227" name="Google Shape;227;p17"/>
          <p:cNvPicPr preferRelativeResize="0"/>
          <p:nvPr/>
        </p:nvPicPr>
        <p:blipFill rotWithShape="1">
          <a:blip r:embed="rId4">
            <a:alphaModFix/>
          </a:blip>
          <a:srcRect/>
          <a:stretch/>
        </p:blipFill>
        <p:spPr>
          <a:xfrm>
            <a:off x="206908" y="0"/>
            <a:ext cx="4286249" cy="5143500"/>
          </a:xfrm>
          <a:prstGeom prst="rect">
            <a:avLst/>
          </a:prstGeom>
          <a:noFill/>
          <a:ln>
            <a:noFill/>
          </a:ln>
        </p:spPr>
      </p:pic>
      <p:pic>
        <p:nvPicPr>
          <p:cNvPr id="228" name="Google Shape;228;p17"/>
          <p:cNvPicPr preferRelativeResize="0"/>
          <p:nvPr/>
        </p:nvPicPr>
        <p:blipFill rotWithShape="1">
          <a:blip r:embed="rId5">
            <a:alphaModFix/>
          </a:blip>
          <a:srcRect/>
          <a:stretch/>
        </p:blipFill>
        <p:spPr>
          <a:xfrm>
            <a:off x="1293768" y="1588466"/>
            <a:ext cx="2744280" cy="312609"/>
          </a:xfrm>
          <a:prstGeom prst="rect">
            <a:avLst/>
          </a:prstGeom>
          <a:noFill/>
          <a:ln>
            <a:noFill/>
          </a:ln>
        </p:spPr>
      </p:pic>
      <p:sp>
        <p:nvSpPr>
          <p:cNvPr id="229" name="Google Shape;229;p17"/>
          <p:cNvSpPr txBox="1"/>
          <p:nvPr/>
        </p:nvSpPr>
        <p:spPr>
          <a:xfrm>
            <a:off x="1221424" y="731375"/>
            <a:ext cx="2816623" cy="707886"/>
          </a:xfrm>
          <a:prstGeom prst="rect">
            <a:avLst/>
          </a:prstGeom>
          <a:noFill/>
          <a:ln>
            <a:noFill/>
          </a:ln>
        </p:spPr>
        <p:txBody>
          <a:bodyPr spcFirstLastPara="1" wrap="square" lIns="91425" tIns="45700" rIns="91425" bIns="45700" anchor="t" anchorCtr="0">
            <a:spAutoFit/>
          </a:bodyPr>
          <a:lstStyle/>
          <a:p>
            <a:pPr marL="15875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cs-CZ" sz="2000" b="1" i="0" u="none" strike="noStrike" kern="0" cap="none" spc="0" normalizeH="0" baseline="0" noProof="0">
                <a:ln>
                  <a:noFill/>
                </a:ln>
                <a:solidFill>
                  <a:srgbClr val="000000"/>
                </a:solidFill>
                <a:effectLst/>
                <a:uLnTx/>
                <a:uFillTx/>
                <a:latin typeface="Arial"/>
                <a:ea typeface="Arial"/>
                <a:cs typeface="Arial"/>
                <a:sym typeface="Arial"/>
              </a:rPr>
              <a:t>Covid-19 - hospitalizace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30" name="Google Shape;230;p17"/>
          <p:cNvCxnSpPr/>
          <p:nvPr/>
        </p:nvCxnSpPr>
        <p:spPr>
          <a:xfrm flipH="1">
            <a:off x="7172325" y="1017725"/>
            <a:ext cx="228600" cy="287200"/>
          </a:xfrm>
          <a:prstGeom prst="straightConnector1">
            <a:avLst/>
          </a:prstGeom>
          <a:noFill/>
          <a:ln w="25400" cap="flat" cmpd="sng">
            <a:solidFill>
              <a:schemeClr val="accent2"/>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31" name="Google Shape;231;p17"/>
          <p:cNvCxnSpPr/>
          <p:nvPr/>
        </p:nvCxnSpPr>
        <p:spPr>
          <a:xfrm flipH="1">
            <a:off x="7172325" y="3551376"/>
            <a:ext cx="228600" cy="287200"/>
          </a:xfrm>
          <a:prstGeom prst="straightConnector1">
            <a:avLst/>
          </a:prstGeom>
          <a:noFill/>
          <a:ln w="25400" cap="flat" cmpd="sng">
            <a:solidFill>
              <a:schemeClr val="accent2"/>
            </a:solidFill>
            <a:prstDash val="solid"/>
            <a:round/>
            <a:headEnd type="none" w="sm" len="sm"/>
            <a:tailEnd type="triangle" w="med" len="med"/>
          </a:ln>
          <a:effectLst>
            <a:outerShdw blurRad="40000" dist="20000" dir="5400000" rotWithShape="0">
              <a:srgbClr val="000000">
                <a:alpha val="37647"/>
              </a:srgbClr>
            </a:outerShdw>
          </a:effectLst>
        </p:spPr>
      </p:cxnSp>
      <p:sp>
        <p:nvSpPr>
          <p:cNvPr id="232" name="Google Shape;232;p17"/>
          <p:cNvSpPr txBox="1"/>
          <p:nvPr/>
        </p:nvSpPr>
        <p:spPr>
          <a:xfrm>
            <a:off x="7172325" y="997148"/>
            <a:ext cx="1266825" cy="307777"/>
          </a:xfrm>
          <a:prstGeom prst="rect">
            <a:avLst/>
          </a:prstGeom>
          <a:noFill/>
          <a:ln>
            <a:noFill/>
          </a:ln>
        </p:spPr>
        <p:txBody>
          <a:bodyPr spcFirstLastPara="1" wrap="square" lIns="91425" tIns="45700" rIns="91425" bIns="45700" anchor="t" anchorCtr="0">
            <a:spAutoFit/>
          </a:bodyPr>
          <a:lstStyle/>
          <a:p>
            <a:pPr marL="15875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cs-CZ" sz="1400" b="0" i="0" u="none" strike="noStrike" kern="0" cap="none" spc="0" normalizeH="0" baseline="0" noProof="0">
                <a:ln>
                  <a:noFill/>
                </a:ln>
                <a:solidFill>
                  <a:srgbClr val="000000"/>
                </a:solidFill>
                <a:effectLst/>
                <a:uLnTx/>
                <a:uFillTx/>
                <a:latin typeface="Arial"/>
                <a:ea typeface="Arial"/>
                <a:cs typeface="Arial"/>
                <a:sym typeface="Arial"/>
              </a:rPr>
              <a:t>&lt; 6 měsíců</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17"/>
          <p:cNvSpPr txBox="1"/>
          <p:nvPr/>
        </p:nvSpPr>
        <p:spPr>
          <a:xfrm>
            <a:off x="7172325" y="3541087"/>
            <a:ext cx="1400175" cy="307777"/>
          </a:xfrm>
          <a:prstGeom prst="rect">
            <a:avLst/>
          </a:prstGeom>
          <a:noFill/>
          <a:ln>
            <a:noFill/>
          </a:ln>
        </p:spPr>
        <p:txBody>
          <a:bodyPr spcFirstLastPara="1" wrap="square" lIns="91425" tIns="45700" rIns="91425" bIns="45700" anchor="t" anchorCtr="0">
            <a:spAutoFit/>
          </a:bodyPr>
          <a:lstStyle/>
          <a:p>
            <a:pPr marL="15875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cs-CZ" sz="1400" b="0" i="0" u="none" strike="noStrike" kern="0" cap="none" spc="0" normalizeH="0" baseline="0" noProof="0">
                <a:ln>
                  <a:noFill/>
                </a:ln>
                <a:solidFill>
                  <a:srgbClr val="000000"/>
                </a:solidFill>
                <a:effectLst/>
                <a:uLnTx/>
                <a:uFillTx/>
                <a:latin typeface="Arial"/>
                <a:ea typeface="Arial"/>
                <a:cs typeface="Arial"/>
                <a:sym typeface="Arial"/>
              </a:rPr>
              <a:t>6-23 měsíců</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17"/>
          <p:cNvSpPr/>
          <p:nvPr/>
        </p:nvSpPr>
        <p:spPr>
          <a:xfrm>
            <a:off x="1293768" y="1588466"/>
            <a:ext cx="658857" cy="13714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4572000" y="445025"/>
            <a:ext cx="42603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a:t>Hospitalizace dětí</a:t>
            </a:r>
            <a:endParaRPr/>
          </a:p>
        </p:txBody>
      </p:sp>
      <p:pic>
        <p:nvPicPr>
          <p:cNvPr id="240" name="Google Shape;240;p18"/>
          <p:cNvPicPr preferRelativeResize="0"/>
          <p:nvPr/>
        </p:nvPicPr>
        <p:blipFill rotWithShape="1">
          <a:blip r:embed="rId3">
            <a:alphaModFix/>
          </a:blip>
          <a:srcRect/>
          <a:stretch/>
        </p:blipFill>
        <p:spPr>
          <a:xfrm>
            <a:off x="5267" y="-1"/>
            <a:ext cx="8827033" cy="5117805"/>
          </a:xfrm>
          <a:prstGeom prst="rect">
            <a:avLst/>
          </a:prstGeom>
          <a:noFill/>
          <a:ln>
            <a:noFill/>
          </a:ln>
        </p:spPr>
      </p:pic>
      <p:sp>
        <p:nvSpPr>
          <p:cNvPr id="241" name="Google Shape;241;p18"/>
          <p:cNvSpPr txBox="1"/>
          <p:nvPr/>
        </p:nvSpPr>
        <p:spPr>
          <a:xfrm>
            <a:off x="4975492" y="4763813"/>
            <a:ext cx="3856808"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900" b="0" i="0" u="none" strike="noStrike" kern="0" cap="none" spc="0" normalizeH="0" baseline="0" noProof="0">
                <a:ln>
                  <a:noFill/>
                </a:ln>
                <a:solidFill>
                  <a:srgbClr val="000000"/>
                </a:solidFill>
                <a:effectLst/>
                <a:uLnTx/>
                <a:uFillTx/>
                <a:latin typeface="Arial"/>
                <a:ea typeface="Arial"/>
                <a:cs typeface="Arial"/>
                <a:sym typeface="Arial"/>
              </a:rPr>
              <a:t>https://www.cdc.gov/vaccines/acip/meetings/slides-2023-09-12.html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25086" y="1190847"/>
            <a:ext cx="5815193" cy="271904"/>
          </a:xfrm>
          <a:prstGeom prst="triangle">
            <a:avLst>
              <a:gd name="adj" fmla="val 0"/>
            </a:avLst>
          </a:prstGeom>
          <a:solidFill>
            <a:schemeClr val="accent1"/>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3" name="Google Shape;243;p18"/>
          <p:cNvSpPr>
            <a:spLocks noGrp="1"/>
          </p:cNvSpPr>
          <p:nvPr>
            <p:ph type="body" idx="1"/>
          </p:nvPr>
        </p:nvSpPr>
        <p:spPr>
          <a:xfrm>
            <a:off x="418215" y="3769162"/>
            <a:ext cx="1575440" cy="208930"/>
          </a:xfrm>
          <a:prstGeom prst="ellipse">
            <a:avLst/>
          </a:prstGeom>
          <a:noFill/>
          <a:ln w="25400" cap="flat" cmpd="sng">
            <a:solidFill>
              <a:srgbClr val="FF0000"/>
            </a:solidFill>
            <a:prstDash val="solid"/>
            <a:round/>
            <a:headEnd type="none" w="sm" len="sm"/>
            <a:tailEnd type="none" w="sm" len="sm"/>
          </a:ln>
        </p:spPr>
        <p:txBody>
          <a:bodyPr spcFirstLastPara="1" wrap="square" lIns="91425" tIns="91425" rIns="91425" bIns="91425" anchor="ctr" anchorCtr="0">
            <a:normAutofit fontScale="25000" lnSpcReduction="20000"/>
          </a:bodyPr>
          <a:lstStyle/>
          <a:p>
            <a:pPr marL="457200" lvl="0" indent="-228600" algn="l" rtl="0">
              <a:lnSpc>
                <a:spcPct val="95000"/>
              </a:lnSpc>
              <a:spcBef>
                <a:spcPts val="0"/>
              </a:spcBef>
              <a:spcAft>
                <a:spcPts val="0"/>
              </a:spcAft>
              <a:buSzPts val="1800"/>
              <a:buNone/>
            </a:pPr>
            <a:endParaRPr sz="450"/>
          </a:p>
        </p:txBody>
      </p:sp>
      <p:pic>
        <p:nvPicPr>
          <p:cNvPr id="244" name="Google Shape;244;p18"/>
          <p:cNvPicPr preferRelativeResize="0"/>
          <p:nvPr/>
        </p:nvPicPr>
        <p:blipFill rotWithShape="1">
          <a:blip r:embed="rId4">
            <a:alphaModFix/>
          </a:blip>
          <a:srcRect/>
          <a:stretch/>
        </p:blipFill>
        <p:spPr>
          <a:xfrm>
            <a:off x="418215" y="3978228"/>
            <a:ext cx="1575440" cy="2089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2414CE-08D4-4776-D989-2B9FEF4214A6}"/>
              </a:ext>
            </a:extLst>
          </p:cNvPr>
          <p:cNvSpPr>
            <a:spLocks noGrp="1"/>
          </p:cNvSpPr>
          <p:nvPr>
            <p:ph type="title"/>
          </p:nvPr>
        </p:nvSpPr>
        <p:spPr>
          <a:xfrm>
            <a:off x="311150" y="83386"/>
            <a:ext cx="8521700" cy="573088"/>
          </a:xfrm>
        </p:spPr>
        <p:txBody>
          <a:bodyPr/>
          <a:lstStyle/>
          <a:p>
            <a:pPr algn="ctr"/>
            <a:r>
              <a:rPr lang="cs-CZ" sz="2800" dirty="0"/>
              <a:t>Fáze imunizačního programu</a:t>
            </a:r>
          </a:p>
        </p:txBody>
      </p:sp>
      <p:sp>
        <p:nvSpPr>
          <p:cNvPr id="3" name="Zástupný obsah 2">
            <a:extLst>
              <a:ext uri="{FF2B5EF4-FFF2-40B4-BE49-F238E27FC236}">
                <a16:creationId xmlns:a16="http://schemas.microsoft.com/office/drawing/2014/main" id="{D5B62FC7-A47F-08A6-F3B9-F7A6C5C8ABF6}"/>
              </a:ext>
            </a:extLst>
          </p:cNvPr>
          <p:cNvSpPr>
            <a:spLocks noGrp="1"/>
          </p:cNvSpPr>
          <p:nvPr>
            <p:ph idx="1"/>
          </p:nvPr>
        </p:nvSpPr>
        <p:spPr/>
        <p:txBody>
          <a:bodyPr/>
          <a:lstStyle/>
          <a:p>
            <a:endParaRPr lang="cs-CZ"/>
          </a:p>
        </p:txBody>
      </p:sp>
      <p:pic>
        <p:nvPicPr>
          <p:cNvPr id="1028" name="Picture 4">
            <a:extLst>
              <a:ext uri="{FF2B5EF4-FFF2-40B4-BE49-F238E27FC236}">
                <a16:creationId xmlns:a16="http://schemas.microsoft.com/office/drawing/2014/main" id="{B6184312-2A2F-876F-3B3B-EE9CBED05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487" y="895689"/>
            <a:ext cx="7003805" cy="41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5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9"/>
          <p:cNvSpPr txBox="1">
            <a:spLocks noGrp="1"/>
          </p:cNvSpPr>
          <p:nvPr>
            <p:ph type="body" idx="1"/>
          </p:nvPr>
        </p:nvSpPr>
        <p:spPr>
          <a:xfrm>
            <a:off x="311700" y="2008980"/>
            <a:ext cx="8520600" cy="2872509"/>
          </a:xfrm>
          <a:prstGeom prst="rect">
            <a:avLst/>
          </a:prstGeom>
          <a:noFill/>
          <a:ln>
            <a:noFill/>
          </a:ln>
        </p:spPr>
        <p:txBody>
          <a:bodyPr spcFirstLastPara="1" wrap="square" lIns="91425" tIns="91425" rIns="91425" bIns="91425" anchor="t" anchorCtr="0">
            <a:normAutofit fontScale="92500" lnSpcReduction="10000"/>
          </a:bodyPr>
          <a:lstStyle/>
          <a:p>
            <a:pPr marL="457200" lvl="0" indent="-342900" algn="l" rtl="0">
              <a:lnSpc>
                <a:spcPct val="115000"/>
              </a:lnSpc>
              <a:spcBef>
                <a:spcPts val="0"/>
              </a:spcBef>
              <a:spcAft>
                <a:spcPts val="0"/>
              </a:spcAft>
              <a:buSzPct val="108108"/>
              <a:buChar char="●"/>
            </a:pPr>
            <a:r>
              <a:rPr lang="cs-CZ"/>
              <a:t>Striktní doporučení pro rizikové skupiny</a:t>
            </a:r>
            <a:endParaRPr/>
          </a:p>
          <a:p>
            <a:pPr marL="914400" lvl="1" indent="-317500" algn="l" rtl="0">
              <a:lnSpc>
                <a:spcPct val="115000"/>
              </a:lnSpc>
              <a:spcBef>
                <a:spcPts val="0"/>
              </a:spcBef>
              <a:spcAft>
                <a:spcPts val="0"/>
              </a:spcAft>
              <a:buSzPct val="108108"/>
              <a:buChar char="○"/>
            </a:pPr>
            <a:r>
              <a:rPr lang="cs-CZ"/>
              <a:t>Věk 60+</a:t>
            </a:r>
            <a:endParaRPr/>
          </a:p>
          <a:p>
            <a:pPr marL="914400" lvl="1" indent="-317500" algn="l" rtl="0">
              <a:lnSpc>
                <a:spcPct val="115000"/>
              </a:lnSpc>
              <a:spcBef>
                <a:spcPts val="0"/>
              </a:spcBef>
              <a:spcAft>
                <a:spcPts val="0"/>
              </a:spcAft>
              <a:buSzPct val="108108"/>
              <a:buChar char="○"/>
            </a:pPr>
            <a:r>
              <a:rPr lang="cs-CZ"/>
              <a:t>Imunokompromitování</a:t>
            </a:r>
            <a:endParaRPr/>
          </a:p>
          <a:p>
            <a:pPr marL="914400" lvl="1" indent="-317500" algn="l" rtl="0">
              <a:lnSpc>
                <a:spcPct val="115000"/>
              </a:lnSpc>
              <a:spcBef>
                <a:spcPts val="0"/>
              </a:spcBef>
              <a:spcAft>
                <a:spcPts val="0"/>
              </a:spcAft>
              <a:buSzPct val="89030"/>
              <a:buChar char="○"/>
            </a:pPr>
            <a:r>
              <a:rPr lang="cs-CZ" sz="1700" b="1">
                <a:solidFill>
                  <a:srgbClr val="FF0000"/>
                </a:solidFill>
              </a:rPr>
              <a:t>Všechna závažná chronická onemocnění</a:t>
            </a:r>
            <a:endParaRPr/>
          </a:p>
          <a:p>
            <a:pPr marL="914400" lvl="1" indent="-317500" algn="l" rtl="0">
              <a:lnSpc>
                <a:spcPct val="115000"/>
              </a:lnSpc>
              <a:spcBef>
                <a:spcPts val="0"/>
              </a:spcBef>
              <a:spcAft>
                <a:spcPts val="0"/>
              </a:spcAft>
              <a:buSzPct val="89030"/>
              <a:buChar char="○"/>
            </a:pPr>
            <a:r>
              <a:rPr lang="cs-CZ" sz="1700" b="1">
                <a:solidFill>
                  <a:srgbClr val="FF0000"/>
                </a:solidFill>
              </a:rPr>
              <a:t>Těhotné ženy</a:t>
            </a:r>
            <a:endParaRPr/>
          </a:p>
          <a:p>
            <a:pPr marL="914400" lvl="1" indent="-317500" algn="l" rtl="0">
              <a:lnSpc>
                <a:spcPct val="115000"/>
              </a:lnSpc>
              <a:spcBef>
                <a:spcPts val="0"/>
              </a:spcBef>
              <a:spcAft>
                <a:spcPts val="0"/>
              </a:spcAft>
              <a:buSzPct val="75675"/>
              <a:buChar char="○"/>
            </a:pPr>
            <a:r>
              <a:rPr lang="cs-CZ" sz="2000" b="1">
                <a:solidFill>
                  <a:srgbClr val="FF0000"/>
                </a:solidFill>
              </a:rPr>
              <a:t>Nedonošené děti</a:t>
            </a:r>
            <a:endParaRPr/>
          </a:p>
          <a:p>
            <a:pPr marL="914400" lvl="1" indent="-317500" algn="l" rtl="0">
              <a:lnSpc>
                <a:spcPct val="115000"/>
              </a:lnSpc>
              <a:spcBef>
                <a:spcPts val="0"/>
              </a:spcBef>
              <a:spcAft>
                <a:spcPts val="0"/>
              </a:spcAft>
              <a:buSzPct val="108108"/>
              <a:buChar char="○"/>
            </a:pPr>
            <a:r>
              <a:rPr lang="cs-CZ"/>
              <a:t>Klienti a zaměstnanci různých pečovatelských zařízení</a:t>
            </a:r>
            <a:endParaRPr/>
          </a:p>
          <a:p>
            <a:pPr marL="914400" lvl="1" indent="-317500" algn="l" rtl="0">
              <a:lnSpc>
                <a:spcPct val="115000"/>
              </a:lnSpc>
              <a:spcBef>
                <a:spcPts val="0"/>
              </a:spcBef>
              <a:spcAft>
                <a:spcPts val="0"/>
              </a:spcAft>
              <a:buSzPct val="89030"/>
              <a:buChar char="○"/>
            </a:pPr>
            <a:r>
              <a:rPr lang="cs-CZ" sz="1700" b="1">
                <a:solidFill>
                  <a:srgbClr val="FF0000"/>
                </a:solidFill>
              </a:rPr>
              <a:t>Zdravotníci</a:t>
            </a:r>
            <a:endParaRPr sz="2100" b="1">
              <a:solidFill>
                <a:srgbClr val="FF0000"/>
              </a:solidFill>
            </a:endParaRPr>
          </a:p>
          <a:p>
            <a:pPr marL="457200" lvl="0" indent="-342900" algn="l" rtl="0">
              <a:lnSpc>
                <a:spcPct val="115000"/>
              </a:lnSpc>
              <a:spcBef>
                <a:spcPts val="0"/>
              </a:spcBef>
              <a:spcAft>
                <a:spcPts val="0"/>
              </a:spcAft>
              <a:buSzPct val="108108"/>
              <a:buChar char="●"/>
            </a:pPr>
            <a:r>
              <a:rPr lang="cs-CZ"/>
              <a:t>Volné doporučení – může se očkovat, kdo chce – pro nerizikové skupiny</a:t>
            </a:r>
            <a:endParaRPr/>
          </a:p>
          <a:p>
            <a:pPr marL="914400" lvl="1" indent="-317500" algn="l" rtl="0">
              <a:lnSpc>
                <a:spcPct val="115000"/>
              </a:lnSpc>
              <a:spcBef>
                <a:spcPts val="0"/>
              </a:spcBef>
              <a:spcAft>
                <a:spcPts val="0"/>
              </a:spcAft>
              <a:buSzPct val="108108"/>
              <a:buChar char="○"/>
            </a:pPr>
            <a:r>
              <a:rPr lang="cs-CZ"/>
              <a:t>Zdravé děti a zdraví dospělí mladší než 60 let</a:t>
            </a:r>
            <a:endParaRPr/>
          </a:p>
          <a:p>
            <a:pPr marL="914400" lvl="1" indent="-317500" algn="l" rtl="0">
              <a:lnSpc>
                <a:spcPct val="115000"/>
              </a:lnSpc>
              <a:spcBef>
                <a:spcPts val="0"/>
              </a:spcBef>
              <a:spcAft>
                <a:spcPts val="0"/>
              </a:spcAft>
              <a:buSzPct val="108108"/>
              <a:buChar char="○"/>
            </a:pPr>
            <a:r>
              <a:rPr lang="cs-CZ"/>
              <a:t>Pro všechny je benefit vakcinace vyšší než její riziko</a:t>
            </a:r>
            <a:endParaRPr/>
          </a:p>
        </p:txBody>
      </p:sp>
      <p:pic>
        <p:nvPicPr>
          <p:cNvPr id="250" name="Google Shape;250;p19"/>
          <p:cNvPicPr preferRelativeResize="0"/>
          <p:nvPr/>
        </p:nvPicPr>
        <p:blipFill rotWithShape="1">
          <a:blip r:embed="rId3">
            <a:alphaModFix/>
          </a:blip>
          <a:srcRect/>
          <a:stretch/>
        </p:blipFill>
        <p:spPr>
          <a:xfrm>
            <a:off x="189914" y="94188"/>
            <a:ext cx="8764172" cy="191479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a:t>Pasivní imunizace a nepřímá ochrana</a:t>
            </a:r>
            <a:endParaRPr/>
          </a:p>
        </p:txBody>
      </p:sp>
      <p:sp>
        <p:nvSpPr>
          <p:cNvPr id="257" name="Google Shape;257;p20"/>
          <p:cNvSpPr txBox="1">
            <a:spLocks noGrp="1"/>
          </p:cNvSpPr>
          <p:nvPr>
            <p:ph type="body" idx="1"/>
          </p:nvPr>
        </p:nvSpPr>
        <p:spPr>
          <a:xfrm>
            <a:off x="398416" y="897731"/>
            <a:ext cx="7929657" cy="3887391"/>
          </a:xfrm>
          <a:prstGeom prst="rect">
            <a:avLst/>
          </a:prstGeom>
          <a:noFill/>
          <a:ln>
            <a:noFill/>
          </a:ln>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cs-CZ" sz="2050"/>
              <a:t>Očkování v těhotenství = pasivní imunizace</a:t>
            </a:r>
            <a:endParaRPr/>
          </a:p>
          <a:p>
            <a:pPr marL="914400" lvl="1" indent="-317500" algn="l" rtl="0">
              <a:lnSpc>
                <a:spcPct val="150000"/>
              </a:lnSpc>
              <a:spcBef>
                <a:spcPts val="0"/>
              </a:spcBef>
              <a:spcAft>
                <a:spcPts val="0"/>
              </a:spcAft>
              <a:buSzPts val="1400"/>
              <a:buChar char="○"/>
            </a:pPr>
            <a:r>
              <a:rPr lang="cs-CZ" sz="1650"/>
              <a:t>Chřipka</a:t>
            </a:r>
            <a:endParaRPr/>
          </a:p>
          <a:p>
            <a:pPr marL="914400" lvl="1" indent="-317500" algn="l" rtl="0">
              <a:lnSpc>
                <a:spcPct val="150000"/>
              </a:lnSpc>
              <a:spcBef>
                <a:spcPts val="0"/>
              </a:spcBef>
              <a:spcAft>
                <a:spcPts val="0"/>
              </a:spcAft>
              <a:buSzPts val="1400"/>
              <a:buChar char="○"/>
            </a:pPr>
            <a:r>
              <a:rPr lang="cs-CZ" sz="1650"/>
              <a:t>Covid-19</a:t>
            </a:r>
            <a:endParaRPr/>
          </a:p>
          <a:p>
            <a:pPr marL="914400" lvl="1" indent="-317500" algn="l" rtl="0">
              <a:lnSpc>
                <a:spcPct val="150000"/>
              </a:lnSpc>
              <a:spcBef>
                <a:spcPts val="0"/>
              </a:spcBef>
              <a:spcAft>
                <a:spcPts val="0"/>
              </a:spcAft>
              <a:buSzPts val="1400"/>
              <a:buChar char="○"/>
            </a:pPr>
            <a:r>
              <a:rPr lang="cs-CZ" sz="1650"/>
              <a:t>RSV</a:t>
            </a:r>
            <a:endParaRPr/>
          </a:p>
          <a:p>
            <a:pPr marL="914400" lvl="1" indent="-317500" algn="l" rtl="0">
              <a:lnSpc>
                <a:spcPct val="150000"/>
              </a:lnSpc>
              <a:spcBef>
                <a:spcPts val="0"/>
              </a:spcBef>
              <a:spcAft>
                <a:spcPts val="0"/>
              </a:spcAft>
              <a:buSzPts val="1400"/>
              <a:buChar char="○"/>
            </a:pPr>
            <a:r>
              <a:rPr lang="cs-CZ" sz="1650"/>
              <a:t>Pertuse (Tdap)</a:t>
            </a:r>
            <a:endParaRPr/>
          </a:p>
          <a:p>
            <a:pPr marL="457200" lvl="0" indent="-342900" algn="l" rtl="0">
              <a:lnSpc>
                <a:spcPct val="150000"/>
              </a:lnSpc>
              <a:spcBef>
                <a:spcPts val="0"/>
              </a:spcBef>
              <a:spcAft>
                <a:spcPts val="0"/>
              </a:spcAft>
              <a:buSzPts val="1800"/>
              <a:buChar char="●"/>
            </a:pPr>
            <a:r>
              <a:rPr lang="cs-CZ" sz="1875"/>
              <a:t>Imunizace blízkých kontaktů – nepřímá ochrana</a:t>
            </a:r>
            <a:endParaRPr/>
          </a:p>
          <a:p>
            <a:pPr marL="914400" lvl="1" indent="-317500" algn="l" rtl="0">
              <a:lnSpc>
                <a:spcPct val="150000"/>
              </a:lnSpc>
              <a:spcBef>
                <a:spcPts val="0"/>
              </a:spcBef>
              <a:spcAft>
                <a:spcPts val="0"/>
              </a:spcAft>
              <a:buSzPts val="1400"/>
              <a:buChar char="○"/>
            </a:pPr>
            <a:r>
              <a:rPr lang="cs-CZ" sz="1650"/>
              <a:t>Rodina a další členové domácnosti, zdravotnický personál</a:t>
            </a:r>
            <a:endParaRPr/>
          </a:p>
          <a:p>
            <a:pPr marL="914400" lvl="1" indent="-317500" algn="l" rtl="0">
              <a:lnSpc>
                <a:spcPct val="150000"/>
              </a:lnSpc>
              <a:spcBef>
                <a:spcPts val="0"/>
              </a:spcBef>
              <a:spcAft>
                <a:spcPts val="0"/>
              </a:spcAft>
              <a:buSzPts val="1400"/>
              <a:buChar char="○"/>
            </a:pPr>
            <a:r>
              <a:rPr lang="cs-CZ" sz="1650"/>
              <a:t>Chřipka, covid, Tdap</a:t>
            </a:r>
            <a:endParaRPr sz="1650"/>
          </a:p>
          <a:p>
            <a:pPr marL="914400" lvl="1" indent="-317500" algn="l" rtl="0">
              <a:lnSpc>
                <a:spcPct val="150000"/>
              </a:lnSpc>
              <a:spcBef>
                <a:spcPts val="0"/>
              </a:spcBef>
              <a:spcAft>
                <a:spcPts val="0"/>
              </a:spcAft>
              <a:buSzPts val="1400"/>
              <a:buChar char="○"/>
            </a:pPr>
            <a:r>
              <a:rPr lang="cs-CZ" sz="1650">
                <a:solidFill>
                  <a:srgbClr val="FF0000"/>
                </a:solidFill>
              </a:rPr>
              <a:t>Varicella</a:t>
            </a:r>
            <a:endParaRPr sz="1650">
              <a:solidFill>
                <a:srgbClr val="FF0000"/>
              </a:solidFill>
            </a:endParaRPr>
          </a:p>
          <a:p>
            <a:pPr marL="596900" lvl="1" indent="0" algn="l" rtl="0">
              <a:lnSpc>
                <a:spcPct val="150000"/>
              </a:lnSpc>
              <a:spcBef>
                <a:spcPts val="0"/>
              </a:spcBef>
              <a:spcAft>
                <a:spcPts val="0"/>
              </a:spcAft>
              <a:buSzPts val="1400"/>
              <a:buNone/>
            </a:pPr>
            <a:endParaRPr sz="1650"/>
          </a:p>
        </p:txBody>
      </p:sp>
      <p:sp>
        <p:nvSpPr>
          <p:cNvPr id="258" name="Google Shape;258;p20"/>
          <p:cNvSpPr/>
          <p:nvPr/>
        </p:nvSpPr>
        <p:spPr>
          <a:xfrm>
            <a:off x="1385888" y="4797029"/>
            <a:ext cx="6372225" cy="2308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1"/>
          <p:cNvSpPr txBox="1">
            <a:spLocks noGrp="1"/>
          </p:cNvSpPr>
          <p:nvPr>
            <p:ph type="title"/>
          </p:nvPr>
        </p:nvSpPr>
        <p:spPr>
          <a:xfrm>
            <a:off x="285976" y="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a:t>Očkování dle chronologického věku </a:t>
            </a:r>
            <a:endParaRPr/>
          </a:p>
        </p:txBody>
      </p:sp>
      <p:sp>
        <p:nvSpPr>
          <p:cNvPr id="265" name="Google Shape;265;p21"/>
          <p:cNvSpPr txBox="1">
            <a:spLocks noGrp="1"/>
          </p:cNvSpPr>
          <p:nvPr>
            <p:ph type="body" idx="1"/>
          </p:nvPr>
        </p:nvSpPr>
        <p:spPr>
          <a:xfrm>
            <a:off x="234528" y="598116"/>
            <a:ext cx="8572048" cy="4051256"/>
          </a:xfrm>
          <a:prstGeom prst="rect">
            <a:avLst/>
          </a:prstGeom>
          <a:noFill/>
          <a:ln>
            <a:noFill/>
          </a:ln>
        </p:spPr>
        <p:txBody>
          <a:bodyPr spcFirstLastPara="1" wrap="square" lIns="91425" tIns="91425" rIns="91425" bIns="91425" anchor="t" anchorCtr="0">
            <a:normAutofit fontScale="25000" lnSpcReduction="20000"/>
          </a:bodyPr>
          <a:lstStyle/>
          <a:p>
            <a:pPr marL="285750" lvl="1" indent="-285750" algn="just" rtl="0">
              <a:lnSpc>
                <a:spcPct val="115000"/>
              </a:lnSpc>
              <a:spcBef>
                <a:spcPts val="0"/>
              </a:spcBef>
              <a:spcAft>
                <a:spcPts val="0"/>
              </a:spcAft>
              <a:buSzPct val="100000"/>
              <a:buChar char="○"/>
            </a:pPr>
            <a:r>
              <a:rPr lang="cs-CZ" sz="5600">
                <a:latin typeface="Arial"/>
                <a:ea typeface="Arial"/>
                <a:cs typeface="Arial"/>
                <a:sym typeface="Arial"/>
              </a:rPr>
              <a:t>Všechny vyspělé země (např. USA, Kanada, Austrálie, Německo, Rakousko, Francie, Itálie, Velká Británie)</a:t>
            </a:r>
            <a:endParaRPr/>
          </a:p>
          <a:p>
            <a:pPr marL="285750" lvl="1" indent="-285750" algn="just" rtl="0">
              <a:lnSpc>
                <a:spcPct val="115000"/>
              </a:lnSpc>
              <a:spcBef>
                <a:spcPts val="900"/>
              </a:spcBef>
              <a:spcAft>
                <a:spcPts val="0"/>
              </a:spcAft>
              <a:buSzPct val="100000"/>
              <a:buChar char="○"/>
            </a:pPr>
            <a:r>
              <a:rPr lang="cs-CZ" sz="5600" b="1">
                <a:latin typeface="Arial"/>
                <a:ea typeface="Arial"/>
                <a:cs typeface="Arial"/>
                <a:sym typeface="Arial"/>
              </a:rPr>
              <a:t>ACIP: doporučení očkovat podle chronologického věku platilo již v roce 1985 (Před 38 lety !)</a:t>
            </a:r>
            <a:endParaRPr/>
          </a:p>
          <a:p>
            <a:pPr marL="285750" lvl="1" indent="-285750" algn="just" rtl="0">
              <a:lnSpc>
                <a:spcPct val="115000"/>
              </a:lnSpc>
              <a:spcBef>
                <a:spcPts val="900"/>
              </a:spcBef>
              <a:spcAft>
                <a:spcPts val="0"/>
              </a:spcAft>
              <a:buSzPct val="100000"/>
              <a:buChar char="○"/>
            </a:pPr>
            <a:r>
              <a:rPr lang="cs-CZ" sz="5600" b="1">
                <a:latin typeface="Arial"/>
                <a:ea typeface="Arial"/>
                <a:cs typeface="Arial"/>
                <a:sym typeface="Arial"/>
              </a:rPr>
              <a:t>Recommendations of the Immunization Practices Advisory Committee (ACIP) General Recommendations on Immunization.  April 07, </a:t>
            </a:r>
            <a:r>
              <a:rPr lang="cs-CZ" sz="5600" b="1" u="sng">
                <a:latin typeface="Arial"/>
                <a:ea typeface="Arial"/>
                <a:cs typeface="Arial"/>
                <a:sym typeface="Arial"/>
              </a:rPr>
              <a:t>1989</a:t>
            </a:r>
            <a:r>
              <a:rPr lang="cs-CZ" sz="5600" b="1">
                <a:latin typeface="Arial"/>
                <a:ea typeface="Arial"/>
                <a:cs typeface="Arial"/>
                <a:sym typeface="Arial"/>
              </a:rPr>
              <a:t> / 38(13);205-206,208-214,219-227.  Prematurity</a:t>
            </a:r>
            <a:r>
              <a:rPr lang="cs-CZ" sz="5600">
                <a:latin typeface="Arial"/>
                <a:ea typeface="Arial"/>
                <a:cs typeface="Arial"/>
                <a:sym typeface="Arial"/>
              </a:rPr>
              <a:t>. The appropriate age for initiating immunizations in the prematurely born infant is the usual </a:t>
            </a:r>
            <a:r>
              <a:rPr lang="cs-CZ" sz="5600" b="1">
                <a:latin typeface="Arial"/>
                <a:ea typeface="Arial"/>
                <a:cs typeface="Arial"/>
                <a:sym typeface="Arial"/>
              </a:rPr>
              <a:t>chronologic age</a:t>
            </a:r>
            <a:r>
              <a:rPr lang="cs-CZ" sz="5600">
                <a:latin typeface="Arial"/>
                <a:ea typeface="Arial"/>
                <a:cs typeface="Arial"/>
                <a:sym typeface="Arial"/>
              </a:rPr>
              <a:t>. Vaccine doses should not be reduced for preterm infants.</a:t>
            </a:r>
            <a:endParaRPr sz="5600">
              <a:latin typeface="Arial"/>
              <a:ea typeface="Arial"/>
              <a:cs typeface="Arial"/>
              <a:sym typeface="Arial"/>
            </a:endParaRPr>
          </a:p>
          <a:p>
            <a:pPr marL="285750" lvl="1" indent="-285750" algn="just" rtl="0">
              <a:lnSpc>
                <a:spcPct val="115000"/>
              </a:lnSpc>
              <a:spcBef>
                <a:spcPts val="900"/>
              </a:spcBef>
              <a:spcAft>
                <a:spcPts val="0"/>
              </a:spcAft>
              <a:buSzPct val="100000"/>
              <a:buChar char="○"/>
            </a:pPr>
            <a:r>
              <a:rPr lang="cs-CZ" sz="5600" b="1">
                <a:latin typeface="Arial"/>
                <a:ea typeface="Arial"/>
                <a:cs typeface="Arial"/>
                <a:sym typeface="Arial"/>
              </a:rPr>
              <a:t>UK (Green Book): </a:t>
            </a:r>
            <a:r>
              <a:rPr lang="cs-CZ" sz="5600">
                <a:latin typeface="Arial"/>
                <a:ea typeface="Arial"/>
                <a:cs typeface="Arial"/>
                <a:sym typeface="Arial"/>
              </a:rPr>
              <a:t>It is </a:t>
            </a:r>
            <a:r>
              <a:rPr lang="cs-CZ" sz="5600" b="1">
                <a:latin typeface="Arial"/>
                <a:ea typeface="Arial"/>
                <a:cs typeface="Arial"/>
                <a:sym typeface="Arial"/>
              </a:rPr>
              <a:t>important</a:t>
            </a:r>
            <a:r>
              <a:rPr lang="cs-CZ" sz="5600">
                <a:latin typeface="Arial"/>
                <a:ea typeface="Arial"/>
                <a:cs typeface="Arial"/>
                <a:sym typeface="Arial"/>
              </a:rPr>
              <a:t> that premature infants have their immunisations at the appropriate </a:t>
            </a:r>
            <a:r>
              <a:rPr lang="cs-CZ" sz="5600" b="1">
                <a:latin typeface="Arial"/>
                <a:ea typeface="Arial"/>
                <a:cs typeface="Arial"/>
                <a:sym typeface="Arial"/>
              </a:rPr>
              <a:t>chronological</a:t>
            </a:r>
            <a:r>
              <a:rPr lang="cs-CZ" sz="5600">
                <a:latin typeface="Arial"/>
                <a:ea typeface="Arial"/>
                <a:cs typeface="Arial"/>
                <a:sym typeface="Arial"/>
              </a:rPr>
              <a:t> age, according to the schedule. As the </a:t>
            </a:r>
            <a:r>
              <a:rPr lang="cs-CZ" sz="5600" b="1">
                <a:latin typeface="Arial"/>
                <a:ea typeface="Arial"/>
                <a:cs typeface="Arial"/>
                <a:sym typeface="Arial"/>
              </a:rPr>
              <a:t>benefit</a:t>
            </a:r>
            <a:r>
              <a:rPr lang="cs-CZ" sz="5600">
                <a:latin typeface="Arial"/>
                <a:ea typeface="Arial"/>
                <a:cs typeface="Arial"/>
                <a:sym typeface="Arial"/>
              </a:rPr>
              <a:t> of vaccination is </a:t>
            </a:r>
            <a:r>
              <a:rPr lang="cs-CZ" sz="5600" b="1">
                <a:latin typeface="Arial"/>
                <a:ea typeface="Arial"/>
                <a:cs typeface="Arial"/>
                <a:sym typeface="Arial"/>
              </a:rPr>
              <a:t>high</a:t>
            </a:r>
            <a:r>
              <a:rPr lang="cs-CZ" sz="5600">
                <a:latin typeface="Arial"/>
                <a:ea typeface="Arial"/>
                <a:cs typeface="Arial"/>
                <a:sym typeface="Arial"/>
              </a:rPr>
              <a:t> in this group of infants, vaccination </a:t>
            </a:r>
            <a:r>
              <a:rPr lang="cs-CZ" sz="5600" b="1">
                <a:latin typeface="Arial"/>
                <a:ea typeface="Arial"/>
                <a:cs typeface="Arial"/>
                <a:sym typeface="Arial"/>
              </a:rPr>
              <a:t>should not be withheld or delayed</a:t>
            </a:r>
            <a:r>
              <a:rPr lang="cs-CZ" sz="5600">
                <a:latin typeface="Arial"/>
                <a:ea typeface="Arial"/>
                <a:cs typeface="Arial"/>
                <a:sym typeface="Arial"/>
              </a:rPr>
              <a:t>.</a:t>
            </a:r>
            <a:endParaRPr sz="5600">
              <a:latin typeface="Arial"/>
              <a:ea typeface="Arial"/>
              <a:cs typeface="Arial"/>
              <a:sym typeface="Arial"/>
            </a:endParaRPr>
          </a:p>
          <a:p>
            <a:pPr marL="285750" lvl="1" indent="-285750" algn="just" rtl="0">
              <a:lnSpc>
                <a:spcPct val="115000"/>
              </a:lnSpc>
              <a:spcBef>
                <a:spcPts val="900"/>
              </a:spcBef>
              <a:spcAft>
                <a:spcPts val="0"/>
              </a:spcAft>
              <a:buSzPct val="100000"/>
              <a:buChar char="○"/>
            </a:pPr>
            <a:r>
              <a:rPr lang="cs-CZ" sz="5600" b="1" i="0">
                <a:solidFill>
                  <a:srgbClr val="313131"/>
                </a:solidFill>
                <a:latin typeface="Arial"/>
                <a:ea typeface="Arial"/>
                <a:cs typeface="Arial"/>
                <a:sym typeface="Arial"/>
              </a:rPr>
              <a:t>Australian Immunization Handbook</a:t>
            </a:r>
            <a:r>
              <a:rPr lang="cs-CZ" sz="5600" b="0" i="0">
                <a:solidFill>
                  <a:srgbClr val="313131"/>
                </a:solidFill>
                <a:latin typeface="Arial"/>
                <a:ea typeface="Arial"/>
                <a:cs typeface="Arial"/>
                <a:sym typeface="Arial"/>
              </a:rPr>
              <a:t>: Provided they are medically stable and there are no contraindications to vaccination, preterm infants should receive vaccines according to the </a:t>
            </a:r>
            <a:r>
              <a:rPr lang="cs-CZ" sz="5600" b="1" i="0">
                <a:solidFill>
                  <a:srgbClr val="313131"/>
                </a:solidFill>
                <a:latin typeface="Arial"/>
                <a:ea typeface="Arial"/>
                <a:cs typeface="Arial"/>
                <a:sym typeface="Arial"/>
              </a:rPr>
              <a:t>recommended schedule at their chronological age, without correction for prematurity.</a:t>
            </a:r>
            <a:endParaRPr sz="5600" b="1" i="0">
              <a:solidFill>
                <a:srgbClr val="313131"/>
              </a:solidFill>
              <a:latin typeface="Arial"/>
              <a:ea typeface="Arial"/>
              <a:cs typeface="Arial"/>
              <a:sym typeface="Arial"/>
            </a:endParaRPr>
          </a:p>
          <a:p>
            <a:pPr marL="285750" lvl="1" indent="-285750" algn="just" rtl="0">
              <a:lnSpc>
                <a:spcPct val="115000"/>
              </a:lnSpc>
              <a:spcBef>
                <a:spcPts val="900"/>
              </a:spcBef>
              <a:spcAft>
                <a:spcPts val="0"/>
              </a:spcAft>
              <a:buSzPct val="100000"/>
              <a:buChar char="○"/>
            </a:pPr>
            <a:r>
              <a:rPr lang="cs-CZ" sz="5600" b="1">
                <a:solidFill>
                  <a:srgbClr val="313131"/>
                </a:solidFill>
                <a:latin typeface="Arial"/>
                <a:ea typeface="Arial"/>
                <a:cs typeface="Arial"/>
                <a:sym typeface="Arial"/>
              </a:rPr>
              <a:t>Immunize Canada</a:t>
            </a:r>
            <a:r>
              <a:rPr lang="cs-CZ" sz="5600">
                <a:solidFill>
                  <a:srgbClr val="313131"/>
                </a:solidFill>
                <a:latin typeface="Arial"/>
                <a:ea typeface="Arial"/>
                <a:cs typeface="Arial"/>
                <a:sym typeface="Arial"/>
              </a:rPr>
              <a:t>: …</a:t>
            </a:r>
            <a:r>
              <a:rPr lang="cs-CZ" sz="5600" b="0" i="0">
                <a:solidFill>
                  <a:srgbClr val="333333"/>
                </a:solidFill>
                <a:latin typeface="Arial"/>
                <a:ea typeface="Arial"/>
                <a:cs typeface="Arial"/>
                <a:sym typeface="Arial"/>
              </a:rPr>
              <a:t>should be immunized with age-appropriate doses of vaccine at the same</a:t>
            </a:r>
            <a:r>
              <a:rPr lang="cs-CZ" sz="5600" b="1" i="0">
                <a:solidFill>
                  <a:srgbClr val="333333"/>
                </a:solidFill>
                <a:latin typeface="Arial"/>
                <a:ea typeface="Arial"/>
                <a:cs typeface="Arial"/>
                <a:sym typeface="Arial"/>
              </a:rPr>
              <a:t> chronological age and according to the same schedule as full-term infants</a:t>
            </a:r>
            <a:r>
              <a:rPr lang="cs-CZ" sz="5600" b="0" i="0">
                <a:solidFill>
                  <a:srgbClr val="333333"/>
                </a:solidFill>
                <a:latin typeface="Arial"/>
                <a:ea typeface="Arial"/>
                <a:cs typeface="Arial"/>
                <a:sym typeface="Arial"/>
              </a:rPr>
              <a:t>, …</a:t>
            </a:r>
            <a:r>
              <a:rPr lang="cs-CZ" sz="5600">
                <a:solidFill>
                  <a:srgbClr val="313131"/>
                </a:solidFill>
                <a:latin typeface="Arial"/>
                <a:ea typeface="Arial"/>
                <a:cs typeface="Arial"/>
                <a:sym typeface="Arial"/>
              </a:rPr>
              <a:t> </a:t>
            </a:r>
            <a:endParaRPr/>
          </a:p>
          <a:p>
            <a:pPr marL="285750" lvl="1" indent="-285750" algn="just" rtl="0">
              <a:lnSpc>
                <a:spcPct val="115000"/>
              </a:lnSpc>
              <a:spcBef>
                <a:spcPts val="900"/>
              </a:spcBef>
              <a:spcAft>
                <a:spcPts val="0"/>
              </a:spcAft>
              <a:buSzPct val="100000"/>
              <a:buChar char="○"/>
            </a:pPr>
            <a:r>
              <a:rPr lang="cs-CZ" sz="5600" b="1">
                <a:latin typeface="Arial"/>
                <a:ea typeface="Arial"/>
                <a:cs typeface="Arial"/>
                <a:sym typeface="Arial"/>
              </a:rPr>
              <a:t>Impfplan Österreich 2023</a:t>
            </a:r>
            <a:r>
              <a:rPr lang="cs-CZ" sz="5600">
                <a:latin typeface="Arial"/>
                <a:ea typeface="Arial"/>
                <a:cs typeface="Arial"/>
                <a:sym typeface="Arial"/>
              </a:rPr>
              <a:t>: Im Allgemeinen werden die Impfungen von Frühgeborenen (bei stabilem Zustand) nach dem </a:t>
            </a:r>
            <a:r>
              <a:rPr lang="cs-CZ" sz="5600" b="1">
                <a:latin typeface="Arial"/>
                <a:ea typeface="Arial"/>
                <a:cs typeface="Arial"/>
                <a:sym typeface="Arial"/>
              </a:rPr>
              <a:t>chronologischen Alter (und nicht nach dem Schwangerschaftsalter</a:t>
            </a:r>
            <a:r>
              <a:rPr lang="cs-CZ" sz="5600">
                <a:latin typeface="Arial"/>
                <a:ea typeface="Arial"/>
                <a:cs typeface="Arial"/>
                <a:sym typeface="Arial"/>
              </a:rPr>
              <a:t>) verabreicht. </a:t>
            </a:r>
            <a:endParaRPr sz="5600">
              <a:latin typeface="Arial"/>
              <a:ea typeface="Arial"/>
              <a:cs typeface="Arial"/>
              <a:sym typeface="Arial"/>
            </a:endParaRPr>
          </a:p>
          <a:p>
            <a:pPr marL="285750" lvl="1" indent="-196850" algn="just" rtl="0">
              <a:lnSpc>
                <a:spcPct val="115000"/>
              </a:lnSpc>
              <a:spcBef>
                <a:spcPts val="900"/>
              </a:spcBef>
              <a:spcAft>
                <a:spcPts val="0"/>
              </a:spcAft>
              <a:buSzPts val="1400"/>
              <a:buNone/>
            </a:pPr>
            <a:endParaRPr/>
          </a:p>
          <a:p>
            <a:pPr marL="0" lvl="1" indent="0" algn="just" rtl="0">
              <a:lnSpc>
                <a:spcPct val="115000"/>
              </a:lnSpc>
              <a:spcBef>
                <a:spcPts val="900"/>
              </a:spcBef>
              <a:spcAft>
                <a:spcPts val="0"/>
              </a:spcAft>
              <a:buSzPct val="311111"/>
              <a:buFont typeface="Noto Sans Symbols"/>
              <a:buNone/>
            </a:pPr>
            <a:endParaRPr sz="1800"/>
          </a:p>
          <a:p>
            <a:pPr marL="0" lvl="1" indent="0" algn="l" rtl="0">
              <a:lnSpc>
                <a:spcPct val="115000"/>
              </a:lnSpc>
              <a:spcBef>
                <a:spcPts val="900"/>
              </a:spcBef>
              <a:spcAft>
                <a:spcPts val="0"/>
              </a:spcAft>
              <a:buSzPts val="1400"/>
              <a:buNone/>
            </a:pPr>
            <a:endParaRPr/>
          </a:p>
          <a:p>
            <a:pPr marL="0" lvl="1" indent="0" algn="l" rtl="0">
              <a:lnSpc>
                <a:spcPct val="115000"/>
              </a:lnSpc>
              <a:spcBef>
                <a:spcPts val="900"/>
              </a:spcBef>
              <a:spcAft>
                <a:spcPts val="0"/>
              </a:spcAft>
              <a:buSzPts val="1400"/>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cs-CZ" dirty="0"/>
              <a:t>Společné doporučení ČVS a </a:t>
            </a:r>
            <a:r>
              <a:rPr lang="cs-CZ" dirty="0" err="1"/>
              <a:t>ČNeoS</a:t>
            </a:r>
            <a:endParaRPr dirty="0"/>
          </a:p>
        </p:txBody>
      </p:sp>
      <p:sp>
        <p:nvSpPr>
          <p:cNvPr id="271" name="Google Shape;271;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10000"/>
          </a:bodyPr>
          <a:lstStyle/>
          <a:p>
            <a:pPr marL="457200" lvl="0" indent="-342900" algn="l" rtl="0">
              <a:lnSpc>
                <a:spcPct val="115000"/>
              </a:lnSpc>
              <a:spcBef>
                <a:spcPts val="0"/>
              </a:spcBef>
              <a:spcAft>
                <a:spcPts val="0"/>
              </a:spcAft>
              <a:buSzPts val="1800"/>
              <a:buChar char="●"/>
            </a:pPr>
            <a:r>
              <a:rPr lang="cs-CZ" dirty="0"/>
              <a:t>Všechny předčasně narozené děti se očkují podle chronologického věku</a:t>
            </a:r>
            <a:endParaRPr dirty="0"/>
          </a:p>
          <a:p>
            <a:pPr marL="457200" lvl="0" indent="-342900" algn="l" rtl="0">
              <a:lnSpc>
                <a:spcPct val="115000"/>
              </a:lnSpc>
              <a:spcBef>
                <a:spcPts val="0"/>
              </a:spcBef>
              <a:spcAft>
                <a:spcPts val="0"/>
              </a:spcAft>
              <a:buSzPts val="1800"/>
              <a:buChar char="●"/>
            </a:pPr>
            <a:r>
              <a:rPr lang="cs-CZ" dirty="0"/>
              <a:t>Před propuštěním z novorozeneckého oddělení nebo bezprostředně po propuštění</a:t>
            </a:r>
            <a:endParaRPr dirty="0"/>
          </a:p>
          <a:p>
            <a:pPr marL="457200" lvl="0" indent="-342900" algn="l" rtl="0">
              <a:lnSpc>
                <a:spcPct val="115000"/>
              </a:lnSpc>
              <a:spcBef>
                <a:spcPts val="0"/>
              </a:spcBef>
              <a:spcAft>
                <a:spcPts val="0"/>
              </a:spcAft>
              <a:buSzPts val="1800"/>
              <a:buChar char="●"/>
            </a:pPr>
            <a:r>
              <a:rPr lang="cs-CZ" dirty="0"/>
              <a:t>Propouštěcí zpráva by měla obsahovat doporučení k včasnému očkování</a:t>
            </a:r>
            <a:endParaRPr dirty="0"/>
          </a:p>
          <a:p>
            <a:pPr marL="457200" lvl="0" indent="-342900" algn="l" rtl="0">
              <a:lnSpc>
                <a:spcPct val="115000"/>
              </a:lnSpc>
              <a:spcBef>
                <a:spcPts val="0"/>
              </a:spcBef>
              <a:spcAft>
                <a:spcPts val="0"/>
              </a:spcAft>
              <a:buSzPts val="1800"/>
              <a:buChar char="●"/>
            </a:pPr>
            <a:r>
              <a:rPr lang="cs-CZ" dirty="0"/>
              <a:t>Indikované očkovací látky</a:t>
            </a:r>
            <a:endParaRPr dirty="0"/>
          </a:p>
          <a:p>
            <a:pPr marL="914400" lvl="1" indent="-317500" algn="l" rtl="0">
              <a:lnSpc>
                <a:spcPct val="115000"/>
              </a:lnSpc>
              <a:spcBef>
                <a:spcPts val="0"/>
              </a:spcBef>
              <a:spcAft>
                <a:spcPts val="0"/>
              </a:spcAft>
              <a:buSzPts val="1400"/>
              <a:buChar char="○"/>
            </a:pPr>
            <a:r>
              <a:rPr lang="cs-CZ" dirty="0" err="1"/>
              <a:t>Hexa</a:t>
            </a:r>
            <a:r>
              <a:rPr lang="cs-CZ" dirty="0"/>
              <a:t> 3+1</a:t>
            </a:r>
            <a:endParaRPr dirty="0"/>
          </a:p>
          <a:p>
            <a:pPr marL="914400" lvl="1" indent="-317500" algn="l" rtl="0">
              <a:lnSpc>
                <a:spcPct val="115000"/>
              </a:lnSpc>
              <a:spcBef>
                <a:spcPts val="0"/>
              </a:spcBef>
              <a:spcAft>
                <a:spcPts val="0"/>
              </a:spcAft>
              <a:buSzPts val="1400"/>
              <a:buChar char="○"/>
            </a:pPr>
            <a:r>
              <a:rPr lang="cs-CZ" dirty="0"/>
              <a:t>PCV 3+1</a:t>
            </a:r>
            <a:endParaRPr dirty="0"/>
          </a:p>
          <a:p>
            <a:pPr marL="914400" lvl="1" indent="-317500" algn="l" rtl="0">
              <a:lnSpc>
                <a:spcPct val="115000"/>
              </a:lnSpc>
              <a:spcBef>
                <a:spcPts val="0"/>
              </a:spcBef>
              <a:spcAft>
                <a:spcPts val="0"/>
              </a:spcAft>
              <a:buSzPts val="1400"/>
              <a:buChar char="○"/>
            </a:pPr>
            <a:r>
              <a:rPr lang="cs-CZ" dirty="0" err="1"/>
              <a:t>MenB</a:t>
            </a:r>
            <a:r>
              <a:rPr lang="cs-CZ" dirty="0"/>
              <a:t> 2+1, (</a:t>
            </a:r>
            <a:r>
              <a:rPr lang="cs-CZ" dirty="0" err="1"/>
              <a:t>MenACWY</a:t>
            </a:r>
            <a:r>
              <a:rPr lang="cs-CZ" dirty="0"/>
              <a:t>)</a:t>
            </a:r>
            <a:endParaRPr dirty="0"/>
          </a:p>
          <a:p>
            <a:pPr marL="914400" lvl="1" indent="-317500" algn="l" rtl="0">
              <a:lnSpc>
                <a:spcPct val="115000"/>
              </a:lnSpc>
              <a:spcBef>
                <a:spcPts val="0"/>
              </a:spcBef>
              <a:spcAft>
                <a:spcPts val="0"/>
              </a:spcAft>
              <a:buSzPts val="1400"/>
              <a:buChar char="○"/>
            </a:pPr>
            <a:r>
              <a:rPr lang="cs-CZ" dirty="0"/>
              <a:t>RV</a:t>
            </a:r>
            <a:endParaRPr dirty="0"/>
          </a:p>
          <a:p>
            <a:pPr marL="914400" lvl="1" indent="-317500" algn="l" rtl="0">
              <a:lnSpc>
                <a:spcPct val="115000"/>
              </a:lnSpc>
              <a:spcBef>
                <a:spcPts val="0"/>
              </a:spcBef>
              <a:spcAft>
                <a:spcPts val="0"/>
              </a:spcAft>
              <a:buSzPts val="1400"/>
              <a:buChar char="○"/>
            </a:pPr>
            <a:r>
              <a:rPr lang="cs-CZ" dirty="0"/>
              <a:t>Chřipka a covid-19 v 6 měsících</a:t>
            </a:r>
            <a:endParaRPr dirty="0"/>
          </a:p>
          <a:p>
            <a:pPr marL="914400" lvl="1" indent="-317500" algn="l" rtl="0">
              <a:lnSpc>
                <a:spcPct val="115000"/>
              </a:lnSpc>
              <a:spcBef>
                <a:spcPts val="0"/>
              </a:spcBef>
              <a:spcAft>
                <a:spcPts val="0"/>
              </a:spcAft>
              <a:buSzPts val="1400"/>
              <a:buChar char="○"/>
            </a:pPr>
            <a:r>
              <a:rPr lang="cs-CZ" dirty="0"/>
              <a:t>Pasivní RSV imunizace podle aktuálně platného doporučení</a:t>
            </a:r>
            <a:endParaRPr dirty="0"/>
          </a:p>
          <a:p>
            <a:pPr marL="457200" lvl="0" indent="-342900" algn="l" rtl="0">
              <a:lnSpc>
                <a:spcPct val="115000"/>
              </a:lnSpc>
              <a:spcBef>
                <a:spcPts val="0"/>
              </a:spcBef>
              <a:spcAft>
                <a:spcPts val="0"/>
              </a:spcAft>
              <a:buSzPts val="1800"/>
              <a:buChar char="●"/>
            </a:pPr>
            <a:r>
              <a:rPr lang="cs-CZ" dirty="0"/>
              <a:t>Včasné boostery ve 12 měsících</a:t>
            </a:r>
          </a:p>
          <a:p>
            <a:pPr marL="457200" lvl="0" indent="-342900" algn="l" rtl="0">
              <a:lnSpc>
                <a:spcPct val="115000"/>
              </a:lnSpc>
              <a:spcBef>
                <a:spcPts val="0"/>
              </a:spcBef>
              <a:spcAft>
                <a:spcPts val="0"/>
              </a:spcAft>
              <a:buSzPts val="1800"/>
              <a:buChar char="●"/>
            </a:pPr>
            <a:r>
              <a:rPr lang="cs-CZ" dirty="0"/>
              <a:t>Dostupné na webu:</a:t>
            </a:r>
          </a:p>
          <a:p>
            <a:pPr marL="114300" lvl="0" indent="0" algn="l" rtl="0">
              <a:lnSpc>
                <a:spcPct val="115000"/>
              </a:lnSpc>
              <a:spcBef>
                <a:spcPts val="0"/>
              </a:spcBef>
              <a:spcAft>
                <a:spcPts val="0"/>
              </a:spcAft>
              <a:buSzPts val="1800"/>
              <a:buNone/>
            </a:pPr>
            <a:r>
              <a:rPr lang="cs-CZ" dirty="0">
                <a:hlinkClick r:id="rId3"/>
              </a:rPr>
              <a:t>https://vakcinace.eu/doporuceni-a-stanoviska/doporuceni-ceske-vakcinologicke-spolecnosti-cls-jep-a-ceske-neonatologicke-spolecnosti</a:t>
            </a:r>
            <a:r>
              <a:rPr lang="cs-CZ" dirty="0"/>
              <a:t> </a:t>
            </a:r>
            <a:endParaRPr dirty="0"/>
          </a:p>
        </p:txBody>
      </p:sp>
      <p:pic>
        <p:nvPicPr>
          <p:cNvPr id="272" name="Google Shape;272;p22"/>
          <p:cNvPicPr preferRelativeResize="0"/>
          <p:nvPr/>
        </p:nvPicPr>
        <p:blipFill rotWithShape="1">
          <a:blip r:embed="rId4">
            <a:alphaModFix/>
          </a:blip>
          <a:srcRect/>
          <a:stretch/>
        </p:blipFill>
        <p:spPr>
          <a:xfrm>
            <a:off x="7574873" y="4347637"/>
            <a:ext cx="1418950" cy="7016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8DDE-D6D6-783F-CB9F-27F5C43623A8}"/>
            </a:ext>
          </a:extLst>
        </p:cNvPr>
        <p:cNvGrpSpPr/>
        <p:nvPr/>
      </p:nvGrpSpPr>
      <p:grpSpPr>
        <a:xfrm>
          <a:off x="0" y="0"/>
          <a:ext cx="0" cy="0"/>
          <a:chOff x="0" y="0"/>
          <a:chExt cx="0" cy="0"/>
        </a:xfrm>
      </p:grpSpPr>
      <p:sp>
        <p:nvSpPr>
          <p:cNvPr id="163" name="Google Shape;163;p30">
            <a:extLst>
              <a:ext uri="{FF2B5EF4-FFF2-40B4-BE49-F238E27FC236}">
                <a16:creationId xmlns:a16="http://schemas.microsoft.com/office/drawing/2014/main" id="{A3B53D9C-B9C5-1A2C-F584-C3FB2149D5E0}"/>
              </a:ext>
            </a:extLst>
          </p:cNvPr>
          <p:cNvSpPr txBox="1">
            <a:spLocks noGrp="1"/>
          </p:cNvSpPr>
          <p:nvPr>
            <p:ph type="title"/>
          </p:nvPr>
        </p:nvSpPr>
        <p:spPr>
          <a:xfrm>
            <a:off x="311150" y="2032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Imunokompromitující stavy</a:t>
            </a:r>
            <a:br>
              <a:rPr sz="2800">
                <a:solidFill>
                  <a:schemeClr val="dk1"/>
                </a:solidFill>
                <a:sym typeface="Arial"/>
              </a:rPr>
            </a:br>
            <a:r>
              <a:rPr lang="cs" sz="2466">
                <a:solidFill>
                  <a:schemeClr val="dk1"/>
                </a:solidFill>
                <a:sym typeface="Arial"/>
              </a:rPr>
              <a:t>(imunosuprese, imunodeficit, porucha imunokompetence)</a:t>
            </a:r>
            <a:endParaRPr sz="2466">
              <a:solidFill>
                <a:schemeClr val="dk1"/>
              </a:solidFill>
              <a:sym typeface="Arial"/>
            </a:endParaRPr>
          </a:p>
        </p:txBody>
      </p:sp>
      <p:sp>
        <p:nvSpPr>
          <p:cNvPr id="38915" name="Google Shape;164;p30">
            <a:extLst>
              <a:ext uri="{FF2B5EF4-FFF2-40B4-BE49-F238E27FC236}">
                <a16:creationId xmlns:a16="http://schemas.microsoft.com/office/drawing/2014/main" id="{E0C87E0F-5182-D95B-53A8-07790E246912}"/>
              </a:ext>
            </a:extLst>
          </p:cNvPr>
          <p:cNvSpPr txBox="1">
            <a:spLocks noGrp="1"/>
          </p:cNvSpPr>
          <p:nvPr>
            <p:ph type="body" idx="1"/>
          </p:nvPr>
        </p:nvSpPr>
        <p:spPr>
          <a:xfrm>
            <a:off x="311150" y="1152525"/>
            <a:ext cx="8521700" cy="3416300"/>
          </a:xfrm>
        </p:spPr>
        <p:txBody>
          <a:bodyPr/>
          <a:lstStyle/>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nejsložitější situace ve vakcinologii</a:t>
            </a:r>
          </a:p>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zvýšené riziko získání preventabilních infekcí</a:t>
            </a:r>
          </a:p>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zvýšené riziko komplikací preventabilních infekcí</a:t>
            </a:r>
          </a:p>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zvýšené riziko nežádoucích účinků replikujících živých očkovacích látek</a:t>
            </a:r>
          </a:p>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neživé vakcíny nemají při imunokompromisech žádná specifická rizika</a:t>
            </a:r>
          </a:p>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snížená imunogenita - účinnost očkovacích látek</a:t>
            </a:r>
          </a:p>
          <a:p>
            <a:pPr eaLnBrk="1" hangingPunct="1">
              <a:lnSpc>
                <a:spcPct val="14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zajištění včasné ochrany x zajištění dostatečné imunogenity x minimalizace rizika nežádoucích účinků vakcín</a:t>
            </a:r>
          </a:p>
        </p:txBody>
      </p:sp>
    </p:spTree>
    <p:extLst>
      <p:ext uri="{BB962C8B-B14F-4D97-AF65-F5344CB8AC3E}">
        <p14:creationId xmlns:p14="http://schemas.microsoft.com/office/powerpoint/2010/main" val="3575995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6C5A5-AEEC-7C57-D060-92966E1713DC}"/>
            </a:ext>
          </a:extLst>
        </p:cNvPr>
        <p:cNvGrpSpPr/>
        <p:nvPr/>
      </p:nvGrpSpPr>
      <p:grpSpPr>
        <a:xfrm>
          <a:off x="0" y="0"/>
          <a:ext cx="0" cy="0"/>
          <a:chOff x="0" y="0"/>
          <a:chExt cx="0" cy="0"/>
        </a:xfrm>
      </p:grpSpPr>
      <p:sp>
        <p:nvSpPr>
          <p:cNvPr id="169" name="Google Shape;169;p31">
            <a:extLst>
              <a:ext uri="{FF2B5EF4-FFF2-40B4-BE49-F238E27FC236}">
                <a16:creationId xmlns:a16="http://schemas.microsoft.com/office/drawing/2014/main" id="{6620CEEA-9E93-49E2-EC70-C4F3E2EF3959}"/>
              </a:ext>
            </a:extLst>
          </p:cNvPr>
          <p:cNvSpPr txBox="1">
            <a:spLocks noGrp="1"/>
          </p:cNvSpPr>
          <p:nvPr>
            <p:ph type="title"/>
          </p:nvPr>
        </p:nvSpPr>
        <p:spPr>
          <a:xfrm>
            <a:off x="311150" y="2032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Imunokompromitující stavy jako indikace</a:t>
            </a:r>
            <a:endParaRPr sz="2466">
              <a:solidFill>
                <a:schemeClr val="dk1"/>
              </a:solidFill>
              <a:sym typeface="Arial"/>
            </a:endParaRPr>
          </a:p>
        </p:txBody>
      </p:sp>
      <p:sp>
        <p:nvSpPr>
          <p:cNvPr id="40963" name="Google Shape;170;p31">
            <a:extLst>
              <a:ext uri="{FF2B5EF4-FFF2-40B4-BE49-F238E27FC236}">
                <a16:creationId xmlns:a16="http://schemas.microsoft.com/office/drawing/2014/main" id="{342394B7-C2FF-4542-4702-4F40301A4EC0}"/>
              </a:ext>
            </a:extLst>
          </p:cNvPr>
          <p:cNvSpPr txBox="1">
            <a:spLocks noGrp="1"/>
          </p:cNvSpPr>
          <p:nvPr>
            <p:ph type="body" idx="1"/>
          </p:nvPr>
        </p:nvSpPr>
        <p:spPr>
          <a:xfrm>
            <a:off x="311150" y="1152525"/>
            <a:ext cx="8521700" cy="3416300"/>
          </a:xfrm>
        </p:spPr>
        <p:txBody>
          <a:bodyPr/>
          <a:lstStyle/>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typ vakcíny</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riziko získání infekce</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riziko komplikací</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charakter a stupeň imunokompromitujícího stavu </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předpokládané trvání imunokompromitujícího stavu</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všeobecně živé vakcíny kontraindikované</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neživé vakcíny nejsou kontraindikované</a:t>
            </a:r>
          </a:p>
          <a:p>
            <a:pPr lvl="1" eaLnBrk="1" hangingPunct="1">
              <a:lnSpc>
                <a:spcPct val="14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podání neživé vakcíny není nikdy významná chyba</a:t>
            </a:r>
          </a:p>
          <a:p>
            <a:pPr lvl="1" eaLnBrk="1" hangingPunct="1">
              <a:lnSpc>
                <a:spcPct val="14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nepodání indikované neživé vakcíny může být kritická chyba</a:t>
            </a:r>
          </a:p>
        </p:txBody>
      </p:sp>
    </p:spTree>
    <p:extLst>
      <p:ext uri="{BB962C8B-B14F-4D97-AF65-F5344CB8AC3E}">
        <p14:creationId xmlns:p14="http://schemas.microsoft.com/office/powerpoint/2010/main" val="750841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6AED7-9C05-8E11-0488-E68A2B47A39E}"/>
            </a:ext>
          </a:extLst>
        </p:cNvPr>
        <p:cNvGrpSpPr/>
        <p:nvPr/>
      </p:nvGrpSpPr>
      <p:grpSpPr>
        <a:xfrm>
          <a:off x="0" y="0"/>
          <a:ext cx="0" cy="0"/>
          <a:chOff x="0" y="0"/>
          <a:chExt cx="0" cy="0"/>
        </a:xfrm>
      </p:grpSpPr>
      <p:sp>
        <p:nvSpPr>
          <p:cNvPr id="175" name="Google Shape;175;p32">
            <a:extLst>
              <a:ext uri="{FF2B5EF4-FFF2-40B4-BE49-F238E27FC236}">
                <a16:creationId xmlns:a16="http://schemas.microsoft.com/office/drawing/2014/main" id="{23AD159F-C8CA-B597-6D38-DD39389E55A0}"/>
              </a:ext>
            </a:extLst>
          </p:cNvPr>
          <p:cNvSpPr txBox="1">
            <a:spLocks noGrp="1"/>
          </p:cNvSpPr>
          <p:nvPr>
            <p:ph type="title"/>
          </p:nvPr>
        </p:nvSpPr>
        <p:spPr>
          <a:xfrm>
            <a:off x="311150" y="203200"/>
            <a:ext cx="8521700" cy="573088"/>
          </a:xfrm>
        </p:spPr>
        <p:txBody>
          <a:bodyPr>
            <a:noAutofit/>
          </a:bodyPr>
          <a:lstStyle/>
          <a:p>
            <a:pPr algn="ctr" eaLnBrk="1" fontAlgn="auto" hangingPunct="1">
              <a:buClr>
                <a:schemeClr val="dk1"/>
              </a:buClr>
              <a:buSzPts val="990"/>
              <a:buFont typeface="Arial"/>
              <a:buNone/>
              <a:defRPr/>
            </a:pPr>
            <a:r>
              <a:rPr lang="cs" sz="2320">
                <a:solidFill>
                  <a:schemeClr val="dk1"/>
                </a:solidFill>
                <a:sym typeface="Arial"/>
              </a:rPr>
              <a:t>Imunokompromitující stavy - klasifikace</a:t>
            </a:r>
            <a:endParaRPr sz="2020">
              <a:solidFill>
                <a:schemeClr val="dk1"/>
              </a:solidFill>
              <a:sym typeface="Arial"/>
            </a:endParaRPr>
          </a:p>
        </p:txBody>
      </p:sp>
      <p:sp>
        <p:nvSpPr>
          <p:cNvPr id="43011" name="Google Shape;176;p32">
            <a:extLst>
              <a:ext uri="{FF2B5EF4-FFF2-40B4-BE49-F238E27FC236}">
                <a16:creationId xmlns:a16="http://schemas.microsoft.com/office/drawing/2014/main" id="{A27738A1-575A-7438-9537-AD48EE00A5F0}"/>
              </a:ext>
            </a:extLst>
          </p:cNvPr>
          <p:cNvSpPr txBox="1">
            <a:spLocks noGrp="1"/>
          </p:cNvSpPr>
          <p:nvPr>
            <p:ph type="body" idx="1"/>
          </p:nvPr>
        </p:nvSpPr>
        <p:spPr>
          <a:xfrm>
            <a:off x="311150" y="1152525"/>
            <a:ext cx="8521700" cy="3416300"/>
          </a:xfrm>
        </p:spPr>
        <p:txBody>
          <a:bodyPr/>
          <a:lstStyle/>
          <a:p>
            <a:pPr indent="-325438"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primární</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B-lymfocty</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T-lymfocyty</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fagocytóza</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komplement</a:t>
            </a:r>
          </a:p>
          <a:p>
            <a:pPr indent="-325438"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sekundární</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onkologická onemocnění</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imunosupresivní a radiační terapie</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HIV/AIDS</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asplenie</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eculizumab (inhibice komplementu)</a:t>
            </a:r>
          </a:p>
          <a:p>
            <a:pPr indent="-325438" eaLnBrk="1" hangingPunct="1">
              <a:lnSpc>
                <a:spcPct val="140000"/>
              </a:lnSpc>
              <a:spcBef>
                <a:spcPts val="1200"/>
              </a:spcBef>
              <a:spcAft>
                <a:spcPts val="120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820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CE3F-3C76-1669-8E6D-579D7B14B211}"/>
            </a:ext>
          </a:extLst>
        </p:cNvPr>
        <p:cNvGrpSpPr/>
        <p:nvPr/>
      </p:nvGrpSpPr>
      <p:grpSpPr>
        <a:xfrm>
          <a:off x="0" y="0"/>
          <a:ext cx="0" cy="0"/>
          <a:chOff x="0" y="0"/>
          <a:chExt cx="0" cy="0"/>
        </a:xfrm>
      </p:grpSpPr>
      <p:sp>
        <p:nvSpPr>
          <p:cNvPr id="45058" name="Google Shape;181;p33">
            <a:extLst>
              <a:ext uri="{FF2B5EF4-FFF2-40B4-BE49-F238E27FC236}">
                <a16:creationId xmlns:a16="http://schemas.microsoft.com/office/drawing/2014/main" id="{3E2869C6-66EA-BC68-52F3-222836797AF4}"/>
              </a:ext>
            </a:extLst>
          </p:cNvPr>
          <p:cNvSpPr txBox="1">
            <a:spLocks noGrp="1"/>
          </p:cNvSpPr>
          <p:nvPr>
            <p:ph type="title"/>
          </p:nvPr>
        </p:nvSpPr>
        <p:spPr>
          <a:xfrm>
            <a:off x="311150" y="203200"/>
            <a:ext cx="8521700" cy="573088"/>
          </a:xfrm>
        </p:spPr>
        <p:txBody>
          <a:bodyPr/>
          <a:lstStyle/>
          <a:p>
            <a:pPr algn="ctr" eaLnBrk="1" hangingPunct="1">
              <a:spcBef>
                <a:spcPct val="0"/>
              </a:spcBef>
              <a:spcAft>
                <a:spcPct val="0"/>
              </a:spcAft>
              <a:buSzPts val="1000"/>
            </a:pPr>
            <a:r>
              <a:rPr lang="cs-CZ" altLang="cs-CZ" sz="2300">
                <a:latin typeface="Arial" panose="020B0604020202020204" pitchFamily="34" charset="0"/>
                <a:cs typeface="Arial" panose="020B0604020202020204" pitchFamily="34" charset="0"/>
              </a:rPr>
              <a:t>Imunokompromitující stavy - neživé vakcíny</a:t>
            </a:r>
            <a:endParaRPr lang="cs-CZ" altLang="cs-CZ" sz="2000">
              <a:latin typeface="Arial" panose="020B0604020202020204" pitchFamily="34" charset="0"/>
              <a:cs typeface="Arial" panose="020B0604020202020204" pitchFamily="34" charset="0"/>
            </a:endParaRPr>
          </a:p>
        </p:txBody>
      </p:sp>
      <p:sp>
        <p:nvSpPr>
          <p:cNvPr id="45059" name="Google Shape;182;p33">
            <a:extLst>
              <a:ext uri="{FF2B5EF4-FFF2-40B4-BE49-F238E27FC236}">
                <a16:creationId xmlns:a16="http://schemas.microsoft.com/office/drawing/2014/main" id="{1E63C8F5-85FA-1B73-704A-470D7B29E080}"/>
              </a:ext>
            </a:extLst>
          </p:cNvPr>
          <p:cNvSpPr txBox="1">
            <a:spLocks noGrp="1"/>
          </p:cNvSpPr>
          <p:nvPr>
            <p:ph type="body" idx="1"/>
          </p:nvPr>
        </p:nvSpPr>
        <p:spPr>
          <a:xfrm>
            <a:off x="311150" y="1152525"/>
            <a:ext cx="8521700" cy="3416300"/>
          </a:xfrm>
        </p:spPr>
        <p:txBody>
          <a:bodyPr/>
          <a:lstStyle/>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vždy očkovat</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chřipka (IIV)</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covid-19 (COV-mRNA)</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pneumo (PCV, event. PCV - PPV23)</a:t>
            </a:r>
          </a:p>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ostatní nejsou kontraindikované</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časování</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odklad do částečného nebo úplného obnovení imunokompetence (např. HPV)</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naopak imunodeficity specifickou indikací  (např. meningokokové vakcíny)</a:t>
            </a:r>
          </a:p>
          <a:p>
            <a:pPr eaLnBrk="1" hangingPunct="1">
              <a:lnSpc>
                <a:spcPct val="150000"/>
              </a:lnSpc>
              <a:spcBef>
                <a:spcPts val="120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444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5B03C-364D-EA81-D13B-F587757C6818}"/>
            </a:ext>
          </a:extLst>
        </p:cNvPr>
        <p:cNvGrpSpPr/>
        <p:nvPr/>
      </p:nvGrpSpPr>
      <p:grpSpPr>
        <a:xfrm>
          <a:off x="0" y="0"/>
          <a:ext cx="0" cy="0"/>
          <a:chOff x="0" y="0"/>
          <a:chExt cx="0" cy="0"/>
        </a:xfrm>
      </p:grpSpPr>
      <p:sp>
        <p:nvSpPr>
          <p:cNvPr id="187" name="Google Shape;187;p34">
            <a:extLst>
              <a:ext uri="{FF2B5EF4-FFF2-40B4-BE49-F238E27FC236}">
                <a16:creationId xmlns:a16="http://schemas.microsoft.com/office/drawing/2014/main" id="{7BDA6E98-6871-1E21-00E3-BAA692114641}"/>
              </a:ext>
            </a:extLst>
          </p:cNvPr>
          <p:cNvSpPr txBox="1">
            <a:spLocks noGrp="1"/>
          </p:cNvSpPr>
          <p:nvPr>
            <p:ph type="title"/>
          </p:nvPr>
        </p:nvSpPr>
        <p:spPr>
          <a:xfrm>
            <a:off x="311150" y="203200"/>
            <a:ext cx="8521700" cy="573088"/>
          </a:xfrm>
        </p:spPr>
        <p:txBody>
          <a:bodyPr>
            <a:noAutofit/>
          </a:bodyPr>
          <a:lstStyle/>
          <a:p>
            <a:pPr algn="ctr" eaLnBrk="1" fontAlgn="auto" hangingPunct="1">
              <a:buClr>
                <a:schemeClr val="dk1"/>
              </a:buClr>
              <a:buSzPts val="990"/>
              <a:buFont typeface="Arial"/>
              <a:buNone/>
              <a:defRPr/>
            </a:pPr>
            <a:r>
              <a:rPr lang="cs" sz="2320">
                <a:solidFill>
                  <a:schemeClr val="dk1"/>
                </a:solidFill>
                <a:sym typeface="Arial"/>
              </a:rPr>
              <a:t>Imunokompromitující stavy - primární imunodeficity</a:t>
            </a:r>
            <a:endParaRPr sz="2020">
              <a:solidFill>
                <a:schemeClr val="dk1"/>
              </a:solidFill>
              <a:sym typeface="Arial"/>
            </a:endParaRPr>
          </a:p>
        </p:txBody>
      </p:sp>
      <p:sp>
        <p:nvSpPr>
          <p:cNvPr id="47107" name="Google Shape;188;p34">
            <a:extLst>
              <a:ext uri="{FF2B5EF4-FFF2-40B4-BE49-F238E27FC236}">
                <a16:creationId xmlns:a16="http://schemas.microsoft.com/office/drawing/2014/main" id="{58C0A25E-200F-81D2-3B32-1C520832C666}"/>
              </a:ext>
            </a:extLst>
          </p:cNvPr>
          <p:cNvSpPr txBox="1">
            <a:spLocks noGrp="1"/>
          </p:cNvSpPr>
          <p:nvPr>
            <p:ph type="body" idx="1"/>
          </p:nvPr>
        </p:nvSpPr>
        <p:spPr>
          <a:xfrm>
            <a:off x="311150" y="1152525"/>
            <a:ext cx="8521700" cy="3416300"/>
          </a:xfrm>
        </p:spPr>
        <p:txBody>
          <a:bodyPr/>
          <a:lstStyle/>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B-lymfocyty</a:t>
            </a:r>
          </a:p>
          <a:p>
            <a:pPr marL="1371600"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mírné, např. selektivní deficit IgA: KI pouze BCG, jinak vše očkovat dle věku</a:t>
            </a:r>
          </a:p>
          <a:p>
            <a:pPr marL="1371600"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závažné, např. Bruton, CVID: KI BCG, MMR, MMRV, naopak očkovat VAR</a:t>
            </a:r>
          </a:p>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T-lymfocyty: všechny živé KI</a:t>
            </a:r>
          </a:p>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fagocytóza: při CGD KI BCG, při ostatních všechny živé</a:t>
            </a:r>
          </a:p>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komplement: není KI, důležité očkovat pneumo, meningo</a:t>
            </a:r>
          </a:p>
          <a:p>
            <a:pPr eaLnBrk="1" hangingPunct="1">
              <a:lnSpc>
                <a:spcPct val="150000"/>
              </a:lnSpc>
              <a:spcBef>
                <a:spcPts val="120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26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ACA62-9999-F775-FD5F-D85A5B01624C}"/>
            </a:ext>
          </a:extLst>
        </p:cNvPr>
        <p:cNvGrpSpPr/>
        <p:nvPr/>
      </p:nvGrpSpPr>
      <p:grpSpPr>
        <a:xfrm>
          <a:off x="0" y="0"/>
          <a:ext cx="0" cy="0"/>
          <a:chOff x="0" y="0"/>
          <a:chExt cx="0" cy="0"/>
        </a:xfrm>
      </p:grpSpPr>
      <p:sp>
        <p:nvSpPr>
          <p:cNvPr id="193" name="Google Shape;193;p35">
            <a:extLst>
              <a:ext uri="{FF2B5EF4-FFF2-40B4-BE49-F238E27FC236}">
                <a16:creationId xmlns:a16="http://schemas.microsoft.com/office/drawing/2014/main" id="{5DCB41E7-A768-32E1-0C64-0447B708236F}"/>
              </a:ext>
            </a:extLst>
          </p:cNvPr>
          <p:cNvSpPr txBox="1">
            <a:spLocks noGrp="1"/>
          </p:cNvSpPr>
          <p:nvPr>
            <p:ph type="title"/>
          </p:nvPr>
        </p:nvSpPr>
        <p:spPr>
          <a:xfrm>
            <a:off x="311150" y="203200"/>
            <a:ext cx="8521700" cy="573088"/>
          </a:xfrm>
        </p:spPr>
        <p:txBody>
          <a:bodyPr>
            <a:noAutofit/>
          </a:bodyPr>
          <a:lstStyle/>
          <a:p>
            <a:pPr algn="ctr" eaLnBrk="1" fontAlgn="auto" hangingPunct="1">
              <a:buClr>
                <a:schemeClr val="dk1"/>
              </a:buClr>
              <a:buSzPts val="990"/>
              <a:buFont typeface="Arial"/>
              <a:buNone/>
              <a:defRPr/>
            </a:pPr>
            <a:r>
              <a:rPr lang="cs" sz="2320">
                <a:solidFill>
                  <a:schemeClr val="dk1"/>
                </a:solidFill>
                <a:sym typeface="Arial"/>
              </a:rPr>
              <a:t>Imunokompromitující stavy - sekundární imunodeficity</a:t>
            </a:r>
            <a:endParaRPr sz="2020">
              <a:solidFill>
                <a:schemeClr val="dk1"/>
              </a:solidFill>
              <a:sym typeface="Arial"/>
            </a:endParaRPr>
          </a:p>
        </p:txBody>
      </p:sp>
      <p:sp>
        <p:nvSpPr>
          <p:cNvPr id="49155" name="Google Shape;194;p35">
            <a:extLst>
              <a:ext uri="{FF2B5EF4-FFF2-40B4-BE49-F238E27FC236}">
                <a16:creationId xmlns:a16="http://schemas.microsoft.com/office/drawing/2014/main" id="{D166F4B5-42C8-DF0D-26F5-40133C16FBEE}"/>
              </a:ext>
            </a:extLst>
          </p:cNvPr>
          <p:cNvSpPr txBox="1">
            <a:spLocks noGrp="1"/>
          </p:cNvSpPr>
          <p:nvPr>
            <p:ph type="body" idx="1"/>
          </p:nvPr>
        </p:nvSpPr>
        <p:spPr>
          <a:xfrm>
            <a:off x="311150" y="1152525"/>
            <a:ext cx="8521700" cy="3416300"/>
          </a:xfrm>
        </p:spPr>
        <p:txBody>
          <a:bodyPr/>
          <a:lstStyle/>
          <a:p>
            <a:pPr indent="-315913" eaLnBrk="1" hangingPunct="1">
              <a:lnSpc>
                <a:spcPct val="140000"/>
              </a:lnSpc>
              <a:spcBef>
                <a:spcPct val="0"/>
              </a:spcBef>
              <a:spcAft>
                <a:spcPct val="0"/>
              </a:spcAft>
              <a:buClr>
                <a:srgbClr val="595959"/>
              </a:buClr>
              <a:buSzTx/>
            </a:pPr>
            <a:r>
              <a:rPr lang="cs-CZ" altLang="cs-CZ" sz="1700" b="1">
                <a:solidFill>
                  <a:srgbClr val="595959"/>
                </a:solidFill>
                <a:latin typeface="Arial" panose="020B0604020202020204" pitchFamily="34" charset="0"/>
                <a:cs typeface="Arial" panose="020B0604020202020204" pitchFamily="34" charset="0"/>
              </a:rPr>
              <a:t>onkologická onemocnění, imunosupresivní a radiační terapie:</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IIV, COV-mRNA,PCV vždy očkovat !!!</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ostatní neživé pečlivé časování </a:t>
            </a:r>
            <a:r>
              <a:rPr lang="cs-CZ" altLang="cs-CZ" sz="1300">
                <a:solidFill>
                  <a:srgbClr val="595959"/>
                </a:solidFill>
                <a:latin typeface="Arial" panose="020B0604020202020204" pitchFamily="34" charset="0"/>
                <a:cs typeface="Arial" panose="020B0604020202020204" pitchFamily="34" charset="0"/>
              </a:rPr>
              <a:t>(dosažení dostatečné imunogenity)</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KI: BCG, MMR </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VAR individuálně, závislost na stupni imunosuprese, benefit může převyšovat riziko (např. nízké dávky MTX)</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HIV/AIDS: závislost na stupni imunodeficitu</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asplenie: KI pouze LAIV (! pneumo, meningo)</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eculizumab (inhibice komplementu): není KI (! pneumo, meningo)</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chronické renální onemocnění - selhání: není KI (! pneumo)</a:t>
            </a:r>
          </a:p>
          <a:p>
            <a:pPr indent="-315913" eaLnBrk="1" hangingPunct="1">
              <a:lnSpc>
                <a:spcPct val="140000"/>
              </a:lnSpc>
              <a:spcBef>
                <a:spcPts val="1200"/>
              </a:spcBef>
              <a:spcAft>
                <a:spcPct val="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a:p>
            <a:pPr lvl="1" indent="-296863" eaLnBrk="1" hangingPunct="1">
              <a:lnSpc>
                <a:spcPct val="140000"/>
              </a:lnSpc>
              <a:spcBef>
                <a:spcPts val="1200"/>
              </a:spcBef>
              <a:spcAft>
                <a:spcPct val="0"/>
              </a:spcAft>
              <a:buClr>
                <a:srgbClr val="595959"/>
              </a:buClr>
              <a:buSzTx/>
            </a:pPr>
            <a:endParaRPr lang="cs-CZ" altLang="cs-CZ" sz="130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43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9A244C-5CC2-611C-0EAD-E2F0761571F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B84E369-6BBC-3E84-4289-B7D74B3A4526}"/>
              </a:ext>
            </a:extLst>
          </p:cNvPr>
          <p:cNvSpPr>
            <a:spLocks noGrp="1"/>
          </p:cNvSpPr>
          <p:nvPr>
            <p:ph idx="1"/>
          </p:nvPr>
        </p:nvSpPr>
        <p:spPr/>
        <p:txBody>
          <a:bodyPr/>
          <a:lstStyle/>
          <a:p>
            <a:endParaRPr lang="cs-CZ"/>
          </a:p>
        </p:txBody>
      </p:sp>
      <p:pic>
        <p:nvPicPr>
          <p:cNvPr id="2050" name="Picture 2" descr="udělej z něj infografiku">
            <a:extLst>
              <a:ext uri="{FF2B5EF4-FFF2-40B4-BE49-F238E27FC236}">
                <a16:creationId xmlns:a16="http://schemas.microsoft.com/office/drawing/2014/main" id="{59412D47-EED1-A026-FFF8-756EF6180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900112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CF7FE23C-AE12-D775-E19D-AAE2A06E3B3F}"/>
              </a:ext>
            </a:extLst>
          </p:cNvPr>
          <p:cNvSpPr/>
          <p:nvPr/>
        </p:nvSpPr>
        <p:spPr>
          <a:xfrm>
            <a:off x="578338" y="797169"/>
            <a:ext cx="3587262" cy="573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053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169;p31">
            <a:extLst>
              <a:ext uri="{FF2B5EF4-FFF2-40B4-BE49-F238E27FC236}">
                <a16:creationId xmlns:a16="http://schemas.microsoft.com/office/drawing/2014/main" id="{4464A1F5-53D2-D7E0-70C4-291575EC26A3}"/>
              </a:ext>
            </a:extLst>
          </p:cNvPr>
          <p:cNvSpPr txBox="1">
            <a:spLocks noGrp="1"/>
          </p:cNvSpPr>
          <p:nvPr>
            <p:ph type="title"/>
          </p:nvPr>
        </p:nvSpPr>
        <p:spPr>
          <a:xfrm>
            <a:off x="311150" y="203200"/>
            <a:ext cx="8521700" cy="573088"/>
          </a:xfrm>
        </p:spPr>
        <p:txBody>
          <a:bodyPr>
            <a:normAutofit fontScale="90000"/>
          </a:bodyPr>
          <a:lstStyle/>
          <a:p>
            <a:pPr algn="ctr" eaLnBrk="1" fontAlgn="auto" hangingPunct="1">
              <a:buClr>
                <a:schemeClr val="dk1"/>
              </a:buClr>
              <a:buFont typeface="Arial"/>
              <a:buNone/>
              <a:defRPr/>
            </a:pPr>
            <a:r>
              <a:rPr lang="cs" sz="2800">
                <a:solidFill>
                  <a:schemeClr val="dk1"/>
                </a:solidFill>
                <a:sym typeface="Arial"/>
              </a:rPr>
              <a:t>Imunokompromitující stavy jako indikace</a:t>
            </a:r>
            <a:endParaRPr sz="2466">
              <a:solidFill>
                <a:schemeClr val="dk1"/>
              </a:solidFill>
              <a:sym typeface="Arial"/>
            </a:endParaRPr>
          </a:p>
        </p:txBody>
      </p:sp>
      <p:sp>
        <p:nvSpPr>
          <p:cNvPr id="40963" name="Google Shape;170;p31">
            <a:extLst>
              <a:ext uri="{FF2B5EF4-FFF2-40B4-BE49-F238E27FC236}">
                <a16:creationId xmlns:a16="http://schemas.microsoft.com/office/drawing/2014/main" id="{6662E763-BC5C-604D-189F-3DA489EF89B1}"/>
              </a:ext>
            </a:extLst>
          </p:cNvPr>
          <p:cNvSpPr txBox="1">
            <a:spLocks noGrp="1"/>
          </p:cNvSpPr>
          <p:nvPr>
            <p:ph type="body" idx="1"/>
          </p:nvPr>
        </p:nvSpPr>
        <p:spPr>
          <a:xfrm>
            <a:off x="311150" y="1152525"/>
            <a:ext cx="8521700" cy="3416300"/>
          </a:xfrm>
        </p:spPr>
        <p:txBody>
          <a:bodyPr/>
          <a:lstStyle/>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typ vakcíny</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riziko získání infekce</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riziko komplikací</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charakter a stupeň imunokompromitujícího stavu </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předpokládané trvání imunokompromitujícího stavu</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všeobecně živé vakcíny kontraindikované</a:t>
            </a:r>
          </a:p>
          <a:p>
            <a:pPr eaLnBrk="1" hangingPunct="1">
              <a:lnSpc>
                <a:spcPct val="140000"/>
              </a:lnSpc>
              <a:spcBef>
                <a:spcPct val="0"/>
              </a:spcBef>
              <a:spcAft>
                <a:spcPct val="0"/>
              </a:spcAft>
              <a:buClr>
                <a:srgbClr val="595959"/>
              </a:buClr>
            </a:pPr>
            <a:r>
              <a:rPr lang="cs-CZ" altLang="cs-CZ" sz="1700">
                <a:solidFill>
                  <a:srgbClr val="595959"/>
                </a:solidFill>
                <a:latin typeface="Arial" panose="020B0604020202020204" pitchFamily="34" charset="0"/>
                <a:cs typeface="Arial" panose="020B0604020202020204" pitchFamily="34" charset="0"/>
              </a:rPr>
              <a:t>neživé vakcíny nejsou kontraindikované</a:t>
            </a:r>
          </a:p>
          <a:p>
            <a:pPr lvl="1" eaLnBrk="1" hangingPunct="1">
              <a:lnSpc>
                <a:spcPct val="14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podání neživé vakcíny není nikdy významná chyba</a:t>
            </a:r>
          </a:p>
          <a:p>
            <a:pPr lvl="1" eaLnBrk="1" hangingPunct="1">
              <a:lnSpc>
                <a:spcPct val="140000"/>
              </a:lnSpc>
              <a:spcBef>
                <a:spcPct val="0"/>
              </a:spcBef>
              <a:spcAft>
                <a:spcPct val="0"/>
              </a:spcAft>
              <a:buClr>
                <a:srgbClr val="595959"/>
              </a:buClr>
            </a:pPr>
            <a:r>
              <a:rPr lang="cs-CZ" altLang="cs-CZ" sz="1300">
                <a:solidFill>
                  <a:srgbClr val="595959"/>
                </a:solidFill>
                <a:latin typeface="Arial" panose="020B0604020202020204" pitchFamily="34" charset="0"/>
                <a:cs typeface="Arial" panose="020B0604020202020204" pitchFamily="34" charset="0"/>
              </a:rPr>
              <a:t>nepodání indikované neživé vakcíny může být kritická chyba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Google Shape;175;p32">
            <a:extLst>
              <a:ext uri="{FF2B5EF4-FFF2-40B4-BE49-F238E27FC236}">
                <a16:creationId xmlns:a16="http://schemas.microsoft.com/office/drawing/2014/main" id="{80BCAAA4-62ED-8A17-67CE-FB4E52FC49AF}"/>
              </a:ext>
            </a:extLst>
          </p:cNvPr>
          <p:cNvSpPr txBox="1">
            <a:spLocks noGrp="1"/>
          </p:cNvSpPr>
          <p:nvPr>
            <p:ph type="title"/>
          </p:nvPr>
        </p:nvSpPr>
        <p:spPr>
          <a:xfrm>
            <a:off x="311150" y="203200"/>
            <a:ext cx="8521700" cy="573088"/>
          </a:xfrm>
        </p:spPr>
        <p:txBody>
          <a:bodyPr>
            <a:noAutofit/>
          </a:bodyPr>
          <a:lstStyle/>
          <a:p>
            <a:pPr algn="ctr" eaLnBrk="1" fontAlgn="auto" hangingPunct="1">
              <a:buClr>
                <a:schemeClr val="dk1"/>
              </a:buClr>
              <a:buSzPts val="990"/>
              <a:buFont typeface="Arial"/>
              <a:buNone/>
              <a:defRPr/>
            </a:pPr>
            <a:r>
              <a:rPr lang="cs" sz="2320">
                <a:solidFill>
                  <a:schemeClr val="dk1"/>
                </a:solidFill>
                <a:sym typeface="Arial"/>
              </a:rPr>
              <a:t>Imunokompromitující stavy - klasifikace</a:t>
            </a:r>
            <a:endParaRPr sz="2020">
              <a:solidFill>
                <a:schemeClr val="dk1"/>
              </a:solidFill>
              <a:sym typeface="Arial"/>
            </a:endParaRPr>
          </a:p>
        </p:txBody>
      </p:sp>
      <p:sp>
        <p:nvSpPr>
          <p:cNvPr id="43011" name="Google Shape;176;p32">
            <a:extLst>
              <a:ext uri="{FF2B5EF4-FFF2-40B4-BE49-F238E27FC236}">
                <a16:creationId xmlns:a16="http://schemas.microsoft.com/office/drawing/2014/main" id="{B14EAD17-9838-D320-B332-3B59C667EA4A}"/>
              </a:ext>
            </a:extLst>
          </p:cNvPr>
          <p:cNvSpPr txBox="1">
            <a:spLocks noGrp="1"/>
          </p:cNvSpPr>
          <p:nvPr>
            <p:ph type="body" idx="1"/>
          </p:nvPr>
        </p:nvSpPr>
        <p:spPr>
          <a:xfrm>
            <a:off x="311150" y="1152525"/>
            <a:ext cx="8521700" cy="3416300"/>
          </a:xfrm>
        </p:spPr>
        <p:txBody>
          <a:bodyPr/>
          <a:lstStyle/>
          <a:p>
            <a:pPr indent="-325438"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primární</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B-lymfocty</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T-lymfocyty</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fagocytóza</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komplement</a:t>
            </a:r>
          </a:p>
          <a:p>
            <a:pPr indent="-325438"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sekundární</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onkologická onemocnění</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imunosupresivní a radiační terapie</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HIV/AIDS</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asplenie</a:t>
            </a:r>
          </a:p>
          <a:p>
            <a:pPr lvl="1" indent="-303213" eaLnBrk="1" hangingPunct="1">
              <a:lnSpc>
                <a:spcPct val="140000"/>
              </a:lnSpc>
              <a:spcBef>
                <a:spcPct val="0"/>
              </a:spcBef>
              <a:spcAft>
                <a:spcPct val="0"/>
              </a:spcAft>
              <a:buClr>
                <a:srgbClr val="595959"/>
              </a:buClr>
              <a:buSzTx/>
            </a:pPr>
            <a:r>
              <a:rPr lang="cs-CZ" altLang="cs-CZ" sz="1300">
                <a:solidFill>
                  <a:srgbClr val="595959"/>
                </a:solidFill>
                <a:latin typeface="Arial" panose="020B0604020202020204" pitchFamily="34" charset="0"/>
                <a:cs typeface="Arial" panose="020B0604020202020204" pitchFamily="34" charset="0"/>
              </a:rPr>
              <a:t>eculizumab (inhibice komplementu)</a:t>
            </a:r>
          </a:p>
          <a:p>
            <a:pPr indent="-325438" eaLnBrk="1" hangingPunct="1">
              <a:lnSpc>
                <a:spcPct val="140000"/>
              </a:lnSpc>
              <a:spcBef>
                <a:spcPts val="1200"/>
              </a:spcBef>
              <a:spcAft>
                <a:spcPts val="120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Google Shape;181;p33">
            <a:extLst>
              <a:ext uri="{FF2B5EF4-FFF2-40B4-BE49-F238E27FC236}">
                <a16:creationId xmlns:a16="http://schemas.microsoft.com/office/drawing/2014/main" id="{DC5B36DC-C02D-FE8D-B565-72259AD9EDF2}"/>
              </a:ext>
            </a:extLst>
          </p:cNvPr>
          <p:cNvSpPr txBox="1">
            <a:spLocks noGrp="1"/>
          </p:cNvSpPr>
          <p:nvPr>
            <p:ph type="title"/>
          </p:nvPr>
        </p:nvSpPr>
        <p:spPr>
          <a:xfrm>
            <a:off x="311150" y="203200"/>
            <a:ext cx="8521700" cy="573088"/>
          </a:xfrm>
        </p:spPr>
        <p:txBody>
          <a:bodyPr/>
          <a:lstStyle/>
          <a:p>
            <a:pPr algn="ctr" eaLnBrk="1" hangingPunct="1">
              <a:spcBef>
                <a:spcPct val="0"/>
              </a:spcBef>
              <a:spcAft>
                <a:spcPct val="0"/>
              </a:spcAft>
              <a:buSzPts val="1000"/>
            </a:pPr>
            <a:r>
              <a:rPr lang="cs-CZ" altLang="cs-CZ" sz="2300">
                <a:latin typeface="Arial" panose="020B0604020202020204" pitchFamily="34" charset="0"/>
                <a:cs typeface="Arial" panose="020B0604020202020204" pitchFamily="34" charset="0"/>
              </a:rPr>
              <a:t>Imunokompromitující stavy - neživé vakcíny</a:t>
            </a:r>
            <a:endParaRPr lang="cs-CZ" altLang="cs-CZ" sz="2000">
              <a:latin typeface="Arial" panose="020B0604020202020204" pitchFamily="34" charset="0"/>
              <a:cs typeface="Arial" panose="020B0604020202020204" pitchFamily="34" charset="0"/>
            </a:endParaRPr>
          </a:p>
        </p:txBody>
      </p:sp>
      <p:sp>
        <p:nvSpPr>
          <p:cNvPr id="45059" name="Google Shape;182;p33">
            <a:extLst>
              <a:ext uri="{FF2B5EF4-FFF2-40B4-BE49-F238E27FC236}">
                <a16:creationId xmlns:a16="http://schemas.microsoft.com/office/drawing/2014/main" id="{32A332D7-EA08-EB24-C656-EA5DBB3BEC4E}"/>
              </a:ext>
            </a:extLst>
          </p:cNvPr>
          <p:cNvSpPr txBox="1">
            <a:spLocks noGrp="1"/>
          </p:cNvSpPr>
          <p:nvPr>
            <p:ph type="body" idx="1"/>
          </p:nvPr>
        </p:nvSpPr>
        <p:spPr>
          <a:xfrm>
            <a:off x="311150" y="1152525"/>
            <a:ext cx="8521700" cy="3416300"/>
          </a:xfrm>
        </p:spPr>
        <p:txBody>
          <a:bodyPr/>
          <a:lstStyle/>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vždy očkovat</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chřipka (IIV)</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covid-19 (COV-mRNA)</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pneumo (PCV, event. PCV - PPV23)</a:t>
            </a:r>
          </a:p>
          <a:p>
            <a:pPr eaLnBrk="1" hangingPunct="1">
              <a:lnSpc>
                <a:spcPct val="150000"/>
              </a:lnSpc>
              <a:spcBef>
                <a:spcPct val="0"/>
              </a:spcBef>
              <a:spcAft>
                <a:spcPct val="0"/>
              </a:spcAft>
              <a:buClr>
                <a:srgbClr val="595959"/>
              </a:buClr>
            </a:pPr>
            <a:r>
              <a:rPr lang="cs-CZ" altLang="cs-CZ" sz="1800">
                <a:solidFill>
                  <a:srgbClr val="595959"/>
                </a:solidFill>
                <a:latin typeface="Arial" panose="020B0604020202020204" pitchFamily="34" charset="0"/>
                <a:cs typeface="Arial" panose="020B0604020202020204" pitchFamily="34" charset="0"/>
              </a:rPr>
              <a:t>ostatní nejsou kontraindikované</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časování</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odklad do částečného nebo úplného obnovení imunokompetence (např. HPV)</a:t>
            </a:r>
          </a:p>
          <a:p>
            <a:pPr lvl="1" eaLnBrk="1" hangingPunct="1">
              <a:lnSpc>
                <a:spcPct val="150000"/>
              </a:lnSpc>
              <a:spcBef>
                <a:spcPct val="0"/>
              </a:spcBef>
              <a:spcAft>
                <a:spcPct val="0"/>
              </a:spcAft>
              <a:buClr>
                <a:srgbClr val="595959"/>
              </a:buClr>
            </a:pPr>
            <a:r>
              <a:rPr lang="cs-CZ" altLang="cs-CZ">
                <a:solidFill>
                  <a:srgbClr val="595959"/>
                </a:solidFill>
                <a:latin typeface="Arial" panose="020B0604020202020204" pitchFamily="34" charset="0"/>
                <a:cs typeface="Arial" panose="020B0604020202020204" pitchFamily="34" charset="0"/>
              </a:rPr>
              <a:t>naopak imunodeficity specifickou indikací  (např. meningokokové vakcíny)</a:t>
            </a:r>
          </a:p>
          <a:p>
            <a:pPr eaLnBrk="1" hangingPunct="1">
              <a:lnSpc>
                <a:spcPct val="150000"/>
              </a:lnSpc>
              <a:spcBef>
                <a:spcPts val="1200"/>
              </a:spcBef>
              <a:spcAft>
                <a:spcPts val="1200"/>
              </a:spcAft>
              <a:buClr>
                <a:srgbClr val="595959"/>
              </a:buClr>
              <a:buFont typeface="Arial" panose="020B0604020202020204" pitchFamily="34" charset="0"/>
              <a:buNone/>
            </a:pPr>
            <a:endParaRPr lang="cs-CZ" altLang="cs-CZ" sz="1800">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Google Shape;187;p34">
            <a:extLst>
              <a:ext uri="{FF2B5EF4-FFF2-40B4-BE49-F238E27FC236}">
                <a16:creationId xmlns:a16="http://schemas.microsoft.com/office/drawing/2014/main" id="{7D9D8113-4328-1E74-4727-5E9EBAC788AC}"/>
              </a:ext>
            </a:extLst>
          </p:cNvPr>
          <p:cNvSpPr txBox="1">
            <a:spLocks noGrp="1"/>
          </p:cNvSpPr>
          <p:nvPr>
            <p:ph type="title"/>
          </p:nvPr>
        </p:nvSpPr>
        <p:spPr>
          <a:xfrm>
            <a:off x="311150" y="203200"/>
            <a:ext cx="8521700" cy="573088"/>
          </a:xfrm>
        </p:spPr>
        <p:txBody>
          <a:bodyPr>
            <a:noAutofit/>
          </a:bodyPr>
          <a:lstStyle/>
          <a:p>
            <a:pPr algn="ctr" eaLnBrk="1" fontAlgn="auto" hangingPunct="1">
              <a:buClr>
                <a:schemeClr val="dk1"/>
              </a:buClr>
              <a:buSzPts val="990"/>
              <a:buFont typeface="Arial"/>
              <a:buNone/>
              <a:defRPr/>
            </a:pPr>
            <a:r>
              <a:rPr lang="cs" sz="2320">
                <a:solidFill>
                  <a:schemeClr val="dk1"/>
                </a:solidFill>
                <a:sym typeface="Arial"/>
              </a:rPr>
              <a:t>Imunokompromitující stavy - primární imunodeficity</a:t>
            </a:r>
            <a:endParaRPr sz="2020">
              <a:solidFill>
                <a:schemeClr val="dk1"/>
              </a:solidFill>
              <a:sym typeface="Arial"/>
            </a:endParaRPr>
          </a:p>
        </p:txBody>
      </p:sp>
      <p:sp>
        <p:nvSpPr>
          <p:cNvPr id="47107" name="Google Shape;188;p34">
            <a:extLst>
              <a:ext uri="{FF2B5EF4-FFF2-40B4-BE49-F238E27FC236}">
                <a16:creationId xmlns:a16="http://schemas.microsoft.com/office/drawing/2014/main" id="{80E98713-0791-3EBA-9D3B-3581E6A5C2D1}"/>
              </a:ext>
            </a:extLst>
          </p:cNvPr>
          <p:cNvSpPr txBox="1">
            <a:spLocks noGrp="1"/>
          </p:cNvSpPr>
          <p:nvPr>
            <p:ph type="body" idx="1"/>
          </p:nvPr>
        </p:nvSpPr>
        <p:spPr>
          <a:xfrm>
            <a:off x="311150" y="1152525"/>
            <a:ext cx="8521700" cy="3416300"/>
          </a:xfrm>
        </p:spPr>
        <p:txBody>
          <a:bodyPr/>
          <a:lstStyle/>
          <a:p>
            <a:pPr eaLnBrk="1" hangingPunct="1">
              <a:lnSpc>
                <a:spcPct val="150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B-lymfocyty</a:t>
            </a:r>
          </a:p>
          <a:p>
            <a:pPr marL="1371600" lvl="1" eaLnBrk="1" hangingPunct="1">
              <a:lnSpc>
                <a:spcPct val="150000"/>
              </a:lnSpc>
              <a:spcBef>
                <a:spcPct val="0"/>
              </a:spcBef>
              <a:spcAft>
                <a:spcPct val="0"/>
              </a:spcAft>
              <a:buClr>
                <a:srgbClr val="595959"/>
              </a:buClr>
            </a:pPr>
            <a:r>
              <a:rPr lang="cs-CZ" altLang="cs-CZ" dirty="0">
                <a:solidFill>
                  <a:srgbClr val="595959"/>
                </a:solidFill>
                <a:latin typeface="Arial" panose="020B0604020202020204" pitchFamily="34" charset="0"/>
                <a:cs typeface="Arial" panose="020B0604020202020204" pitchFamily="34" charset="0"/>
              </a:rPr>
              <a:t>mírné, např. selektivní deficit </a:t>
            </a:r>
            <a:r>
              <a:rPr lang="cs-CZ" altLang="cs-CZ" dirty="0" err="1">
                <a:solidFill>
                  <a:srgbClr val="595959"/>
                </a:solidFill>
                <a:latin typeface="Arial" panose="020B0604020202020204" pitchFamily="34" charset="0"/>
                <a:cs typeface="Arial" panose="020B0604020202020204" pitchFamily="34" charset="0"/>
              </a:rPr>
              <a:t>IgA</a:t>
            </a:r>
            <a:r>
              <a:rPr lang="cs-CZ" altLang="cs-CZ" dirty="0">
                <a:solidFill>
                  <a:srgbClr val="595959"/>
                </a:solidFill>
                <a:latin typeface="Arial" panose="020B0604020202020204" pitchFamily="34" charset="0"/>
                <a:cs typeface="Arial" panose="020B0604020202020204" pitchFamily="34" charset="0"/>
              </a:rPr>
              <a:t>: KI pouze BCG, jinak vše očkovat dle věku</a:t>
            </a:r>
          </a:p>
          <a:p>
            <a:pPr marL="1371600" lvl="1" eaLnBrk="1" hangingPunct="1">
              <a:lnSpc>
                <a:spcPct val="150000"/>
              </a:lnSpc>
              <a:spcBef>
                <a:spcPct val="0"/>
              </a:spcBef>
              <a:spcAft>
                <a:spcPct val="0"/>
              </a:spcAft>
              <a:buClr>
                <a:srgbClr val="595959"/>
              </a:buClr>
            </a:pPr>
            <a:r>
              <a:rPr lang="cs-CZ" altLang="cs-CZ" dirty="0">
                <a:solidFill>
                  <a:srgbClr val="595959"/>
                </a:solidFill>
                <a:latin typeface="Arial" panose="020B0604020202020204" pitchFamily="34" charset="0"/>
                <a:cs typeface="Arial" panose="020B0604020202020204" pitchFamily="34" charset="0"/>
              </a:rPr>
              <a:t>závažné, např. </a:t>
            </a:r>
            <a:r>
              <a:rPr lang="cs-CZ" altLang="cs-CZ" dirty="0" err="1">
                <a:solidFill>
                  <a:srgbClr val="595959"/>
                </a:solidFill>
                <a:latin typeface="Arial" panose="020B0604020202020204" pitchFamily="34" charset="0"/>
                <a:cs typeface="Arial" panose="020B0604020202020204" pitchFamily="34" charset="0"/>
              </a:rPr>
              <a:t>Bruton</a:t>
            </a:r>
            <a:r>
              <a:rPr lang="cs-CZ" altLang="cs-CZ" dirty="0">
                <a:solidFill>
                  <a:srgbClr val="595959"/>
                </a:solidFill>
                <a:latin typeface="Arial" panose="020B0604020202020204" pitchFamily="34" charset="0"/>
                <a:cs typeface="Arial" panose="020B0604020202020204" pitchFamily="34" charset="0"/>
              </a:rPr>
              <a:t>, CVID: KI BCG, MMR, MMRV, naopak očkovat VAR</a:t>
            </a:r>
          </a:p>
          <a:p>
            <a:pPr eaLnBrk="1" hangingPunct="1">
              <a:lnSpc>
                <a:spcPct val="150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T-lymfocyty: všechny živé KI</a:t>
            </a:r>
          </a:p>
          <a:p>
            <a:pPr eaLnBrk="1" hangingPunct="1">
              <a:lnSpc>
                <a:spcPct val="150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fagocytóza: při CGD KI BCG, při ostatních všechny živé</a:t>
            </a:r>
          </a:p>
          <a:p>
            <a:pPr eaLnBrk="1" hangingPunct="1">
              <a:lnSpc>
                <a:spcPct val="150000"/>
              </a:lnSpc>
              <a:spcBef>
                <a:spcPct val="0"/>
              </a:spcBef>
              <a:spcAft>
                <a:spcPct val="0"/>
              </a:spcAft>
              <a:buClr>
                <a:srgbClr val="595959"/>
              </a:buClr>
            </a:pPr>
            <a:r>
              <a:rPr lang="cs-CZ" altLang="cs-CZ" sz="1800" dirty="0">
                <a:solidFill>
                  <a:srgbClr val="595959"/>
                </a:solidFill>
                <a:latin typeface="Arial" panose="020B0604020202020204" pitchFamily="34" charset="0"/>
                <a:cs typeface="Arial" panose="020B0604020202020204" pitchFamily="34" charset="0"/>
              </a:rPr>
              <a:t>komplement: není KI, důležité očkovat </a:t>
            </a:r>
            <a:r>
              <a:rPr lang="cs-CZ" altLang="cs-CZ" sz="1800" dirty="0" err="1">
                <a:solidFill>
                  <a:srgbClr val="595959"/>
                </a:solidFill>
                <a:latin typeface="Arial" panose="020B0604020202020204" pitchFamily="34" charset="0"/>
                <a:cs typeface="Arial" panose="020B0604020202020204" pitchFamily="34" charset="0"/>
              </a:rPr>
              <a:t>pneumo</a:t>
            </a:r>
            <a:r>
              <a:rPr lang="cs-CZ" altLang="cs-CZ" sz="1800" dirty="0">
                <a:solidFill>
                  <a:srgbClr val="595959"/>
                </a:solidFill>
                <a:latin typeface="Arial" panose="020B0604020202020204" pitchFamily="34" charset="0"/>
                <a:cs typeface="Arial" panose="020B0604020202020204" pitchFamily="34" charset="0"/>
              </a:rPr>
              <a:t>, meningo</a:t>
            </a:r>
          </a:p>
          <a:p>
            <a:pPr eaLnBrk="1" hangingPunct="1">
              <a:lnSpc>
                <a:spcPct val="150000"/>
              </a:lnSpc>
              <a:spcBef>
                <a:spcPts val="1200"/>
              </a:spcBef>
              <a:spcAft>
                <a:spcPts val="1200"/>
              </a:spcAft>
              <a:buClr>
                <a:srgbClr val="595959"/>
              </a:buClr>
              <a:buFont typeface="Arial" panose="020B0604020202020204" pitchFamily="34" charset="0"/>
              <a:buNone/>
            </a:pPr>
            <a:endParaRPr lang="cs-CZ" altLang="cs-CZ" sz="1800" dirty="0">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93;p35">
            <a:extLst>
              <a:ext uri="{FF2B5EF4-FFF2-40B4-BE49-F238E27FC236}">
                <a16:creationId xmlns:a16="http://schemas.microsoft.com/office/drawing/2014/main" id="{52DB34A6-EC90-203D-803C-4164A341E164}"/>
              </a:ext>
            </a:extLst>
          </p:cNvPr>
          <p:cNvSpPr txBox="1">
            <a:spLocks noGrp="1"/>
          </p:cNvSpPr>
          <p:nvPr>
            <p:ph type="title"/>
          </p:nvPr>
        </p:nvSpPr>
        <p:spPr>
          <a:xfrm>
            <a:off x="311150" y="203200"/>
            <a:ext cx="8521700" cy="573088"/>
          </a:xfrm>
        </p:spPr>
        <p:txBody>
          <a:bodyPr>
            <a:noAutofit/>
          </a:bodyPr>
          <a:lstStyle/>
          <a:p>
            <a:pPr algn="ctr" eaLnBrk="1" fontAlgn="auto" hangingPunct="1">
              <a:buClr>
                <a:schemeClr val="dk1"/>
              </a:buClr>
              <a:buSzPts val="990"/>
              <a:buFont typeface="Arial"/>
              <a:buNone/>
              <a:defRPr/>
            </a:pPr>
            <a:r>
              <a:rPr lang="cs" sz="2320">
                <a:solidFill>
                  <a:schemeClr val="dk1"/>
                </a:solidFill>
                <a:sym typeface="Arial"/>
              </a:rPr>
              <a:t>Imunokompromitující stavy - sekundární imunodeficity</a:t>
            </a:r>
            <a:endParaRPr sz="2020">
              <a:solidFill>
                <a:schemeClr val="dk1"/>
              </a:solidFill>
              <a:sym typeface="Arial"/>
            </a:endParaRPr>
          </a:p>
        </p:txBody>
      </p:sp>
      <p:sp>
        <p:nvSpPr>
          <p:cNvPr id="49155" name="Google Shape;194;p35">
            <a:extLst>
              <a:ext uri="{FF2B5EF4-FFF2-40B4-BE49-F238E27FC236}">
                <a16:creationId xmlns:a16="http://schemas.microsoft.com/office/drawing/2014/main" id="{0E81C0BB-F076-4FB1-4885-F622093E2F40}"/>
              </a:ext>
            </a:extLst>
          </p:cNvPr>
          <p:cNvSpPr txBox="1">
            <a:spLocks noGrp="1"/>
          </p:cNvSpPr>
          <p:nvPr>
            <p:ph type="body" idx="1"/>
          </p:nvPr>
        </p:nvSpPr>
        <p:spPr>
          <a:xfrm>
            <a:off x="311150" y="1152525"/>
            <a:ext cx="8521700" cy="3416300"/>
          </a:xfrm>
        </p:spPr>
        <p:txBody>
          <a:bodyPr/>
          <a:lstStyle/>
          <a:p>
            <a:pPr indent="-315913" eaLnBrk="1" hangingPunct="1">
              <a:lnSpc>
                <a:spcPct val="140000"/>
              </a:lnSpc>
              <a:spcBef>
                <a:spcPct val="0"/>
              </a:spcBef>
              <a:spcAft>
                <a:spcPct val="0"/>
              </a:spcAft>
              <a:buClr>
                <a:srgbClr val="595959"/>
              </a:buClr>
              <a:buSzTx/>
            </a:pPr>
            <a:r>
              <a:rPr lang="cs-CZ" altLang="cs-CZ" sz="1700" b="1">
                <a:solidFill>
                  <a:srgbClr val="595959"/>
                </a:solidFill>
                <a:latin typeface="Arial" panose="020B0604020202020204" pitchFamily="34" charset="0"/>
                <a:cs typeface="Arial" panose="020B0604020202020204" pitchFamily="34" charset="0"/>
              </a:rPr>
              <a:t>onkologická onemocnění, imunosupresivní a radiační terapie:</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IIV, COV-mRNA,PCV vždy očkovat !!!</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ostatní neživé pečlivé časování </a:t>
            </a:r>
            <a:r>
              <a:rPr lang="cs-CZ" altLang="cs-CZ" sz="1300">
                <a:solidFill>
                  <a:srgbClr val="595959"/>
                </a:solidFill>
                <a:latin typeface="Arial" panose="020B0604020202020204" pitchFamily="34" charset="0"/>
                <a:cs typeface="Arial" panose="020B0604020202020204" pitchFamily="34" charset="0"/>
              </a:rPr>
              <a:t>(dosažení dostatečné imunogenity)</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KI: BCG, MMR </a:t>
            </a:r>
          </a:p>
          <a:p>
            <a:pPr lvl="1" indent="-296863" eaLnBrk="1" hangingPunct="1">
              <a:lnSpc>
                <a:spcPct val="140000"/>
              </a:lnSpc>
              <a:spcBef>
                <a:spcPct val="0"/>
              </a:spcBef>
              <a:spcAft>
                <a:spcPct val="0"/>
              </a:spcAft>
              <a:buClr>
                <a:srgbClr val="595959"/>
              </a:buClr>
              <a:buSzTx/>
            </a:pPr>
            <a:r>
              <a:rPr lang="cs-CZ" altLang="cs-CZ" sz="1300" b="1">
                <a:solidFill>
                  <a:srgbClr val="595959"/>
                </a:solidFill>
                <a:latin typeface="Arial" panose="020B0604020202020204" pitchFamily="34" charset="0"/>
                <a:cs typeface="Arial" panose="020B0604020202020204" pitchFamily="34" charset="0"/>
              </a:rPr>
              <a:t>VAR individuálně, závislost na stupni imunosuprese, benefit může převyšovat riziko (např. nízké dávky MTX)</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HIV/AIDS: závislost na stupni imunodeficitu</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asplenie: KI pouze LAIV (! pneumo, meningo)</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eculizumab (inhibice komplementu): není KI (! pneumo, meningo)</a:t>
            </a:r>
          </a:p>
          <a:p>
            <a:pPr indent="-315913" eaLnBrk="1" hangingPunct="1">
              <a:lnSpc>
                <a:spcPct val="140000"/>
              </a:lnSpc>
              <a:spcBef>
                <a:spcPct val="0"/>
              </a:spcBef>
              <a:spcAft>
                <a:spcPct val="0"/>
              </a:spcAft>
              <a:buClr>
                <a:srgbClr val="595959"/>
              </a:buClr>
              <a:buSzTx/>
            </a:pPr>
            <a:r>
              <a:rPr lang="cs-CZ" altLang="cs-CZ" sz="1700">
                <a:solidFill>
                  <a:srgbClr val="595959"/>
                </a:solidFill>
                <a:latin typeface="Arial" panose="020B0604020202020204" pitchFamily="34" charset="0"/>
                <a:cs typeface="Arial" panose="020B0604020202020204" pitchFamily="34" charset="0"/>
              </a:rPr>
              <a:t>chronické renální onemocnění - selhání: není KI (! pneumo)</a:t>
            </a:r>
          </a:p>
          <a:p>
            <a:pPr indent="-315913" eaLnBrk="1" hangingPunct="1">
              <a:lnSpc>
                <a:spcPct val="140000"/>
              </a:lnSpc>
              <a:spcBef>
                <a:spcPts val="1200"/>
              </a:spcBef>
              <a:spcAft>
                <a:spcPct val="0"/>
              </a:spcAft>
              <a:buClr>
                <a:srgbClr val="595959"/>
              </a:buClr>
              <a:buFont typeface="Arial" panose="020B0604020202020204" pitchFamily="34" charset="0"/>
              <a:buNone/>
            </a:pPr>
            <a:endParaRPr lang="cs-CZ" altLang="cs-CZ" sz="1700">
              <a:solidFill>
                <a:srgbClr val="595959"/>
              </a:solidFill>
              <a:latin typeface="Arial" panose="020B0604020202020204" pitchFamily="34" charset="0"/>
              <a:cs typeface="Arial" panose="020B0604020202020204" pitchFamily="34" charset="0"/>
            </a:endParaRPr>
          </a:p>
          <a:p>
            <a:pPr lvl="1" indent="-296863" eaLnBrk="1" hangingPunct="1">
              <a:lnSpc>
                <a:spcPct val="140000"/>
              </a:lnSpc>
              <a:spcBef>
                <a:spcPts val="1200"/>
              </a:spcBef>
              <a:spcAft>
                <a:spcPct val="0"/>
              </a:spcAft>
              <a:buClr>
                <a:srgbClr val="595959"/>
              </a:buClr>
              <a:buSzTx/>
            </a:pPr>
            <a:endParaRPr lang="cs-CZ" altLang="cs-CZ" sz="1300">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FAE61DD-4683-16CD-FF46-921D59EC4145}"/>
              </a:ext>
            </a:extLst>
          </p:cNvPr>
          <p:cNvSpPr>
            <a:spLocks noGrp="1"/>
          </p:cNvSpPr>
          <p:nvPr>
            <p:ph type="title"/>
          </p:nvPr>
        </p:nvSpPr>
        <p:spPr>
          <a:xfrm>
            <a:off x="1494235" y="0"/>
            <a:ext cx="6172200" cy="857250"/>
          </a:xfrm>
        </p:spPr>
        <p:txBody>
          <a:bodyPr/>
          <a:lstStyle/>
          <a:p>
            <a:pPr eaLnBrk="1" hangingPunct="1"/>
            <a:r>
              <a:rPr lang="cs-CZ" altLang="cs-CZ" sz="4000" dirty="0">
                <a:solidFill>
                  <a:srgbClr val="7B9899"/>
                </a:solidFill>
              </a:rPr>
              <a:t>Imunodeficit (kazuistika)</a:t>
            </a:r>
          </a:p>
        </p:txBody>
      </p:sp>
      <p:pic>
        <p:nvPicPr>
          <p:cNvPr id="16387" name="Picture 3">
            <a:extLst>
              <a:ext uri="{FF2B5EF4-FFF2-40B4-BE49-F238E27FC236}">
                <a16:creationId xmlns:a16="http://schemas.microsoft.com/office/drawing/2014/main" id="{22780E68-E950-8583-8E7F-EE9D803F24D0}"/>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678671" y="1113235"/>
            <a:ext cx="2496221" cy="3554833"/>
          </a:xfrm>
        </p:spPr>
      </p:pic>
      <p:sp>
        <p:nvSpPr>
          <p:cNvPr id="16388" name="Zástupný symbol pro obsah 2">
            <a:extLst>
              <a:ext uri="{FF2B5EF4-FFF2-40B4-BE49-F238E27FC236}">
                <a16:creationId xmlns:a16="http://schemas.microsoft.com/office/drawing/2014/main" id="{EC75C6C8-5D02-E158-CFFC-9B6FA04DCA8A}"/>
              </a:ext>
            </a:extLst>
          </p:cNvPr>
          <p:cNvSpPr>
            <a:spLocks/>
          </p:cNvSpPr>
          <p:nvPr/>
        </p:nvSpPr>
        <p:spPr bwMode="auto">
          <a:xfrm>
            <a:off x="273538" y="1113235"/>
            <a:ext cx="5061653" cy="373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defTabSz="685800" eaLnBrk="1" hangingPunct="1">
              <a:spcBef>
                <a:spcPct val="20000"/>
              </a:spcBef>
            </a:pPr>
            <a:r>
              <a:rPr lang="cs-CZ" altLang="cs-CZ" sz="1800" dirty="0">
                <a:solidFill>
                  <a:prstClr val="black"/>
                </a:solidFill>
                <a:latin typeface="Calibri" panose="020F0502020204030204" pitchFamily="34" charset="0"/>
                <a:cs typeface="+mn-cs"/>
              </a:rPr>
              <a:t>4-měsíční kojenec (v roce 2006)</a:t>
            </a:r>
          </a:p>
          <a:p>
            <a:pPr marL="257175" indent="-257175" defTabSz="685800" eaLnBrk="1" hangingPunct="1">
              <a:spcBef>
                <a:spcPct val="20000"/>
              </a:spcBef>
            </a:pPr>
            <a:r>
              <a:rPr lang="cs-CZ" altLang="cs-CZ" sz="1800" dirty="0">
                <a:solidFill>
                  <a:prstClr val="black"/>
                </a:solidFill>
                <a:latin typeface="Calibri" panose="020F0502020204030204" pitchFamily="34" charset="0"/>
                <a:cs typeface="+mn-cs"/>
              </a:rPr>
              <a:t>Velmi slabé socioekonomické prostředí, s matkou v azylovém domě, matka silná kuřačka</a:t>
            </a:r>
          </a:p>
          <a:p>
            <a:pPr marL="257175" indent="-257175" defTabSz="685800" eaLnBrk="1" hangingPunct="1">
              <a:spcBef>
                <a:spcPct val="20000"/>
              </a:spcBef>
            </a:pPr>
            <a:r>
              <a:rPr lang="cs-CZ" altLang="cs-CZ" sz="1800" dirty="0">
                <a:solidFill>
                  <a:prstClr val="black"/>
                </a:solidFill>
                <a:latin typeface="Calibri" panose="020F0502020204030204" pitchFamily="34" charset="0"/>
                <a:cs typeface="+mn-cs"/>
              </a:rPr>
              <a:t>Na specializovaném pracovišti indikace vysoké dávky kortikosteroidů z důvodu </a:t>
            </a:r>
            <a:r>
              <a:rPr lang="cs-CZ" altLang="cs-CZ" sz="1800" dirty="0" err="1">
                <a:solidFill>
                  <a:prstClr val="black"/>
                </a:solidFill>
                <a:latin typeface="Calibri" panose="020F0502020204030204" pitchFamily="34" charset="0"/>
                <a:cs typeface="+mn-cs"/>
              </a:rPr>
              <a:t>hemangiom</a:t>
            </a:r>
            <a:r>
              <a:rPr lang="cs-CZ" altLang="cs-CZ" sz="1800" dirty="0" err="1">
                <a:solidFill>
                  <a:prstClr val="black"/>
                </a:solidFill>
                <a:cs typeface="+mn-cs"/>
              </a:rPr>
              <a:t>a</a:t>
            </a:r>
            <a:r>
              <a:rPr lang="cs-CZ" altLang="cs-CZ" sz="1800" dirty="0" err="1">
                <a:solidFill>
                  <a:prstClr val="black"/>
                </a:solidFill>
                <a:latin typeface="Calibri" panose="020F0502020204030204" pitchFamily="34" charset="0"/>
                <a:cs typeface="+mn-cs"/>
              </a:rPr>
              <a:t>tosy</a:t>
            </a:r>
            <a:r>
              <a:rPr lang="cs-CZ" altLang="cs-CZ" sz="1800" dirty="0">
                <a:solidFill>
                  <a:prstClr val="black"/>
                </a:solidFill>
                <a:latin typeface="Calibri" panose="020F0502020204030204" pitchFamily="34" charset="0"/>
                <a:cs typeface="+mn-cs"/>
              </a:rPr>
              <a:t> (</a:t>
            </a:r>
            <a:r>
              <a:rPr lang="cs-CZ" altLang="cs-CZ" sz="1800" dirty="0" err="1">
                <a:solidFill>
                  <a:prstClr val="black"/>
                </a:solidFill>
                <a:latin typeface="Calibri" panose="020F0502020204030204" pitchFamily="34" charset="0"/>
                <a:cs typeface="+mn-cs"/>
              </a:rPr>
              <a:t>prednison</a:t>
            </a:r>
            <a:r>
              <a:rPr lang="cs-CZ" altLang="cs-CZ" sz="1800" dirty="0">
                <a:solidFill>
                  <a:prstClr val="black"/>
                </a:solidFill>
                <a:latin typeface="Calibri" panose="020F0502020204030204" pitchFamily="34" charset="0"/>
                <a:cs typeface="+mn-cs"/>
              </a:rPr>
              <a:t> téměř 5 mg/kg/d) </a:t>
            </a:r>
          </a:p>
          <a:p>
            <a:pPr marL="257175" indent="-257175" defTabSz="685800" eaLnBrk="1" hangingPunct="1">
              <a:spcBef>
                <a:spcPct val="20000"/>
              </a:spcBef>
            </a:pPr>
            <a:r>
              <a:rPr lang="cs-CZ" altLang="cs-CZ" sz="1800" dirty="0">
                <a:solidFill>
                  <a:prstClr val="black"/>
                </a:solidFill>
                <a:latin typeface="Calibri" panose="020F0502020204030204" pitchFamily="34" charset="0"/>
                <a:cs typeface="+mn-cs"/>
              </a:rPr>
              <a:t>Stejné pracoviště doporučuje ukončit veškerá očkování do vysazení terapie (v plánu dlouhodobě) a vyšetření imunoglobulinů</a:t>
            </a:r>
          </a:p>
          <a:p>
            <a:pPr marL="257175" indent="-257175" defTabSz="685800" eaLnBrk="1" hangingPunct="1">
              <a:spcBef>
                <a:spcPct val="20000"/>
              </a:spcBef>
            </a:pPr>
            <a:r>
              <a:rPr lang="cs-CZ" altLang="cs-CZ" sz="1800" dirty="0">
                <a:solidFill>
                  <a:prstClr val="black"/>
                </a:solidFill>
                <a:latin typeface="Calibri" panose="020F0502020204030204" pitchFamily="34" charset="0"/>
                <a:cs typeface="+mn-cs"/>
              </a:rPr>
              <a:t>Správné doporučení: řádné očkování, tehdy DTP/</a:t>
            </a:r>
            <a:r>
              <a:rPr lang="cs-CZ" altLang="cs-CZ" sz="1800" dirty="0" err="1">
                <a:solidFill>
                  <a:prstClr val="black"/>
                </a:solidFill>
                <a:latin typeface="Calibri" panose="020F0502020204030204" pitchFamily="34" charset="0"/>
                <a:cs typeface="+mn-cs"/>
              </a:rPr>
              <a:t>Hib</a:t>
            </a:r>
            <a:r>
              <a:rPr lang="cs-CZ" altLang="cs-CZ" sz="1800" dirty="0">
                <a:solidFill>
                  <a:prstClr val="black"/>
                </a:solidFill>
                <a:latin typeface="Calibri" panose="020F0502020204030204" pitchFamily="34" charset="0"/>
                <a:cs typeface="+mn-cs"/>
              </a:rPr>
              <a:t>, </a:t>
            </a:r>
            <a:r>
              <a:rPr lang="cs-CZ" altLang="cs-CZ" sz="1800" dirty="0" err="1">
                <a:solidFill>
                  <a:prstClr val="black"/>
                </a:solidFill>
                <a:latin typeface="Calibri" panose="020F0502020204030204" pitchFamily="34" charset="0"/>
                <a:cs typeface="+mn-cs"/>
              </a:rPr>
              <a:t>HepB</a:t>
            </a:r>
            <a:r>
              <a:rPr lang="cs-CZ" altLang="cs-CZ" sz="1800" dirty="0">
                <a:solidFill>
                  <a:prstClr val="black"/>
                </a:solidFill>
                <a:latin typeface="Calibri" panose="020F0502020204030204" pitchFamily="34" charset="0"/>
                <a:cs typeface="+mn-cs"/>
              </a:rPr>
              <a:t> (možno odložit), IPV (případně možno odložení OPV), velmi důležité PCV7 a TIV    </a:t>
            </a:r>
          </a:p>
          <a:p>
            <a:pPr marL="257175" indent="-257175" defTabSz="685800" eaLnBrk="1" hangingPunct="1">
              <a:spcBef>
                <a:spcPct val="20000"/>
              </a:spcBef>
              <a:buFont typeface="Arial" panose="020B0604020202020204" pitchFamily="34" charset="0"/>
              <a:buChar char="•"/>
            </a:pPr>
            <a:endParaRPr lang="cs-CZ" altLang="cs-CZ" sz="1500" dirty="0">
              <a:solidFill>
                <a:prstClr val="black"/>
              </a:solidFill>
              <a:latin typeface="Calibri" panose="020F0502020204030204" pitchFamily="34" charset="0"/>
              <a:cs typeface="+mn-cs"/>
            </a:endParaRPr>
          </a:p>
        </p:txBody>
      </p:sp>
    </p:spTree>
    <p:extLst>
      <p:ext uri="{BB962C8B-B14F-4D97-AF65-F5344CB8AC3E}">
        <p14:creationId xmlns:p14="http://schemas.microsoft.com/office/powerpoint/2010/main" val="25930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33E1A9-ECA4-F0FC-F4AA-EE034B4D1BF0}"/>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ACD8C555-9E59-1285-C1E7-703A708B1DD0}"/>
              </a:ext>
            </a:extLst>
          </p:cNvPr>
          <p:cNvSpPr>
            <a:spLocks noGrp="1"/>
          </p:cNvSpPr>
          <p:nvPr>
            <p:ph type="title"/>
          </p:nvPr>
        </p:nvSpPr>
        <p:spPr/>
        <p:txBody>
          <a:bodyPr>
            <a:normAutofit fontScale="90000"/>
          </a:bodyPr>
          <a:lstStyle/>
          <a:p>
            <a:pPr eaLnBrk="1" fontAlgn="auto" hangingPunct="1">
              <a:spcAft>
                <a:spcPts val="0"/>
              </a:spcAft>
              <a:defRPr/>
            </a:pPr>
            <a:br>
              <a:rPr lang="cs-CZ" dirty="0"/>
            </a:br>
            <a:br>
              <a:rPr lang="cs-CZ" dirty="0"/>
            </a:br>
            <a:br>
              <a:rPr lang="cs-CZ" dirty="0"/>
            </a:br>
            <a:br>
              <a:rPr lang="cs-CZ" dirty="0"/>
            </a:br>
            <a:r>
              <a:rPr lang="cs-CZ" dirty="0"/>
              <a:t> Autoimunitní nemoci (kazuistika)</a:t>
            </a:r>
          </a:p>
        </p:txBody>
      </p:sp>
      <p:sp>
        <p:nvSpPr>
          <p:cNvPr id="19459" name="Rectangle 3">
            <a:extLst>
              <a:ext uri="{FF2B5EF4-FFF2-40B4-BE49-F238E27FC236}">
                <a16:creationId xmlns:a16="http://schemas.microsoft.com/office/drawing/2014/main" id="{0F6CB33B-E244-488D-A697-2C325BE14F69}"/>
              </a:ext>
            </a:extLst>
          </p:cNvPr>
          <p:cNvSpPr>
            <a:spLocks noGrp="1"/>
          </p:cNvSpPr>
          <p:nvPr>
            <p:ph sz="quarter" idx="1"/>
          </p:nvPr>
        </p:nvSpPr>
        <p:spPr>
          <a:xfrm>
            <a:off x="429848" y="857250"/>
            <a:ext cx="4814276" cy="3429000"/>
          </a:xfrm>
        </p:spPr>
        <p:txBody>
          <a:bodyPr/>
          <a:lstStyle/>
          <a:p>
            <a:pPr eaLnBrk="1" hangingPunct="1">
              <a:lnSpc>
                <a:spcPct val="120000"/>
              </a:lnSpc>
            </a:pPr>
            <a:r>
              <a:rPr lang="cs-CZ" altLang="cs-CZ" sz="1350" dirty="0"/>
              <a:t>4-letá dívka</a:t>
            </a:r>
          </a:p>
          <a:p>
            <a:pPr eaLnBrk="1" hangingPunct="1">
              <a:lnSpc>
                <a:spcPct val="120000"/>
              </a:lnSpc>
            </a:pPr>
            <a:r>
              <a:rPr lang="cs-CZ" altLang="cs-CZ" sz="1350" dirty="0"/>
              <a:t>V 1,5 roce diagnostikována JIA</a:t>
            </a:r>
          </a:p>
          <a:p>
            <a:pPr eaLnBrk="1" hangingPunct="1">
              <a:lnSpc>
                <a:spcPct val="120000"/>
              </a:lnSpc>
            </a:pPr>
            <a:r>
              <a:rPr lang="cs-CZ" altLang="cs-CZ" sz="1350" dirty="0"/>
              <a:t>Dlouhodobá terapie MTX</a:t>
            </a:r>
          </a:p>
          <a:p>
            <a:pPr eaLnBrk="1" hangingPunct="1">
              <a:lnSpc>
                <a:spcPct val="120000"/>
              </a:lnSpc>
            </a:pPr>
            <a:r>
              <a:rPr lang="cs-CZ" altLang="cs-CZ" sz="1350" dirty="0"/>
              <a:t>Do té doby očkována BCG, DTP/</a:t>
            </a:r>
            <a:r>
              <a:rPr lang="cs-CZ" altLang="cs-CZ" sz="1350" dirty="0" err="1"/>
              <a:t>Hib</a:t>
            </a:r>
            <a:r>
              <a:rPr lang="cs-CZ" altLang="cs-CZ" sz="1350" dirty="0"/>
              <a:t>, </a:t>
            </a:r>
          </a:p>
          <a:p>
            <a:pPr eaLnBrk="1" hangingPunct="1">
              <a:lnSpc>
                <a:spcPct val="120000"/>
              </a:lnSpc>
              <a:buFont typeface="Wingdings 2" panose="05020102010507070707" pitchFamily="18" charset="2"/>
              <a:buNone/>
            </a:pPr>
            <a:r>
              <a:rPr lang="cs-CZ" altLang="cs-CZ" sz="1350" dirty="0"/>
              <a:t>	MMR (1 dávka) a OPV (4 dávky)</a:t>
            </a:r>
          </a:p>
          <a:p>
            <a:pPr eaLnBrk="1" hangingPunct="1">
              <a:lnSpc>
                <a:spcPct val="120000"/>
              </a:lnSpc>
            </a:pPr>
            <a:r>
              <a:rPr lang="cs-CZ" altLang="cs-CZ" sz="1350" dirty="0"/>
              <a:t>Od diagnosy se podařilo naočkovat jen PCV7, PPSV23, TIV a MIV  </a:t>
            </a:r>
          </a:p>
          <a:p>
            <a:pPr eaLnBrk="1" hangingPunct="1">
              <a:lnSpc>
                <a:spcPct val="120000"/>
              </a:lnSpc>
            </a:pPr>
            <a:r>
              <a:rPr lang="cs-CZ" altLang="cs-CZ" sz="1350" dirty="0"/>
              <a:t>Další indikované vakcíny:</a:t>
            </a:r>
          </a:p>
          <a:p>
            <a:pPr lvl="1" eaLnBrk="1" hangingPunct="1">
              <a:lnSpc>
                <a:spcPct val="120000"/>
              </a:lnSpc>
            </a:pPr>
            <a:r>
              <a:rPr lang="cs-CZ" altLang="cs-CZ" sz="1350" dirty="0" err="1"/>
              <a:t>MenC</a:t>
            </a:r>
            <a:r>
              <a:rPr lang="cs-CZ" altLang="cs-CZ" sz="1350" dirty="0">
                <a:latin typeface="Arial" panose="020B0604020202020204" pitchFamily="34" charset="0"/>
              </a:rPr>
              <a:t>, </a:t>
            </a:r>
            <a:r>
              <a:rPr lang="cs-CZ" altLang="cs-CZ" sz="1350" dirty="0" err="1"/>
              <a:t>HepA</a:t>
            </a:r>
            <a:r>
              <a:rPr lang="cs-CZ" altLang="cs-CZ" sz="1350" dirty="0"/>
              <a:t>, TBEV</a:t>
            </a:r>
            <a:r>
              <a:rPr lang="cs-CZ" altLang="cs-CZ" sz="1350" dirty="0">
                <a:latin typeface="Arial" panose="020B0604020202020204" pitchFamily="34" charset="0"/>
              </a:rPr>
              <a:t> </a:t>
            </a:r>
          </a:p>
          <a:p>
            <a:pPr eaLnBrk="1" hangingPunct="1">
              <a:lnSpc>
                <a:spcPct val="120000"/>
              </a:lnSpc>
            </a:pPr>
            <a:r>
              <a:rPr lang="cs-CZ" altLang="cs-CZ" sz="1350" dirty="0"/>
              <a:t>Kontraindikace</a:t>
            </a:r>
            <a:r>
              <a:rPr lang="cs-CZ" altLang="cs-CZ" sz="1350" dirty="0">
                <a:latin typeface="Arial" panose="020B0604020202020204" pitchFamily="34" charset="0"/>
              </a:rPr>
              <a:t>: MMR</a:t>
            </a:r>
          </a:p>
          <a:p>
            <a:pPr lvl="1" eaLnBrk="1" hangingPunct="1">
              <a:lnSpc>
                <a:spcPct val="120000"/>
              </a:lnSpc>
            </a:pPr>
            <a:r>
              <a:rPr lang="cs-CZ" altLang="cs-CZ" sz="1350" dirty="0"/>
              <a:t>1 dávka před zahájením imunosupresivní terapie</a:t>
            </a:r>
            <a:endParaRPr lang="cs-CZ" altLang="cs-CZ" sz="1350" dirty="0">
              <a:latin typeface="Arial" panose="020B0604020202020204" pitchFamily="34" charset="0"/>
            </a:endParaRPr>
          </a:p>
          <a:p>
            <a:pPr lvl="1" eaLnBrk="1" hangingPunct="1">
              <a:lnSpc>
                <a:spcPct val="120000"/>
              </a:lnSpc>
            </a:pPr>
            <a:r>
              <a:rPr lang="cs-CZ" altLang="cs-CZ" sz="1350" dirty="0"/>
              <a:t> vysoká pravděpodobnost účinnosti </a:t>
            </a:r>
            <a:r>
              <a:rPr lang="cs-CZ" altLang="cs-CZ" sz="1350" dirty="0">
                <a:latin typeface="Arial" panose="020B0604020202020204" pitchFamily="34" charset="0"/>
              </a:rPr>
              <a:t>1. dávky</a:t>
            </a:r>
          </a:p>
          <a:p>
            <a:pPr lvl="1" eaLnBrk="1" hangingPunct="1">
              <a:lnSpc>
                <a:spcPct val="120000"/>
              </a:lnSpc>
            </a:pPr>
            <a:r>
              <a:rPr lang="cs-CZ" altLang="cs-CZ" sz="1350" dirty="0"/>
              <a:t>nízké riziko expozice díky proočkovanosti  v ČR</a:t>
            </a:r>
          </a:p>
          <a:p>
            <a:pPr lvl="1" eaLnBrk="1" hangingPunct="1">
              <a:lnSpc>
                <a:spcPct val="120000"/>
              </a:lnSpc>
            </a:pPr>
            <a:endParaRPr lang="cs-CZ" altLang="cs-CZ" sz="1350" dirty="0">
              <a:latin typeface="Arial" panose="020B0604020202020204" pitchFamily="34" charset="0"/>
            </a:endParaRPr>
          </a:p>
        </p:txBody>
      </p:sp>
      <p:pic>
        <p:nvPicPr>
          <p:cNvPr id="19460" name="Picture 5" descr="http://t1.gstatic.com/images?q=tbn:iBcR4XRdkSt9gM:http://www.mdconsult.com/das/book/body/0/0/1869/f4-u1.0-B978-0-323-04332-8..00133-5..gr4.jpg&amp;t=1">
            <a:extLst>
              <a:ext uri="{FF2B5EF4-FFF2-40B4-BE49-F238E27FC236}">
                <a16:creationId xmlns:a16="http://schemas.microsoft.com/office/drawing/2014/main" id="{7F0E1B94-BD9E-AEB4-1A6D-DB73C9118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443" y="1419958"/>
            <a:ext cx="3832582" cy="257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4538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921773-72F4-C30B-990B-4D4BC638904E}"/>
            </a:ext>
          </a:extLst>
        </p:cNvPr>
        <p:cNvGrpSpPr/>
        <p:nvPr/>
      </p:nvGrpSpPr>
      <p:grpSpPr>
        <a:xfrm>
          <a:off x="0" y="0"/>
          <a:ext cx="0" cy="0"/>
          <a:chOff x="0" y="0"/>
          <a:chExt cx="0" cy="0"/>
        </a:xfrm>
      </p:grpSpPr>
      <p:sp>
        <p:nvSpPr>
          <p:cNvPr id="52226" name="Rectangle 2">
            <a:extLst>
              <a:ext uri="{FF2B5EF4-FFF2-40B4-BE49-F238E27FC236}">
                <a16:creationId xmlns:a16="http://schemas.microsoft.com/office/drawing/2014/main" id="{777E5A53-FB64-7190-0AF4-F6D00E4E886E}"/>
              </a:ext>
            </a:extLst>
          </p:cNvPr>
          <p:cNvSpPr>
            <a:spLocks noGrp="1"/>
          </p:cNvSpPr>
          <p:nvPr>
            <p:ph type="title"/>
          </p:nvPr>
        </p:nvSpPr>
        <p:spPr/>
        <p:txBody>
          <a:bodyPr>
            <a:normAutofit fontScale="90000"/>
          </a:bodyPr>
          <a:lstStyle/>
          <a:p>
            <a:pPr eaLnBrk="1" hangingPunct="1"/>
            <a:br>
              <a:rPr lang="cs-CZ" altLang="cs-CZ" sz="2250">
                <a:solidFill>
                  <a:srgbClr val="7B9899"/>
                </a:solidFill>
              </a:rPr>
            </a:br>
            <a:br>
              <a:rPr lang="cs-CZ" altLang="cs-CZ" sz="2250">
                <a:solidFill>
                  <a:srgbClr val="7B9899"/>
                </a:solidFill>
              </a:rPr>
            </a:br>
            <a:br>
              <a:rPr lang="cs-CZ" altLang="cs-CZ" sz="2250">
                <a:solidFill>
                  <a:srgbClr val="7B9899"/>
                </a:solidFill>
              </a:rPr>
            </a:br>
            <a:br>
              <a:rPr lang="cs-CZ" altLang="cs-CZ" sz="2250">
                <a:solidFill>
                  <a:srgbClr val="7B9899"/>
                </a:solidFill>
              </a:rPr>
            </a:br>
            <a:br>
              <a:rPr lang="cs-CZ" altLang="cs-CZ" sz="2250">
                <a:solidFill>
                  <a:srgbClr val="7B9899"/>
                </a:solidFill>
              </a:rPr>
            </a:br>
            <a:br>
              <a:rPr lang="cs-CZ" altLang="cs-CZ" sz="2250">
                <a:solidFill>
                  <a:srgbClr val="7B9899"/>
                </a:solidFill>
              </a:rPr>
            </a:br>
            <a:r>
              <a:rPr lang="cs-CZ" altLang="cs-CZ" sz="2175">
                <a:solidFill>
                  <a:srgbClr val="7B9899"/>
                </a:solidFill>
              </a:rPr>
              <a:t>Autoimunitní nemoci (kazuistika) – pokračování</a:t>
            </a:r>
            <a:br>
              <a:rPr lang="cs-CZ" altLang="cs-CZ" sz="2175">
                <a:solidFill>
                  <a:srgbClr val="7B9899"/>
                </a:solidFill>
                <a:latin typeface="Arial" panose="020B0604020202020204" pitchFamily="34" charset="0"/>
              </a:rPr>
            </a:br>
            <a:r>
              <a:rPr lang="cs-CZ" altLang="cs-CZ" sz="2175">
                <a:solidFill>
                  <a:srgbClr val="7B9899"/>
                </a:solidFill>
              </a:rPr>
              <a:t>Indikace varicelové vakcíny ?</a:t>
            </a:r>
          </a:p>
        </p:txBody>
      </p:sp>
      <p:sp>
        <p:nvSpPr>
          <p:cNvPr id="52227" name="Rectangle 3">
            <a:extLst>
              <a:ext uri="{FF2B5EF4-FFF2-40B4-BE49-F238E27FC236}">
                <a16:creationId xmlns:a16="http://schemas.microsoft.com/office/drawing/2014/main" id="{6B13B291-17A6-5FE1-1081-DDA53B807523}"/>
              </a:ext>
            </a:extLst>
          </p:cNvPr>
          <p:cNvSpPr>
            <a:spLocks noGrp="1"/>
          </p:cNvSpPr>
          <p:nvPr>
            <p:ph sz="quarter" idx="1"/>
          </p:nvPr>
        </p:nvSpPr>
        <p:spPr>
          <a:xfrm>
            <a:off x="301625" y="951310"/>
            <a:ext cx="8420344" cy="3673078"/>
          </a:xfrm>
        </p:spPr>
        <p:txBody>
          <a:bodyPr>
            <a:normAutofit/>
          </a:bodyPr>
          <a:lstStyle/>
          <a:p>
            <a:pPr eaLnBrk="1" hangingPunct="1">
              <a:lnSpc>
                <a:spcPct val="60000"/>
              </a:lnSpc>
            </a:pPr>
            <a:endParaRPr lang="cs-CZ" altLang="cs-CZ" sz="375" dirty="0"/>
          </a:p>
          <a:p>
            <a:pPr eaLnBrk="1" hangingPunct="1">
              <a:lnSpc>
                <a:spcPct val="60000"/>
              </a:lnSpc>
            </a:pPr>
            <a:endParaRPr lang="cs-CZ" altLang="cs-CZ" sz="375" dirty="0"/>
          </a:p>
          <a:p>
            <a:pPr lvl="1" eaLnBrk="1" hangingPunct="1"/>
            <a:r>
              <a:rPr lang="cs-CZ" altLang="cs-CZ" sz="1800" dirty="0"/>
              <a:t>Anti-VZV </a:t>
            </a:r>
            <a:r>
              <a:rPr lang="cs-CZ" altLang="cs-CZ" sz="1800" dirty="0" err="1"/>
              <a:t>IgG</a:t>
            </a:r>
            <a:r>
              <a:rPr lang="cs-CZ" altLang="cs-CZ" sz="1800" dirty="0"/>
              <a:t> negativní </a:t>
            </a:r>
            <a:endParaRPr lang="cs-CZ" altLang="cs-CZ" sz="1800" dirty="0">
              <a:latin typeface="Arial" panose="020B0604020202020204" pitchFamily="34" charset="0"/>
            </a:endParaRPr>
          </a:p>
          <a:p>
            <a:pPr lvl="1" eaLnBrk="1" hangingPunct="1"/>
            <a:r>
              <a:rPr lang="cs-CZ" altLang="cs-CZ" sz="1800" dirty="0"/>
              <a:t>Expozice nevyhnutelná,  infekce vysoce pravděpodobná, vysoké riziko komplikací</a:t>
            </a:r>
          </a:p>
          <a:p>
            <a:pPr lvl="1" eaLnBrk="1" hangingPunct="1"/>
            <a:r>
              <a:rPr lang="cs-CZ" altLang="cs-CZ" sz="1800" dirty="0" err="1"/>
              <a:t>Postexpoziční</a:t>
            </a:r>
            <a:r>
              <a:rPr lang="cs-CZ" altLang="cs-CZ" sz="1800" dirty="0"/>
              <a:t>  pasivní imunizace (VZIG)</a:t>
            </a:r>
            <a:r>
              <a:rPr lang="cs-CZ" altLang="cs-CZ" sz="1800" baseline="30000" dirty="0"/>
              <a:t>1</a:t>
            </a:r>
            <a:r>
              <a:rPr lang="cs-CZ" altLang="cs-CZ" sz="1800" dirty="0"/>
              <a:t>, antivirová léčba </a:t>
            </a:r>
          </a:p>
          <a:p>
            <a:pPr lvl="1" eaLnBrk="1" hangingPunct="1"/>
            <a:r>
              <a:rPr lang="cs-CZ" altLang="cs-CZ" sz="1800" dirty="0">
                <a:latin typeface="Arial" panose="020B0604020202020204" pitchFamily="34" charset="0"/>
              </a:rPr>
              <a:t>S</a:t>
            </a:r>
            <a:r>
              <a:rPr lang="cs-CZ" altLang="cs-CZ" sz="1800" dirty="0"/>
              <a:t>tudie 2008 </a:t>
            </a:r>
            <a:r>
              <a:rPr lang="cs-CZ" altLang="cs-CZ" sz="1800" dirty="0">
                <a:latin typeface="Arial" panose="020B0604020202020204" pitchFamily="34" charset="0"/>
              </a:rPr>
              <a:t> </a:t>
            </a:r>
            <a:r>
              <a:rPr lang="cs-CZ" altLang="cs-CZ" sz="1800" dirty="0"/>
              <a:t>(Brazílie)</a:t>
            </a:r>
            <a:r>
              <a:rPr lang="cs-CZ" altLang="cs-CZ" sz="1800" dirty="0">
                <a:latin typeface="Arial" panose="020B0604020202020204" pitchFamily="34" charset="0"/>
              </a:rPr>
              <a:t> - </a:t>
            </a:r>
            <a:r>
              <a:rPr lang="cs-CZ" altLang="cs-CZ" sz="1800" dirty="0"/>
              <a:t>bezpečnost a účinnost vakcinace u pacientů s JIA léčených MTX a kortikosteroidy</a:t>
            </a:r>
            <a:r>
              <a:rPr lang="cs-CZ" altLang="cs-CZ" sz="1800" baseline="30000" dirty="0"/>
              <a:t>2</a:t>
            </a:r>
            <a:endParaRPr lang="cs-CZ" altLang="cs-CZ" sz="1800" dirty="0"/>
          </a:p>
          <a:p>
            <a:pPr lvl="1" eaLnBrk="1" hangingPunct="1"/>
            <a:r>
              <a:rPr lang="cs-CZ" altLang="cs-CZ" sz="1800" dirty="0"/>
              <a:t>Doporučení pro očkování HIV+ pacientů VV a </a:t>
            </a:r>
            <a:r>
              <a:rPr lang="cs-CZ" altLang="cs-CZ" sz="1800" dirty="0" err="1"/>
              <a:t>imunosuprimovaných</a:t>
            </a:r>
            <a:r>
              <a:rPr lang="cs-CZ" altLang="cs-CZ" sz="1800" dirty="0"/>
              <a:t> pacientů </a:t>
            </a:r>
            <a:r>
              <a:rPr lang="cs-CZ" altLang="cs-CZ" sz="1800" dirty="0" err="1"/>
              <a:t>zosterovou</a:t>
            </a:r>
            <a:r>
              <a:rPr lang="cs-CZ" altLang="cs-CZ" sz="1800" dirty="0"/>
              <a:t> vakcínou </a:t>
            </a:r>
          </a:p>
          <a:p>
            <a:pPr lvl="1" eaLnBrk="1" hangingPunct="1"/>
            <a:r>
              <a:rPr lang="cs-CZ" altLang="cs-CZ" sz="1800" dirty="0"/>
              <a:t>Prospěch očkování varicelovou vakcínou může převyšovat riziko (není evidence-</a:t>
            </a:r>
            <a:r>
              <a:rPr lang="cs-CZ" altLang="cs-CZ" sz="1800" dirty="0" err="1"/>
              <a:t>based</a:t>
            </a:r>
            <a:r>
              <a:rPr lang="cs-CZ" altLang="cs-CZ" sz="1800" dirty="0"/>
              <a:t>)</a:t>
            </a:r>
          </a:p>
        </p:txBody>
      </p:sp>
      <p:sp>
        <p:nvSpPr>
          <p:cNvPr id="20484" name="Obdélník 5">
            <a:extLst>
              <a:ext uri="{FF2B5EF4-FFF2-40B4-BE49-F238E27FC236}">
                <a16:creationId xmlns:a16="http://schemas.microsoft.com/office/drawing/2014/main" id="{0E59DC7A-56A1-482E-0B85-09D1D99988F7}"/>
              </a:ext>
            </a:extLst>
          </p:cNvPr>
          <p:cNvSpPr>
            <a:spLocks noChangeArrowheads="1"/>
          </p:cNvSpPr>
          <p:nvPr/>
        </p:nvSpPr>
        <p:spPr bwMode="auto">
          <a:xfrm>
            <a:off x="1439466" y="4786313"/>
            <a:ext cx="6210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marR="0" lvl="0" indent="-257175" algn="l" defTabSz="685800" rtl="0" eaLnBrk="1" fontAlgn="base" latinLnBrk="0" hangingPunct="1">
              <a:lnSpc>
                <a:spcPct val="100000"/>
              </a:lnSpc>
              <a:spcBef>
                <a:spcPct val="0"/>
              </a:spcBef>
              <a:spcAft>
                <a:spcPct val="0"/>
              </a:spcAft>
              <a:buClrTx/>
              <a:buSzTx/>
              <a:buFontTx/>
              <a:buAutoNum type="arabicPeriod"/>
              <a:tabLst/>
              <a:defRPr/>
            </a:pPr>
            <a:r>
              <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ACIP, Prevention of Varicella. MMWR. June 22, 2007 / 56(RR04);1-40. 2. Pileggi GS . Arthritis Care Res 2010.</a:t>
            </a:r>
          </a:p>
        </p:txBody>
      </p:sp>
    </p:spTree>
    <p:extLst>
      <p:ext uri="{BB962C8B-B14F-4D97-AF65-F5344CB8AC3E}">
        <p14:creationId xmlns:p14="http://schemas.microsoft.com/office/powerpoint/2010/main" val="22041246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FBB3597-F26C-E6E6-DCCA-85CC4DA30365}"/>
            </a:ext>
          </a:extLst>
        </p:cNvPr>
        <p:cNvGrpSpPr/>
        <p:nvPr/>
      </p:nvGrpSpPr>
      <p:grpSpPr>
        <a:xfrm>
          <a:off x="0" y="0"/>
          <a:ext cx="0" cy="0"/>
          <a:chOff x="0" y="0"/>
          <a:chExt cx="0" cy="0"/>
        </a:xfrm>
      </p:grpSpPr>
      <p:sp>
        <p:nvSpPr>
          <p:cNvPr id="21506" name="Nadpis 1">
            <a:extLst>
              <a:ext uri="{FF2B5EF4-FFF2-40B4-BE49-F238E27FC236}">
                <a16:creationId xmlns:a16="http://schemas.microsoft.com/office/drawing/2014/main" id="{598324A7-B298-147F-0D13-FC87E2D679CC}"/>
              </a:ext>
            </a:extLst>
          </p:cNvPr>
          <p:cNvSpPr>
            <a:spLocks noGrp="1"/>
          </p:cNvSpPr>
          <p:nvPr>
            <p:ph type="title"/>
          </p:nvPr>
        </p:nvSpPr>
        <p:spPr/>
        <p:txBody>
          <a:bodyPr/>
          <a:lstStyle/>
          <a:p>
            <a:pPr eaLnBrk="1" hangingPunct="1"/>
            <a:r>
              <a:rPr lang="cs-CZ" altLang="cs-CZ">
                <a:solidFill>
                  <a:srgbClr val="7B9899"/>
                </a:solidFill>
              </a:rPr>
              <a:t>Autoimunitní onemocnění</a:t>
            </a:r>
          </a:p>
        </p:txBody>
      </p:sp>
      <p:sp>
        <p:nvSpPr>
          <p:cNvPr id="6147" name="Zástupný symbol pro obsah 2">
            <a:extLst>
              <a:ext uri="{FF2B5EF4-FFF2-40B4-BE49-F238E27FC236}">
                <a16:creationId xmlns:a16="http://schemas.microsoft.com/office/drawing/2014/main" id="{8F47CF19-11D5-9937-053D-B9E7A43863EE}"/>
              </a:ext>
            </a:extLst>
          </p:cNvPr>
          <p:cNvSpPr>
            <a:spLocks noGrp="1"/>
          </p:cNvSpPr>
          <p:nvPr>
            <p:ph sz="quarter" idx="1"/>
          </p:nvPr>
        </p:nvSpPr>
        <p:spPr>
          <a:xfrm>
            <a:off x="609600" y="1145381"/>
            <a:ext cx="8151445" cy="3429000"/>
          </a:xfrm>
        </p:spPr>
        <p:txBody>
          <a:bodyPr>
            <a:normAutofit fontScale="85000" lnSpcReduction="20000"/>
          </a:bodyPr>
          <a:lstStyle/>
          <a:p>
            <a:pPr marL="205740" indent="-205740" eaLnBrk="1" fontAlgn="auto" hangingPunct="1">
              <a:lnSpc>
                <a:spcPct val="150000"/>
              </a:lnSpc>
              <a:spcBef>
                <a:spcPct val="0"/>
              </a:spcBef>
              <a:spcAft>
                <a:spcPts val="0"/>
              </a:spcAft>
              <a:buFont typeface="Wingdings 2"/>
              <a:buChar char=""/>
              <a:defRPr/>
            </a:pPr>
            <a:r>
              <a:rPr lang="cs-CZ" sz="2700" dirty="0"/>
              <a:t>Nejsou kontraindikací žádné vakcíny</a:t>
            </a:r>
          </a:p>
          <a:p>
            <a:pPr marL="205740" indent="-205740" eaLnBrk="1" fontAlgn="auto" hangingPunct="1">
              <a:lnSpc>
                <a:spcPct val="150000"/>
              </a:lnSpc>
              <a:spcBef>
                <a:spcPct val="0"/>
              </a:spcBef>
              <a:spcAft>
                <a:spcPts val="0"/>
              </a:spcAft>
              <a:buFont typeface="Wingdings 2"/>
              <a:buChar char=""/>
              <a:defRPr/>
            </a:pPr>
            <a:r>
              <a:rPr lang="cs-CZ" sz="2700" dirty="0"/>
              <a:t>Zvýšené riziko infekcí způsobené základním onemocněním i jeho léčbou</a:t>
            </a:r>
          </a:p>
          <a:p>
            <a:pPr marL="205740" indent="-205740" eaLnBrk="1" fontAlgn="auto" hangingPunct="1">
              <a:lnSpc>
                <a:spcPct val="150000"/>
              </a:lnSpc>
              <a:spcBef>
                <a:spcPct val="0"/>
              </a:spcBef>
              <a:spcAft>
                <a:spcPts val="0"/>
              </a:spcAft>
              <a:buFont typeface="Wingdings 2"/>
              <a:buChar char=""/>
              <a:defRPr/>
            </a:pPr>
            <a:r>
              <a:rPr lang="cs-CZ" sz="2700" dirty="0"/>
              <a:t>Léčba se může stát kontraindikací a snižovat účinnost vakcinace</a:t>
            </a:r>
          </a:p>
          <a:p>
            <a:pPr marL="205740" indent="-205740" eaLnBrk="1" fontAlgn="auto" hangingPunct="1">
              <a:lnSpc>
                <a:spcPct val="150000"/>
              </a:lnSpc>
              <a:spcBef>
                <a:spcPct val="0"/>
              </a:spcBef>
              <a:spcAft>
                <a:spcPts val="0"/>
              </a:spcAft>
              <a:buFont typeface="Wingdings 2"/>
              <a:buChar char=""/>
              <a:defRPr/>
            </a:pPr>
            <a:r>
              <a:rPr lang="cs-CZ" sz="2700" dirty="0"/>
              <a:t>Vhodné řádné doočkování ještě před nasazením imunosupresivní terapie</a:t>
            </a:r>
          </a:p>
        </p:txBody>
      </p:sp>
      <p:sp>
        <p:nvSpPr>
          <p:cNvPr id="21508" name="Rectangle 4">
            <a:extLst>
              <a:ext uri="{FF2B5EF4-FFF2-40B4-BE49-F238E27FC236}">
                <a16:creationId xmlns:a16="http://schemas.microsoft.com/office/drawing/2014/main" id="{67752321-A4BD-CF32-6E1D-43920030A8E9}"/>
              </a:ext>
            </a:extLst>
          </p:cNvPr>
          <p:cNvSpPr>
            <a:spLocks noChangeArrowheads="1"/>
          </p:cNvSpPr>
          <p:nvPr/>
        </p:nvSpPr>
        <p:spPr bwMode="auto">
          <a:xfrm>
            <a:off x="1283494" y="4774481"/>
            <a:ext cx="67175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Wraith DC, Goldman M, Lambert P-H. Vaccination and autoimmune disease: what is the evidence ? Lancet 2003; 362:1659-66.</a:t>
            </a:r>
          </a:p>
        </p:txBody>
      </p:sp>
    </p:spTree>
    <p:extLst>
      <p:ext uri="{BB962C8B-B14F-4D97-AF65-F5344CB8AC3E}">
        <p14:creationId xmlns:p14="http://schemas.microsoft.com/office/powerpoint/2010/main" val="38265205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A6D01DE-8D91-1045-8FFA-71D7EADBA417}"/>
            </a:ext>
          </a:extLst>
        </p:cNvPr>
        <p:cNvGrpSpPr/>
        <p:nvPr/>
      </p:nvGrpSpPr>
      <p:grpSpPr>
        <a:xfrm>
          <a:off x="0" y="0"/>
          <a:ext cx="0" cy="0"/>
          <a:chOff x="0" y="0"/>
          <a:chExt cx="0" cy="0"/>
        </a:xfrm>
      </p:grpSpPr>
      <p:pic>
        <p:nvPicPr>
          <p:cNvPr id="15362" name="Shape 81">
            <a:extLst>
              <a:ext uri="{FF2B5EF4-FFF2-40B4-BE49-F238E27FC236}">
                <a16:creationId xmlns:a16="http://schemas.microsoft.com/office/drawing/2014/main" id="{1E25F7E5-39E2-B155-AB4C-649F9064AC6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4" y="-19050"/>
            <a:ext cx="42767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hape 80">
            <a:extLst>
              <a:ext uri="{FF2B5EF4-FFF2-40B4-BE49-F238E27FC236}">
                <a16:creationId xmlns:a16="http://schemas.microsoft.com/office/drawing/2014/main" id="{B135AC10-4D18-56CF-1302-7FD49E2EBE56}"/>
              </a:ext>
            </a:extLst>
          </p:cNvPr>
          <p:cNvSpPr>
            <a:spLocks noGrp="1"/>
          </p:cNvSpPr>
          <p:nvPr>
            <p:ph type="body" idx="4294967295"/>
          </p:nvPr>
        </p:nvSpPr>
        <p:spPr>
          <a:xfrm>
            <a:off x="4518422" y="144066"/>
            <a:ext cx="4481513" cy="4854178"/>
          </a:xfrm>
        </p:spPr>
        <p:txBody>
          <a:bodyPr vert="horz" wrap="square" lIns="68569" tIns="68569" rIns="68569" bIns="68569" numCol="1" anchor="t" anchorCtr="0" compatLnSpc="1">
            <a:prstTxWarp prst="textNoShape">
              <a:avLst/>
            </a:prstTxWarp>
          </a:bodyPr>
          <a:lstStyle/>
          <a:p>
            <a:pPr eaLnBrk="1" hangingPunct="1">
              <a:lnSpc>
                <a:spcPct val="115000"/>
              </a:lnSpc>
              <a:spcAft>
                <a:spcPts val="1200"/>
              </a:spcAft>
              <a:buClr>
                <a:srgbClr val="695D46"/>
              </a:buClr>
              <a:buNone/>
            </a:pPr>
            <a:r>
              <a:rPr lang="cs-CZ" altLang="cs-CZ" sz="1200" b="1" dirty="0">
                <a:solidFill>
                  <a:srgbClr val="695D46"/>
                </a:solidFill>
                <a:latin typeface="Open Sans" panose="020B0606030504020204" pitchFamily="34" charset="0"/>
                <a:sym typeface="Open Sans" panose="020B0606030504020204" pitchFamily="34" charset="0"/>
              </a:rPr>
              <a:t>Očkování zdravotníků:</a:t>
            </a:r>
          </a:p>
          <a:p>
            <a:pPr eaLnBrk="1" hangingPunct="1">
              <a:lnSpc>
                <a:spcPct val="115000"/>
              </a:lnSpc>
              <a:spcAft>
                <a:spcPts val="1200"/>
              </a:spcAft>
              <a:buClr>
                <a:srgbClr val="695D46"/>
              </a:buClr>
              <a:buFont typeface="Open Sans" panose="020B0606030504020204" pitchFamily="34" charset="0"/>
              <a:buChar char="•"/>
            </a:pPr>
            <a:r>
              <a:rPr lang="cs-CZ" altLang="cs-CZ" sz="1200" b="1" dirty="0">
                <a:solidFill>
                  <a:srgbClr val="695D46"/>
                </a:solidFill>
                <a:latin typeface="Open Sans" panose="020B0606030504020204" pitchFamily="34" charset="0"/>
                <a:sym typeface="Open Sans" panose="020B0606030504020204" pitchFamily="34" charset="0"/>
              </a:rPr>
              <a:t>zvýšené riziko získání infekcí</a:t>
            </a:r>
          </a:p>
          <a:p>
            <a:pPr eaLnBrk="1" hangingPunct="1">
              <a:lnSpc>
                <a:spcPct val="115000"/>
              </a:lnSpc>
              <a:spcAft>
                <a:spcPts val="1200"/>
              </a:spcAft>
              <a:buClr>
                <a:srgbClr val="695D46"/>
              </a:buClr>
              <a:buFont typeface="Open Sans" panose="020B0606030504020204" pitchFamily="34" charset="0"/>
              <a:buChar char="•"/>
            </a:pPr>
            <a:r>
              <a:rPr lang="cs-CZ" altLang="cs-CZ" sz="1200" b="1" dirty="0">
                <a:solidFill>
                  <a:srgbClr val="695D46"/>
                </a:solidFill>
                <a:latin typeface="Open Sans" panose="020B0606030504020204" pitchFamily="34" charset="0"/>
                <a:sym typeface="Open Sans" panose="020B0606030504020204" pitchFamily="34" charset="0"/>
              </a:rPr>
              <a:t>vyšší riziko komplikací v dospělosti     (</a:t>
            </a:r>
            <a:r>
              <a:rPr lang="cs-CZ" altLang="cs-CZ" sz="1200" b="1" dirty="0" err="1">
                <a:solidFill>
                  <a:srgbClr val="695D46"/>
                </a:solidFill>
                <a:latin typeface="Open Sans" panose="020B0606030504020204" pitchFamily="34" charset="0"/>
                <a:sym typeface="Open Sans" panose="020B0606030504020204" pitchFamily="34" charset="0"/>
              </a:rPr>
              <a:t>rubella</a:t>
            </a:r>
            <a:r>
              <a:rPr lang="cs-CZ" altLang="cs-CZ" sz="1200" b="1" dirty="0">
                <a:solidFill>
                  <a:srgbClr val="695D46"/>
                </a:solidFill>
                <a:latin typeface="Open Sans" panose="020B0606030504020204" pitchFamily="34" charset="0"/>
                <a:sym typeface="Open Sans" panose="020B0606030504020204" pitchFamily="34" charset="0"/>
              </a:rPr>
              <a:t>, </a:t>
            </a:r>
            <a:r>
              <a:rPr lang="cs-CZ" altLang="cs-CZ" sz="1200" b="1" dirty="0" err="1">
                <a:solidFill>
                  <a:srgbClr val="695D46"/>
                </a:solidFill>
                <a:latin typeface="Open Sans" panose="020B0606030504020204" pitchFamily="34" charset="0"/>
                <a:sym typeface="Open Sans" panose="020B0606030504020204" pitchFamily="34" charset="0"/>
              </a:rPr>
              <a:t>varicella</a:t>
            </a:r>
            <a:r>
              <a:rPr lang="cs-CZ" altLang="cs-CZ" sz="1200" b="1" dirty="0">
                <a:solidFill>
                  <a:srgbClr val="695D46"/>
                </a:solidFill>
                <a:latin typeface="Open Sans" panose="020B0606030504020204" pitchFamily="34" charset="0"/>
                <a:sym typeface="Open Sans" panose="020B0606030504020204" pitchFamily="34" charset="0"/>
              </a:rPr>
              <a:t>, hepatitis B)</a:t>
            </a:r>
          </a:p>
          <a:p>
            <a:pPr eaLnBrk="1" hangingPunct="1">
              <a:lnSpc>
                <a:spcPct val="115000"/>
              </a:lnSpc>
              <a:spcAft>
                <a:spcPts val="1200"/>
              </a:spcAft>
              <a:buClr>
                <a:srgbClr val="695D46"/>
              </a:buClr>
              <a:buFont typeface="Open Sans" panose="020B0606030504020204" pitchFamily="34" charset="0"/>
              <a:buChar char="•"/>
            </a:pPr>
            <a:r>
              <a:rPr lang="cs-CZ" altLang="cs-CZ" sz="1200" b="1" dirty="0">
                <a:solidFill>
                  <a:srgbClr val="695D46"/>
                </a:solidFill>
                <a:latin typeface="Open Sans" panose="020B0606030504020204" pitchFamily="34" charset="0"/>
                <a:sym typeface="Open Sans" panose="020B0606030504020204" pitchFamily="34" charset="0"/>
              </a:rPr>
              <a:t>zvýšené riziko přenosu na vysoce rizikové pacienty (</a:t>
            </a:r>
            <a:r>
              <a:rPr lang="cs-CZ" altLang="cs-CZ" sz="1200" b="1" dirty="0" err="1">
                <a:solidFill>
                  <a:srgbClr val="695D46"/>
                </a:solidFill>
                <a:latin typeface="Open Sans" panose="020B0606030504020204" pitchFamily="34" charset="0"/>
                <a:sym typeface="Open Sans" panose="020B0606030504020204" pitchFamily="34" charset="0"/>
              </a:rPr>
              <a:t>imunokompromitovaní</a:t>
            </a:r>
            <a:r>
              <a:rPr lang="cs-CZ" altLang="cs-CZ" sz="1200" b="1" dirty="0">
                <a:solidFill>
                  <a:srgbClr val="695D46"/>
                </a:solidFill>
                <a:latin typeface="Open Sans" panose="020B0606030504020204" pitchFamily="34" charset="0"/>
                <a:sym typeface="Open Sans" panose="020B0606030504020204" pitchFamily="34" charset="0"/>
              </a:rPr>
              <a:t>, těhotné, chronicky nemocní, …)</a:t>
            </a:r>
          </a:p>
          <a:p>
            <a:pPr eaLnBrk="1" hangingPunct="1">
              <a:lnSpc>
                <a:spcPct val="115000"/>
              </a:lnSpc>
              <a:spcAft>
                <a:spcPts val="1200"/>
              </a:spcAft>
              <a:buClr>
                <a:srgbClr val="695D46"/>
              </a:buClr>
              <a:buFont typeface="Open Sans" panose="020B0606030504020204" pitchFamily="34" charset="0"/>
              <a:buChar char="•"/>
            </a:pPr>
            <a:endParaRPr lang="cs-CZ" altLang="cs-CZ" sz="1200" b="1" dirty="0">
              <a:solidFill>
                <a:srgbClr val="695D46"/>
              </a:solidFill>
              <a:latin typeface="Open Sans" panose="020B0606030504020204" pitchFamily="34" charset="0"/>
              <a:sym typeface="Open Sans" panose="020B0606030504020204" pitchFamily="34" charset="0"/>
            </a:endParaRPr>
          </a:p>
          <a:p>
            <a:pPr eaLnBrk="1" hangingPunct="1">
              <a:lnSpc>
                <a:spcPct val="115000"/>
              </a:lnSpc>
              <a:spcAft>
                <a:spcPts val="1200"/>
              </a:spcAft>
              <a:buClr>
                <a:srgbClr val="695D46"/>
              </a:buClr>
              <a:buFont typeface="Open Sans" panose="020B0606030504020204" pitchFamily="34" charset="0"/>
              <a:buChar char="•"/>
            </a:pPr>
            <a:endParaRPr lang="cs-CZ" altLang="cs-CZ" sz="1200" b="1" dirty="0">
              <a:solidFill>
                <a:srgbClr val="695D46"/>
              </a:solidFill>
              <a:latin typeface="Open Sans" panose="020B0606030504020204" pitchFamily="34" charset="0"/>
              <a:sym typeface="Open Sans" panose="020B0606030504020204" pitchFamily="34" charset="0"/>
            </a:endParaRPr>
          </a:p>
          <a:p>
            <a:pPr eaLnBrk="1" hangingPunct="1">
              <a:lnSpc>
                <a:spcPct val="115000"/>
              </a:lnSpc>
              <a:spcAft>
                <a:spcPts val="1200"/>
              </a:spcAft>
              <a:buClr>
                <a:srgbClr val="695D46"/>
              </a:buClr>
              <a:buNone/>
            </a:pPr>
            <a:endParaRPr lang="cs-CZ" altLang="cs-CZ" sz="1200" b="1" dirty="0">
              <a:solidFill>
                <a:srgbClr val="695D46"/>
              </a:solidFill>
              <a:latin typeface="Open Sans" panose="020B0606030504020204" pitchFamily="34" charset="0"/>
              <a:sym typeface="Open Sans" panose="020B0606030504020204" pitchFamily="34" charset="0"/>
            </a:endParaRPr>
          </a:p>
          <a:p>
            <a:pPr eaLnBrk="1" hangingPunct="1">
              <a:lnSpc>
                <a:spcPct val="115000"/>
              </a:lnSpc>
              <a:spcAft>
                <a:spcPts val="1200"/>
              </a:spcAft>
              <a:buClr>
                <a:srgbClr val="695D46"/>
              </a:buClr>
              <a:buNone/>
            </a:pPr>
            <a:r>
              <a:rPr lang="cs-CZ" altLang="cs-CZ" sz="1200" b="1" dirty="0">
                <a:solidFill>
                  <a:srgbClr val="695D46"/>
                </a:solidFill>
                <a:latin typeface="Open Sans" panose="020B0606030504020204" pitchFamily="34" charset="0"/>
                <a:sym typeface="Open Sans" panose="020B0606030504020204" pitchFamily="34" charset="0"/>
              </a:rPr>
              <a:t>Očkování:</a:t>
            </a:r>
          </a:p>
          <a:p>
            <a:pPr eaLnBrk="1" hangingPunct="1">
              <a:lnSpc>
                <a:spcPct val="115000"/>
              </a:lnSpc>
              <a:spcAft>
                <a:spcPts val="1200"/>
              </a:spcAft>
              <a:buClr>
                <a:srgbClr val="695D46"/>
              </a:buClr>
              <a:buFont typeface="Open Sans" panose="020B0606030504020204" pitchFamily="34" charset="0"/>
              <a:buChar char="•"/>
            </a:pPr>
            <a:r>
              <a:rPr lang="cs-CZ" altLang="cs-CZ" sz="1200" b="1" dirty="0">
                <a:solidFill>
                  <a:srgbClr val="695D46"/>
                </a:solidFill>
                <a:latin typeface="Open Sans" panose="020B0606030504020204" pitchFamily="34" charset="0"/>
                <a:sym typeface="Open Sans" panose="020B0606030504020204" pitchFamily="34" charset="0"/>
              </a:rPr>
              <a:t>ochrana vlastní osoby (a své rodiny)</a:t>
            </a:r>
          </a:p>
          <a:p>
            <a:pPr eaLnBrk="1" hangingPunct="1">
              <a:lnSpc>
                <a:spcPct val="115000"/>
              </a:lnSpc>
              <a:spcAft>
                <a:spcPts val="1200"/>
              </a:spcAft>
              <a:buClr>
                <a:srgbClr val="695D46"/>
              </a:buClr>
              <a:buFont typeface="Open Sans" panose="020B0606030504020204" pitchFamily="34" charset="0"/>
              <a:buChar char="•"/>
            </a:pPr>
            <a:r>
              <a:rPr lang="cs-CZ" altLang="cs-CZ" sz="1200" b="1" dirty="0">
                <a:solidFill>
                  <a:srgbClr val="FF0000"/>
                </a:solidFill>
                <a:latin typeface="Open Sans" panose="020B0606030504020204" pitchFamily="34" charset="0"/>
                <a:sym typeface="Open Sans" panose="020B0606030504020204" pitchFamily="34" charset="0"/>
              </a:rPr>
              <a:t>ochrana pacientů</a:t>
            </a:r>
          </a:p>
          <a:p>
            <a:pPr eaLnBrk="1" hangingPunct="1">
              <a:lnSpc>
                <a:spcPct val="115000"/>
              </a:lnSpc>
              <a:spcAft>
                <a:spcPts val="1200"/>
              </a:spcAft>
              <a:buClr>
                <a:srgbClr val="695D46"/>
              </a:buClr>
              <a:buFont typeface="Open Sans" panose="020B0606030504020204" pitchFamily="34" charset="0"/>
              <a:buChar char="•"/>
            </a:pPr>
            <a:endParaRPr lang="cs-CZ" altLang="cs-CZ" sz="1050" dirty="0">
              <a:solidFill>
                <a:srgbClr val="695D46"/>
              </a:solidFill>
              <a:latin typeface="Open Sans" panose="020B0606030504020204" pitchFamily="34" charset="0"/>
              <a:sym typeface="Open Sans" panose="020B0606030504020204" pitchFamily="34" charset="0"/>
            </a:endParaRPr>
          </a:p>
        </p:txBody>
      </p:sp>
      <p:sp>
        <p:nvSpPr>
          <p:cNvPr id="15364" name="Shape 82">
            <a:extLst>
              <a:ext uri="{FF2B5EF4-FFF2-40B4-BE49-F238E27FC236}">
                <a16:creationId xmlns:a16="http://schemas.microsoft.com/office/drawing/2014/main" id="{092A071B-53D9-8A45-A1F7-73FB553571DD}"/>
              </a:ext>
            </a:extLst>
          </p:cNvPr>
          <p:cNvSpPr>
            <a:spLocks noChangeArrowheads="1"/>
          </p:cNvSpPr>
          <p:nvPr/>
        </p:nvSpPr>
        <p:spPr bwMode="auto">
          <a:xfrm>
            <a:off x="6300788" y="2247900"/>
            <a:ext cx="254794" cy="884635"/>
          </a:xfrm>
          <a:prstGeom prst="downArrow">
            <a:avLst>
              <a:gd name="adj1" fmla="val 50000"/>
              <a:gd name="adj2" fmla="val 66948"/>
            </a:avLst>
          </a:prstGeom>
          <a:solidFill>
            <a:schemeClr val="tx2"/>
          </a:solidFill>
          <a:ln w="9525">
            <a:solidFill>
              <a:schemeClr val="bg2"/>
            </a:solidFill>
            <a:round/>
            <a:headEnd/>
            <a:tailEnd/>
          </a:ln>
        </p:spPr>
        <p:txBody>
          <a:bodyPr lIns="68569" tIns="68569" rIns="68569" bIns="68569"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cs-CZ" altLang="cs-CZ"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20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DC2D3-78E9-0830-E1D2-5E9733A2C6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0058D5-CB8E-7F94-9E0A-47DCEAAAB07D}"/>
              </a:ext>
            </a:extLst>
          </p:cNvPr>
          <p:cNvSpPr>
            <a:spLocks noGrp="1"/>
          </p:cNvSpPr>
          <p:nvPr>
            <p:ph type="sldNum" sz="quarter" idx="11"/>
          </p:nvPr>
        </p:nvSpPr>
        <p:spPr/>
        <p:txBody>
          <a:bodyPr/>
          <a:lstStyle/>
          <a:p>
            <a:pPr defTabSz="914378" eaLnBrk="1" fontAlgn="auto" hangingPunct="1">
              <a:spcBef>
                <a:spcPts val="0"/>
              </a:spcBef>
              <a:spcAft>
                <a:spcPts val="0"/>
              </a:spcAft>
            </a:pPr>
            <a:fld id="{9F9F533D-B52E-4A2F-BF72-0ADD2D94BD75}" type="slidenum">
              <a:rPr lang="en-GB">
                <a:solidFill>
                  <a:srgbClr val="000000"/>
                </a:solidFill>
                <a:latin typeface="Arial"/>
                <a:cs typeface="Noto Sans"/>
              </a:rPr>
              <a:pPr defTabSz="914378" eaLnBrk="1" fontAlgn="auto" hangingPunct="1">
                <a:spcBef>
                  <a:spcPts val="0"/>
                </a:spcBef>
                <a:spcAft>
                  <a:spcPts val="0"/>
                </a:spcAft>
              </a:pPr>
              <a:t>9</a:t>
            </a:fld>
            <a:endParaRPr lang="en-GB" dirty="0">
              <a:solidFill>
                <a:srgbClr val="000000"/>
              </a:solidFill>
              <a:latin typeface="Arial"/>
              <a:cs typeface="Noto Sans"/>
            </a:endParaRPr>
          </a:p>
        </p:txBody>
      </p:sp>
      <p:sp>
        <p:nvSpPr>
          <p:cNvPr id="4" name="Title 3">
            <a:extLst>
              <a:ext uri="{FF2B5EF4-FFF2-40B4-BE49-F238E27FC236}">
                <a16:creationId xmlns:a16="http://schemas.microsoft.com/office/drawing/2014/main" id="{6D5240C1-23F8-E1E6-0F14-122BABD9039D}"/>
              </a:ext>
            </a:extLst>
          </p:cNvPr>
          <p:cNvSpPr>
            <a:spLocks noGrp="1"/>
          </p:cNvSpPr>
          <p:nvPr>
            <p:ph type="title"/>
          </p:nvPr>
        </p:nvSpPr>
        <p:spPr/>
        <p:txBody>
          <a:bodyPr/>
          <a:lstStyle/>
          <a:p>
            <a:r>
              <a:rPr lang="cs-CZ" dirty="0"/>
              <a:t>Podle čeho se určuje věk očkování ?</a:t>
            </a:r>
          </a:p>
        </p:txBody>
      </p:sp>
      <p:sp>
        <p:nvSpPr>
          <p:cNvPr id="6" name="Rectangle 5">
            <a:extLst>
              <a:ext uri="{FF2B5EF4-FFF2-40B4-BE49-F238E27FC236}">
                <a16:creationId xmlns:a16="http://schemas.microsoft.com/office/drawing/2014/main" id="{79300DD0-E423-1799-FD42-8D02773C163E}"/>
              </a:ext>
            </a:extLst>
          </p:cNvPr>
          <p:cNvSpPr/>
          <p:nvPr/>
        </p:nvSpPr>
        <p:spPr bwMode="auto">
          <a:xfrm>
            <a:off x="273844" y="4579703"/>
            <a:ext cx="6305954" cy="494366"/>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prstTxWarp prst="textNoShape">
              <a:avLst/>
            </a:prstTxWarp>
            <a:noAutofit/>
          </a:bodyPr>
          <a:lstStyle/>
          <a:p>
            <a:pPr marL="214313" indent="-214313" defTabSz="914378" fontAlgn="auto">
              <a:spcBef>
                <a:spcPts val="225"/>
              </a:spcBef>
              <a:spcAft>
                <a:spcPts val="225"/>
              </a:spcAft>
              <a:buClr>
                <a:srgbClr val="F36633"/>
              </a:buClr>
              <a:buSzPct val="110000"/>
              <a:buFont typeface="Arial" panose="020B0604020202020204" pitchFamily="34" charset="0"/>
              <a:buChar char="•"/>
            </a:pPr>
            <a:endParaRPr lang="cs-CZ" sz="1200" kern="0" dirty="0" err="1">
              <a:solidFill>
                <a:srgbClr val="000000"/>
              </a:solidFill>
              <a:latin typeface="Arial"/>
              <a:cs typeface="Noto Sans"/>
            </a:endParaRPr>
          </a:p>
        </p:txBody>
      </p:sp>
      <p:sp>
        <p:nvSpPr>
          <p:cNvPr id="8" name="TextBox 7">
            <a:extLst>
              <a:ext uri="{FF2B5EF4-FFF2-40B4-BE49-F238E27FC236}">
                <a16:creationId xmlns:a16="http://schemas.microsoft.com/office/drawing/2014/main" id="{7E2E7297-4F48-396B-601E-8A611C739FFA}"/>
              </a:ext>
            </a:extLst>
          </p:cNvPr>
          <p:cNvSpPr txBox="1"/>
          <p:nvPr/>
        </p:nvSpPr>
        <p:spPr>
          <a:xfrm>
            <a:off x="273844" y="720360"/>
            <a:ext cx="4934354" cy="4897046"/>
          </a:xfrm>
          <a:prstGeom prst="rect">
            <a:avLst/>
          </a:prstGeom>
          <a:noFill/>
        </p:spPr>
        <p:txBody>
          <a:bodyPr wrap="square">
            <a:spAutoFit/>
          </a:bodyPr>
          <a:lstStyle/>
          <a:p>
            <a:pPr defTabSz="914378" eaLnBrk="1" fontAlgn="auto" hangingPunct="1">
              <a:lnSpc>
                <a:spcPct val="150000"/>
              </a:lnSpc>
              <a:spcBef>
                <a:spcPts val="0"/>
              </a:spcBef>
              <a:spcAft>
                <a:spcPts val="0"/>
              </a:spcAft>
            </a:pPr>
            <a:r>
              <a:rPr lang="cs-CZ" sz="1500" b="1" dirty="0"/>
              <a:t>Věkově specifická incidence onemocnění</a:t>
            </a:r>
          </a:p>
          <a:p>
            <a:pPr defTabSz="914378" eaLnBrk="1" fontAlgn="auto" hangingPunct="1">
              <a:lnSpc>
                <a:spcPct val="150000"/>
              </a:lnSpc>
              <a:spcBef>
                <a:spcPts val="0"/>
              </a:spcBef>
              <a:spcAft>
                <a:spcPts val="0"/>
              </a:spcAft>
            </a:pPr>
            <a:r>
              <a:rPr lang="cs-CZ" sz="1500" b="1" dirty="0"/>
              <a:t>Věkově specifické riziko komplikací</a:t>
            </a:r>
          </a:p>
          <a:p>
            <a:pPr defTabSz="914378" eaLnBrk="1" fontAlgn="auto" hangingPunct="1">
              <a:lnSpc>
                <a:spcPct val="150000"/>
              </a:lnSpc>
              <a:spcBef>
                <a:spcPts val="0"/>
              </a:spcBef>
              <a:spcAft>
                <a:spcPts val="0"/>
              </a:spcAft>
            </a:pPr>
            <a:r>
              <a:rPr lang="cs-CZ" sz="1500" b="1" dirty="0"/>
              <a:t>Další faktory na straně pacienta</a:t>
            </a:r>
          </a:p>
          <a:p>
            <a:pPr marL="714364" lvl="1" indent="-257175" defTabSz="914378" eaLnBrk="1" fontAlgn="auto" hangingPunct="1">
              <a:lnSpc>
                <a:spcPct val="150000"/>
              </a:lnSpc>
              <a:spcBef>
                <a:spcPts val="0"/>
              </a:spcBef>
              <a:spcAft>
                <a:spcPts val="0"/>
              </a:spcAft>
              <a:buFont typeface="Arial" panose="020B0604020202020204" pitchFamily="34" charset="0"/>
              <a:buChar char="•"/>
            </a:pPr>
            <a:r>
              <a:rPr lang="cs-CZ" sz="1500" dirty="0"/>
              <a:t>Riziko expozice – profese, cestování</a:t>
            </a:r>
          </a:p>
          <a:p>
            <a:pPr marL="714364" lvl="1" indent="-257175" defTabSz="914378" eaLnBrk="1" fontAlgn="auto" hangingPunct="1">
              <a:lnSpc>
                <a:spcPct val="150000"/>
              </a:lnSpc>
              <a:spcBef>
                <a:spcPts val="0"/>
              </a:spcBef>
              <a:spcAft>
                <a:spcPts val="0"/>
              </a:spcAft>
              <a:buFont typeface="Arial" panose="020B0604020202020204" pitchFamily="34" charset="0"/>
              <a:buChar char="•"/>
            </a:pPr>
            <a:r>
              <a:rPr lang="cs-CZ" sz="1500" dirty="0"/>
              <a:t>Gravidita</a:t>
            </a:r>
          </a:p>
          <a:p>
            <a:pPr marL="714364" lvl="1" indent="-257175" defTabSz="914378" eaLnBrk="1" fontAlgn="auto" hangingPunct="1">
              <a:lnSpc>
                <a:spcPct val="150000"/>
              </a:lnSpc>
              <a:spcBef>
                <a:spcPts val="0"/>
              </a:spcBef>
              <a:spcAft>
                <a:spcPts val="0"/>
              </a:spcAft>
              <a:buFont typeface="Arial" panose="020B0604020202020204" pitchFamily="34" charset="0"/>
              <a:buChar char="•"/>
            </a:pPr>
            <a:r>
              <a:rPr lang="cs-CZ" sz="1500" dirty="0"/>
              <a:t>Imunokompromitující stavy</a:t>
            </a:r>
          </a:p>
          <a:p>
            <a:pPr marL="714364" lvl="1" indent="-257175" defTabSz="914378" eaLnBrk="1" fontAlgn="auto" hangingPunct="1">
              <a:lnSpc>
                <a:spcPct val="150000"/>
              </a:lnSpc>
              <a:spcBef>
                <a:spcPts val="0"/>
              </a:spcBef>
              <a:spcAft>
                <a:spcPts val="0"/>
              </a:spcAft>
              <a:buFont typeface="Arial" panose="020B0604020202020204" pitchFamily="34" charset="0"/>
              <a:buChar char="•"/>
            </a:pPr>
            <a:r>
              <a:rPr lang="cs-CZ" sz="1500" dirty="0"/>
              <a:t>Další chronická onemocnění</a:t>
            </a:r>
          </a:p>
          <a:p>
            <a:pPr defTabSz="914378" eaLnBrk="1" fontAlgn="auto" hangingPunct="1">
              <a:lnSpc>
                <a:spcPct val="150000"/>
              </a:lnSpc>
              <a:spcBef>
                <a:spcPts val="0"/>
              </a:spcBef>
              <a:spcAft>
                <a:spcPts val="0"/>
              </a:spcAft>
            </a:pPr>
            <a:r>
              <a:rPr lang="cs-CZ" sz="1500" b="1" dirty="0"/>
              <a:t>Bezpečnost a účinnost očkovací látky – registrace</a:t>
            </a:r>
          </a:p>
          <a:p>
            <a:pPr defTabSz="914378" eaLnBrk="1" fontAlgn="auto" hangingPunct="1">
              <a:lnSpc>
                <a:spcPct val="150000"/>
              </a:lnSpc>
              <a:spcBef>
                <a:spcPts val="0"/>
              </a:spcBef>
              <a:spcAft>
                <a:spcPts val="0"/>
              </a:spcAft>
            </a:pPr>
            <a:r>
              <a:rPr lang="cs-CZ" sz="1500" b="1" dirty="0"/>
              <a:t>Typ očkovací látky</a:t>
            </a:r>
          </a:p>
          <a:p>
            <a:pPr defTabSz="914378" eaLnBrk="1" fontAlgn="auto" hangingPunct="1">
              <a:lnSpc>
                <a:spcPct val="150000"/>
              </a:lnSpc>
              <a:spcBef>
                <a:spcPts val="0"/>
              </a:spcBef>
              <a:spcAft>
                <a:spcPts val="0"/>
              </a:spcAft>
            </a:pPr>
            <a:r>
              <a:rPr lang="cs-CZ" sz="1500" b="1" dirty="0"/>
              <a:t>	interference s mateřskými protilátkami</a:t>
            </a:r>
          </a:p>
          <a:p>
            <a:pPr defTabSz="914378" eaLnBrk="1" fontAlgn="auto" hangingPunct="1">
              <a:lnSpc>
                <a:spcPct val="150000"/>
              </a:lnSpc>
              <a:spcBef>
                <a:spcPts val="0"/>
              </a:spcBef>
              <a:spcAft>
                <a:spcPts val="0"/>
              </a:spcAft>
            </a:pPr>
            <a:r>
              <a:rPr lang="cs-CZ" sz="1500" b="1" dirty="0"/>
              <a:t>Perzistence</a:t>
            </a:r>
            <a:r>
              <a:rPr lang="en-US" sz="1500" b="1" dirty="0"/>
              <a:t> (přetrvávání)</a:t>
            </a:r>
            <a:r>
              <a:rPr lang="cs-CZ" sz="1500" b="1" dirty="0"/>
              <a:t> imunitní odpovědi</a:t>
            </a:r>
          </a:p>
          <a:p>
            <a:pPr defTabSz="914378" eaLnBrk="1" fontAlgn="auto" hangingPunct="1">
              <a:lnSpc>
                <a:spcPct val="150000"/>
              </a:lnSpc>
              <a:spcBef>
                <a:spcPts val="0"/>
              </a:spcBef>
              <a:spcAft>
                <a:spcPts val="0"/>
              </a:spcAft>
            </a:pPr>
            <a:r>
              <a:rPr lang="cs-CZ" sz="1500" b="1" dirty="0"/>
              <a:t>Co nejdříve (včasné dosažení protekce)</a:t>
            </a:r>
          </a:p>
          <a:p>
            <a:pPr defTabSz="914378" eaLnBrk="1" hangingPunct="1">
              <a:lnSpc>
                <a:spcPct val="150000"/>
              </a:lnSpc>
              <a:spcBef>
                <a:spcPts val="0"/>
              </a:spcBef>
              <a:spcAft>
                <a:spcPts val="0"/>
              </a:spcAft>
            </a:pPr>
            <a:endParaRPr lang="en-US" sz="1500" dirty="0">
              <a:latin typeface="Arial"/>
              <a:cs typeface="Noto Sans"/>
            </a:endParaRPr>
          </a:p>
          <a:p>
            <a:pPr defTabSz="914378" eaLnBrk="1" hangingPunct="1">
              <a:lnSpc>
                <a:spcPct val="150000"/>
              </a:lnSpc>
              <a:spcBef>
                <a:spcPts val="0"/>
              </a:spcBef>
              <a:spcAft>
                <a:spcPts val="0"/>
              </a:spcAft>
            </a:pPr>
            <a:endParaRPr lang="en-US" sz="1500" dirty="0">
              <a:latin typeface="Arial"/>
              <a:cs typeface="Noto Sans"/>
            </a:endParaRPr>
          </a:p>
        </p:txBody>
      </p:sp>
      <p:pic>
        <p:nvPicPr>
          <p:cNvPr id="9" name="Picture 8" descr="A group of people posing for a picture&#10;&#10;AI-generated content may be incorrect.">
            <a:extLst>
              <a:ext uri="{FF2B5EF4-FFF2-40B4-BE49-F238E27FC236}">
                <a16:creationId xmlns:a16="http://schemas.microsoft.com/office/drawing/2014/main" id="{1969830E-9D92-1794-B049-78A7FFC9B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905" y="1871391"/>
            <a:ext cx="3520806" cy="2708312"/>
          </a:xfrm>
          <a:prstGeom prst="rect">
            <a:avLst/>
          </a:prstGeom>
        </p:spPr>
      </p:pic>
    </p:spTree>
    <p:extLst>
      <p:ext uri="{BB962C8B-B14F-4D97-AF65-F5344CB8AC3E}">
        <p14:creationId xmlns:p14="http://schemas.microsoft.com/office/powerpoint/2010/main" val="1438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81F2F-4F3F-7F8A-4E93-140051D2531C}"/>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BC3997C5-E6EF-E1DF-9FBA-5E0E16008E67}"/>
              </a:ext>
            </a:extLst>
          </p:cNvPr>
          <p:cNvSpPr>
            <a:spLocks noGrp="1"/>
          </p:cNvSpPr>
          <p:nvPr>
            <p:ph type="title" idx="4294967295"/>
          </p:nvPr>
        </p:nvSpPr>
        <p:spPr/>
        <p:txBody>
          <a:bodyPr/>
          <a:lstStyle/>
          <a:p>
            <a:endParaRPr lang="cs-CZ" altLang="cs-CZ"/>
          </a:p>
        </p:txBody>
      </p:sp>
      <p:sp>
        <p:nvSpPr>
          <p:cNvPr id="17411" name="Rectangle 3">
            <a:extLst>
              <a:ext uri="{FF2B5EF4-FFF2-40B4-BE49-F238E27FC236}">
                <a16:creationId xmlns:a16="http://schemas.microsoft.com/office/drawing/2014/main" id="{2425F88A-1391-5DAB-9B70-D4EB0488D3C3}"/>
              </a:ext>
            </a:extLst>
          </p:cNvPr>
          <p:cNvSpPr>
            <a:spLocks noGrp="1"/>
          </p:cNvSpPr>
          <p:nvPr>
            <p:ph type="body" idx="4294967295"/>
          </p:nvPr>
        </p:nvSpPr>
        <p:spPr/>
        <p:txBody>
          <a:bodyPr/>
          <a:lstStyle/>
          <a:p>
            <a:endParaRPr lang="cs-CZ" altLang="cs-CZ"/>
          </a:p>
        </p:txBody>
      </p:sp>
      <p:pic>
        <p:nvPicPr>
          <p:cNvPr id="17412" name="Picture 5" descr="Výsledek obrázku pro healthcare worker patient infection transmission">
            <a:extLst>
              <a:ext uri="{FF2B5EF4-FFF2-40B4-BE49-F238E27FC236}">
                <a16:creationId xmlns:a16="http://schemas.microsoft.com/office/drawing/2014/main" id="{1D2A48B6-8148-32D0-DDB9-43BB73EDD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4704"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736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847DB-E594-8109-8F01-22D40B7962FA}"/>
            </a:ext>
          </a:extLst>
        </p:cNvPr>
        <p:cNvGrpSpPr/>
        <p:nvPr/>
      </p:nvGrpSpPr>
      <p:grpSpPr>
        <a:xfrm>
          <a:off x="0" y="0"/>
          <a:ext cx="0" cy="0"/>
          <a:chOff x="0" y="0"/>
          <a:chExt cx="0" cy="0"/>
        </a:xfrm>
      </p:grpSpPr>
      <p:sp>
        <p:nvSpPr>
          <p:cNvPr id="18434" name="Shape 93">
            <a:extLst>
              <a:ext uri="{FF2B5EF4-FFF2-40B4-BE49-F238E27FC236}">
                <a16:creationId xmlns:a16="http://schemas.microsoft.com/office/drawing/2014/main" id="{3AD1B084-07EE-92CB-3E03-AC7F3316A60B}"/>
              </a:ext>
            </a:extLst>
          </p:cNvPr>
          <p:cNvSpPr>
            <a:spLocks noGrp="1"/>
          </p:cNvSpPr>
          <p:nvPr>
            <p:ph type="title" idx="4294967295"/>
          </p:nvPr>
        </p:nvSpPr>
        <p:spPr>
          <a:xfrm>
            <a:off x="1371600" y="86916"/>
            <a:ext cx="6400800" cy="570309"/>
          </a:xfrm>
        </p:spPr>
        <p:txBody>
          <a:bodyPr vert="horz" wrap="square" lIns="68569" tIns="68569" rIns="68569" bIns="68569" numCol="1" anchor="t" anchorCtr="0" compatLnSpc="1">
            <a:prstTxWarp prst="textNoShape">
              <a:avLst/>
            </a:prstTxWarp>
          </a:bodyPr>
          <a:lstStyle/>
          <a:p>
            <a:pPr eaLnBrk="1" hangingPunct="1">
              <a:buClr>
                <a:schemeClr val="accent1"/>
              </a:buClr>
              <a:buFont typeface="PT Sans Narrow" panose="020B0506020203020204" pitchFamily="34" charset="-18"/>
              <a:buNone/>
            </a:pPr>
            <a:r>
              <a:rPr lang="cs-CZ" altLang="cs-CZ" sz="4050" b="1">
                <a:solidFill>
                  <a:schemeClr val="accent1"/>
                </a:solidFill>
                <a:latin typeface="PT Sans Narrow" panose="020B0506020203020204" pitchFamily="34" charset="-18"/>
                <a:sym typeface="PT Sans Narrow" panose="020B0506020203020204" pitchFamily="34" charset="-18"/>
              </a:rPr>
              <a:t>Guidelines</a:t>
            </a:r>
          </a:p>
        </p:txBody>
      </p:sp>
      <p:sp>
        <p:nvSpPr>
          <p:cNvPr id="96259" name="Shape 94">
            <a:extLst>
              <a:ext uri="{FF2B5EF4-FFF2-40B4-BE49-F238E27FC236}">
                <a16:creationId xmlns:a16="http://schemas.microsoft.com/office/drawing/2014/main" id="{0ED7F122-4505-3C84-02B6-B50445631A0E}"/>
              </a:ext>
            </a:extLst>
          </p:cNvPr>
          <p:cNvSpPr>
            <a:spLocks noGrp="1"/>
          </p:cNvSpPr>
          <p:nvPr>
            <p:ph type="body" idx="4294967295"/>
          </p:nvPr>
        </p:nvSpPr>
        <p:spPr/>
        <p:txBody>
          <a:bodyPr vert="horz" wrap="square" lIns="68569" tIns="68569" rIns="68569" bIns="68569" numCol="1" anchor="t" anchorCtr="0" compatLnSpc="1">
            <a:prstTxWarp prst="textNoShape">
              <a:avLst/>
            </a:prstTxWarp>
          </a:bodyPr>
          <a:lstStyle/>
          <a:p>
            <a:pPr marL="342900" indent="-171450" eaLnBrk="1" hangingPunct="1">
              <a:lnSpc>
                <a:spcPct val="80000"/>
              </a:lnSpc>
              <a:buClr>
                <a:srgbClr val="695D46"/>
              </a:buClr>
              <a:buNone/>
              <a:defRPr/>
            </a:pPr>
            <a:r>
              <a:rPr lang="cs-CZ" altLang="cs-CZ" sz="1500" dirty="0">
                <a:solidFill>
                  <a:srgbClr val="695D46"/>
                </a:solidFill>
                <a:latin typeface="Open Sans" panose="020B0606030504020204" pitchFamily="34" charset="0"/>
                <a:sym typeface="Open Sans" panose="020B0606030504020204" pitchFamily="34" charset="0"/>
              </a:rPr>
              <a:t>USA: </a:t>
            </a:r>
          </a:p>
          <a:p>
            <a:pPr marL="342900" indent="-171450" eaLnBrk="1" hangingPunct="1">
              <a:lnSpc>
                <a:spcPct val="80000"/>
              </a:lnSpc>
              <a:buClr>
                <a:srgbClr val="695D46"/>
              </a:buClr>
              <a:buFont typeface="Open Sans" panose="020B0606030504020204" pitchFamily="34" charset="0"/>
              <a:buChar char="●"/>
              <a:defRPr/>
            </a:pPr>
            <a:r>
              <a:rPr lang="cs-CZ" altLang="cs-CZ" sz="1500" dirty="0" err="1">
                <a:solidFill>
                  <a:srgbClr val="695D46"/>
                </a:solidFill>
                <a:latin typeface="Open Sans" panose="020B0606030504020204" pitchFamily="34" charset="0"/>
                <a:sym typeface="Open Sans" panose="020B0606030504020204" pitchFamily="34" charset="0"/>
              </a:rPr>
              <a:t>Centers</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for</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Disease</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Control</a:t>
            </a:r>
            <a:r>
              <a:rPr lang="cs-CZ" altLang="cs-CZ" sz="1500" dirty="0">
                <a:solidFill>
                  <a:srgbClr val="695D46"/>
                </a:solidFill>
                <a:latin typeface="Open Sans" panose="020B0606030504020204" pitchFamily="34" charset="0"/>
                <a:sym typeface="Open Sans" panose="020B0606030504020204" pitchFamily="34" charset="0"/>
              </a:rPr>
              <a:t> and </a:t>
            </a:r>
            <a:r>
              <a:rPr lang="cs-CZ" altLang="cs-CZ" sz="1500" dirty="0" err="1">
                <a:solidFill>
                  <a:srgbClr val="695D46"/>
                </a:solidFill>
                <a:latin typeface="Open Sans" panose="020B0606030504020204" pitchFamily="34" charset="0"/>
                <a:sym typeface="Open Sans" panose="020B0606030504020204" pitchFamily="34" charset="0"/>
              </a:rPr>
              <a:t>Prevention</a:t>
            </a:r>
            <a:r>
              <a:rPr lang="cs-CZ" altLang="cs-CZ" sz="1500" dirty="0">
                <a:solidFill>
                  <a:srgbClr val="695D46"/>
                </a:solidFill>
                <a:latin typeface="Open Sans" panose="020B0606030504020204" pitchFamily="34" charset="0"/>
                <a:sym typeface="Open Sans" panose="020B0606030504020204" pitchFamily="34" charset="0"/>
              </a:rPr>
              <a:t> (CDC)</a:t>
            </a:r>
          </a:p>
          <a:p>
            <a:pPr marL="342900" indent="-171450" eaLnBrk="1" hangingPunct="1">
              <a:lnSpc>
                <a:spcPct val="80000"/>
              </a:lnSpc>
              <a:buClr>
                <a:srgbClr val="695D46"/>
              </a:buClr>
              <a:buFont typeface="Open Sans" panose="020B0606030504020204" pitchFamily="34" charset="0"/>
              <a:buChar char="●"/>
              <a:defRPr/>
            </a:pPr>
            <a:r>
              <a:rPr lang="cs-CZ" altLang="cs-CZ" sz="1500" dirty="0">
                <a:solidFill>
                  <a:srgbClr val="695D46"/>
                </a:solidFill>
                <a:latin typeface="Open Sans" panose="020B0606030504020204" pitchFamily="34" charset="0"/>
                <a:sym typeface="Open Sans" panose="020B0606030504020204" pitchFamily="34" charset="0"/>
              </a:rPr>
              <a:t>Advisory </a:t>
            </a:r>
            <a:r>
              <a:rPr lang="cs-CZ" altLang="cs-CZ" sz="1500" dirty="0" err="1">
                <a:solidFill>
                  <a:srgbClr val="695D46"/>
                </a:solidFill>
                <a:latin typeface="Open Sans" panose="020B0606030504020204" pitchFamily="34" charset="0"/>
                <a:sym typeface="Open Sans" panose="020B0606030504020204" pitchFamily="34" charset="0"/>
              </a:rPr>
              <a:t>Committee</a:t>
            </a:r>
            <a:r>
              <a:rPr lang="cs-CZ" altLang="cs-CZ" sz="1500" dirty="0">
                <a:solidFill>
                  <a:srgbClr val="695D46"/>
                </a:solidFill>
                <a:latin typeface="Open Sans" panose="020B0606030504020204" pitchFamily="34" charset="0"/>
                <a:sym typeface="Open Sans" panose="020B0606030504020204" pitchFamily="34" charset="0"/>
              </a:rPr>
              <a:t> on </a:t>
            </a:r>
            <a:r>
              <a:rPr lang="cs-CZ" altLang="cs-CZ" sz="1500" dirty="0" err="1">
                <a:solidFill>
                  <a:srgbClr val="695D46"/>
                </a:solidFill>
                <a:latin typeface="Open Sans" panose="020B0606030504020204" pitchFamily="34" charset="0"/>
                <a:sym typeface="Open Sans" panose="020B0606030504020204" pitchFamily="34" charset="0"/>
              </a:rPr>
              <a:t>Immunization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Practices</a:t>
            </a:r>
            <a:r>
              <a:rPr lang="cs-CZ" altLang="cs-CZ" sz="1500" dirty="0">
                <a:solidFill>
                  <a:srgbClr val="695D46"/>
                </a:solidFill>
                <a:latin typeface="Open Sans" panose="020B0606030504020204" pitchFamily="34" charset="0"/>
                <a:sym typeface="Open Sans" panose="020B0606030504020204" pitchFamily="34" charset="0"/>
              </a:rPr>
              <a:t> (ACIP)</a:t>
            </a:r>
          </a:p>
          <a:p>
            <a:pPr marL="342900" indent="-171450" eaLnBrk="1" hangingPunct="1">
              <a:lnSpc>
                <a:spcPct val="80000"/>
              </a:lnSpc>
              <a:buClr>
                <a:srgbClr val="695D46"/>
              </a:buClr>
              <a:buFont typeface="Open Sans" panose="020B0606030504020204" pitchFamily="34" charset="0"/>
              <a:buChar char="●"/>
              <a:defRPr/>
            </a:pPr>
            <a:r>
              <a:rPr lang="cs-CZ" altLang="cs-CZ" sz="1500" dirty="0" err="1">
                <a:solidFill>
                  <a:srgbClr val="695D46"/>
                </a:solidFill>
                <a:latin typeface="Open Sans" panose="020B0606030504020204" pitchFamily="34" charset="0"/>
                <a:sym typeface="Open Sans" panose="020B0606030504020204" pitchFamily="34" charset="0"/>
              </a:rPr>
              <a:t>American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Academy</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of</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Pediatrics</a:t>
            </a:r>
            <a:r>
              <a:rPr lang="cs-CZ" altLang="cs-CZ" sz="1500" dirty="0">
                <a:solidFill>
                  <a:srgbClr val="695D46"/>
                </a:solidFill>
                <a:latin typeface="Open Sans" panose="020B0606030504020204" pitchFamily="34" charset="0"/>
                <a:sym typeface="Open Sans" panose="020B0606030504020204" pitchFamily="34" charset="0"/>
              </a:rPr>
              <a:t> (AAP)</a:t>
            </a:r>
          </a:p>
          <a:p>
            <a:pPr marL="342900" indent="-171450" eaLnBrk="1" hangingPunct="1">
              <a:lnSpc>
                <a:spcPct val="80000"/>
              </a:lnSpc>
              <a:buClr>
                <a:srgbClr val="695D46"/>
              </a:buClr>
              <a:buFont typeface="Open Sans" panose="020B0606030504020204" pitchFamily="34" charset="0"/>
              <a:buChar char="●"/>
              <a:defRPr/>
            </a:pPr>
            <a:r>
              <a:rPr lang="cs-CZ" altLang="cs-CZ" sz="1500" dirty="0" err="1">
                <a:solidFill>
                  <a:srgbClr val="695D46"/>
                </a:solidFill>
                <a:latin typeface="Open Sans" panose="020B0606030504020204" pitchFamily="34" charset="0"/>
                <a:sym typeface="Open Sans" panose="020B0606030504020204" pitchFamily="34" charset="0"/>
              </a:rPr>
              <a:t>Association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for</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Professionals</a:t>
            </a:r>
            <a:r>
              <a:rPr lang="cs-CZ" altLang="cs-CZ" sz="1500" dirty="0">
                <a:solidFill>
                  <a:srgbClr val="695D46"/>
                </a:solidFill>
                <a:latin typeface="Open Sans" panose="020B0606030504020204" pitchFamily="34" charset="0"/>
                <a:sym typeface="Open Sans" panose="020B0606030504020204" pitchFamily="34" charset="0"/>
              </a:rPr>
              <a:t> in </a:t>
            </a:r>
            <a:r>
              <a:rPr lang="cs-CZ" altLang="cs-CZ" sz="1500" dirty="0" err="1">
                <a:solidFill>
                  <a:srgbClr val="695D46"/>
                </a:solidFill>
                <a:latin typeface="Open Sans" panose="020B0606030504020204" pitchFamily="34" charset="0"/>
                <a:sym typeface="Open Sans" panose="020B0606030504020204" pitchFamily="34" charset="0"/>
              </a:rPr>
              <a:t>Infection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Control</a:t>
            </a:r>
            <a:r>
              <a:rPr lang="cs-CZ" altLang="cs-CZ" sz="1500" dirty="0">
                <a:solidFill>
                  <a:srgbClr val="695D46"/>
                </a:solidFill>
                <a:latin typeface="Open Sans" panose="020B0606030504020204" pitchFamily="34" charset="0"/>
                <a:sym typeface="Open Sans" panose="020B0606030504020204" pitchFamily="34" charset="0"/>
              </a:rPr>
              <a:t> and Epidemiology</a:t>
            </a:r>
          </a:p>
          <a:p>
            <a:pPr marL="342900" indent="-171450" eaLnBrk="1" hangingPunct="1">
              <a:lnSpc>
                <a:spcPct val="80000"/>
              </a:lnSpc>
              <a:buClr>
                <a:srgbClr val="695D46"/>
              </a:buClr>
              <a:buNone/>
              <a:defRPr/>
            </a:pPr>
            <a:endParaRPr lang="cs-CZ" altLang="cs-CZ" sz="1500" dirty="0">
              <a:solidFill>
                <a:srgbClr val="695D46"/>
              </a:solidFill>
              <a:latin typeface="Open Sans" panose="020B0606030504020204" pitchFamily="34" charset="0"/>
              <a:sym typeface="Open Sans" panose="020B0606030504020204" pitchFamily="34" charset="0"/>
            </a:endParaRPr>
          </a:p>
          <a:p>
            <a:pPr marL="342900" indent="-171450" eaLnBrk="1" hangingPunct="1">
              <a:lnSpc>
                <a:spcPct val="80000"/>
              </a:lnSpc>
              <a:buClr>
                <a:srgbClr val="695D46"/>
              </a:buClr>
              <a:buNone/>
              <a:defRPr/>
            </a:pPr>
            <a:r>
              <a:rPr lang="cs-CZ" altLang="cs-CZ" sz="1500" dirty="0">
                <a:solidFill>
                  <a:srgbClr val="695D46"/>
                </a:solidFill>
                <a:latin typeface="Open Sans" panose="020B0606030504020204" pitchFamily="34" charset="0"/>
                <a:sym typeface="Open Sans" panose="020B0606030504020204" pitchFamily="34" charset="0"/>
              </a:rPr>
              <a:t>Austrálie:</a:t>
            </a:r>
          </a:p>
          <a:p>
            <a:pPr marL="342900" indent="-171450" eaLnBrk="1" hangingPunct="1">
              <a:lnSpc>
                <a:spcPct val="80000"/>
              </a:lnSpc>
              <a:buClr>
                <a:srgbClr val="695D46"/>
              </a:buClr>
              <a:buFont typeface="Open Sans" panose="020B0606030504020204" pitchFamily="34" charset="0"/>
              <a:buChar char="●"/>
              <a:defRPr/>
            </a:pPr>
            <a:r>
              <a:rPr lang="cs-CZ" altLang="cs-CZ" sz="1500" dirty="0">
                <a:solidFill>
                  <a:srgbClr val="695D46"/>
                </a:solidFill>
                <a:latin typeface="Open Sans" panose="020B0606030504020204" pitchFamily="34" charset="0"/>
                <a:sym typeface="Open Sans" panose="020B0606030504020204" pitchFamily="34" charset="0"/>
              </a:rPr>
              <a:t>THE AUSTRALIAN IMMUNISATION HANDBOOK 10TH EDITION</a:t>
            </a:r>
          </a:p>
          <a:p>
            <a:pPr marL="342900" indent="-171450" eaLnBrk="1" hangingPunct="1">
              <a:lnSpc>
                <a:spcPct val="80000"/>
              </a:lnSpc>
              <a:buClr>
                <a:srgbClr val="695D46"/>
              </a:buClr>
              <a:buFont typeface="Open Sans" panose="020B0606030504020204" pitchFamily="34" charset="0"/>
              <a:buChar char="●"/>
              <a:defRPr/>
            </a:pPr>
            <a:endParaRPr lang="cs-CZ" altLang="cs-CZ" sz="1500" dirty="0">
              <a:solidFill>
                <a:srgbClr val="695D46"/>
              </a:solidFill>
              <a:latin typeface="Open Sans" panose="020B0606030504020204" pitchFamily="34" charset="0"/>
              <a:sym typeface="Open Sans" panose="020B0606030504020204" pitchFamily="34" charset="0"/>
            </a:endParaRPr>
          </a:p>
          <a:p>
            <a:pPr marL="342900" indent="-171450" eaLnBrk="1" hangingPunct="1">
              <a:lnSpc>
                <a:spcPct val="80000"/>
              </a:lnSpc>
              <a:buClr>
                <a:srgbClr val="695D46"/>
              </a:buClr>
              <a:buNone/>
              <a:defRPr/>
            </a:pPr>
            <a:r>
              <a:rPr lang="cs-CZ" altLang="cs-CZ" sz="1500" dirty="0">
                <a:solidFill>
                  <a:srgbClr val="695D46"/>
                </a:solidFill>
                <a:latin typeface="Open Sans" panose="020B0606030504020204" pitchFamily="34" charset="0"/>
                <a:sym typeface="Open Sans" panose="020B0606030504020204" pitchFamily="34" charset="0"/>
              </a:rPr>
              <a:t>Kanada:</a:t>
            </a:r>
          </a:p>
          <a:p>
            <a:pPr marL="342900" indent="-171450" eaLnBrk="1" hangingPunct="1">
              <a:lnSpc>
                <a:spcPct val="80000"/>
              </a:lnSpc>
              <a:buClr>
                <a:srgbClr val="695D46"/>
              </a:buClr>
              <a:buFont typeface="Open Sans" panose="020B0606030504020204" pitchFamily="34" charset="0"/>
              <a:buChar char="●"/>
              <a:defRPr/>
            </a:pPr>
            <a:r>
              <a:rPr lang="cs-CZ" altLang="cs-CZ" sz="1500" dirty="0" err="1">
                <a:solidFill>
                  <a:srgbClr val="695D46"/>
                </a:solidFill>
                <a:latin typeface="Open Sans" panose="020B0606030504020204" pitchFamily="34" charset="0"/>
                <a:sym typeface="Open Sans" panose="020B0606030504020204" pitchFamily="34" charset="0"/>
              </a:rPr>
              <a:t>Canadian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Immunization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Guide</a:t>
            </a:r>
            <a:r>
              <a:rPr lang="cs-CZ" altLang="cs-CZ" sz="1500" dirty="0">
                <a:solidFill>
                  <a:srgbClr val="695D46"/>
                </a:solidFill>
                <a:latin typeface="Open Sans" panose="020B0606030504020204" pitchFamily="34" charset="0"/>
                <a:sym typeface="Open Sans" panose="020B0606030504020204" pitchFamily="34" charset="0"/>
              </a:rPr>
              <a:t>: Part 3 - </a:t>
            </a:r>
            <a:r>
              <a:rPr lang="cs-CZ" altLang="cs-CZ" sz="1500" dirty="0" err="1">
                <a:solidFill>
                  <a:srgbClr val="695D46"/>
                </a:solidFill>
                <a:latin typeface="Open Sans" panose="020B0606030504020204" pitchFamily="34" charset="0"/>
                <a:sym typeface="Open Sans" panose="020B0606030504020204" pitchFamily="34" charset="0"/>
              </a:rPr>
              <a:t>Vaccination</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of</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Specific</a:t>
            </a:r>
            <a:r>
              <a:rPr lang="cs-CZ" altLang="cs-CZ" sz="1500" dirty="0">
                <a:solidFill>
                  <a:srgbClr val="695D46"/>
                </a:solidFill>
                <a:latin typeface="Open Sans" panose="020B0606030504020204" pitchFamily="34" charset="0"/>
                <a:sym typeface="Open Sans" panose="020B0606030504020204" pitchFamily="34" charset="0"/>
              </a:rPr>
              <a:t> </a:t>
            </a:r>
            <a:r>
              <a:rPr lang="cs-CZ" altLang="cs-CZ" sz="1500" dirty="0" err="1">
                <a:solidFill>
                  <a:srgbClr val="695D46"/>
                </a:solidFill>
                <a:latin typeface="Open Sans" panose="020B0606030504020204" pitchFamily="34" charset="0"/>
                <a:sym typeface="Open Sans" panose="020B0606030504020204" pitchFamily="34" charset="0"/>
              </a:rPr>
              <a:t>Populations</a:t>
            </a:r>
            <a:endParaRPr lang="cs-CZ" altLang="cs-CZ" sz="1500" dirty="0">
              <a:solidFill>
                <a:srgbClr val="695D46"/>
              </a:solidFill>
              <a:latin typeface="Open Sans" panose="020B0606030504020204" pitchFamily="34" charset="0"/>
              <a:sym typeface="Open Sans" panose="020B0606030504020204" pitchFamily="34" charset="0"/>
            </a:endParaRPr>
          </a:p>
          <a:p>
            <a:pPr marL="171450" indent="0" eaLnBrk="1" hangingPunct="1">
              <a:lnSpc>
                <a:spcPct val="80000"/>
              </a:lnSpc>
              <a:buClr>
                <a:srgbClr val="695D46"/>
              </a:buClr>
              <a:buNone/>
              <a:defRPr/>
            </a:pPr>
            <a:endParaRPr lang="cs-CZ" altLang="cs-CZ" sz="1500" dirty="0">
              <a:solidFill>
                <a:srgbClr val="695D46"/>
              </a:solidFill>
              <a:latin typeface="Open Sans" panose="020B0606030504020204" pitchFamily="34" charset="0"/>
              <a:sym typeface="Open Sans" panose="020B0606030504020204" pitchFamily="34" charset="0"/>
            </a:endParaRPr>
          </a:p>
          <a:p>
            <a:pPr marL="171450" indent="0" eaLnBrk="1" hangingPunct="1">
              <a:lnSpc>
                <a:spcPct val="80000"/>
              </a:lnSpc>
              <a:buClr>
                <a:srgbClr val="695D46"/>
              </a:buClr>
              <a:buNone/>
              <a:defRPr/>
            </a:pPr>
            <a:r>
              <a:rPr lang="cs-CZ" altLang="cs-CZ" sz="1500" dirty="0">
                <a:solidFill>
                  <a:srgbClr val="695D46"/>
                </a:solidFill>
                <a:latin typeface="Open Sans" panose="020B0606030504020204" pitchFamily="34" charset="0"/>
                <a:sym typeface="Open Sans" panose="020B0606030504020204" pitchFamily="34" charset="0"/>
              </a:rPr>
              <a:t>WHO: </a:t>
            </a:r>
          </a:p>
          <a:p>
            <a:pPr marL="428625" indent="-257175" eaLnBrk="1" hangingPunct="1">
              <a:lnSpc>
                <a:spcPct val="80000"/>
              </a:lnSpc>
              <a:buClr>
                <a:srgbClr val="695D46"/>
              </a:buClr>
              <a:defRPr/>
            </a:pPr>
            <a:r>
              <a:rPr lang="en-US" altLang="cs-CZ" sz="1500" dirty="0">
                <a:solidFill>
                  <a:srgbClr val="695D46"/>
                </a:solidFill>
                <a:latin typeface="Open Sans" panose="020B0606030504020204" pitchFamily="34" charset="0"/>
                <a:sym typeface="Open Sans" panose="020B0606030504020204" pitchFamily="34" charset="0"/>
              </a:rPr>
              <a:t>Implementation guide for vaccination of health workers</a:t>
            </a:r>
            <a:r>
              <a:rPr lang="cs-CZ" altLang="cs-CZ" sz="1500" dirty="0">
                <a:solidFill>
                  <a:srgbClr val="695D46"/>
                </a:solidFill>
                <a:latin typeface="Open Sans" panose="020B0606030504020204" pitchFamily="34" charset="0"/>
                <a:sym typeface="Open Sans" panose="020B0606030504020204" pitchFamily="34" charset="0"/>
              </a:rPr>
              <a:t> (75 stránek)</a:t>
            </a:r>
          </a:p>
          <a:p>
            <a:pPr marL="342900" indent="-171450" eaLnBrk="1" hangingPunct="1">
              <a:lnSpc>
                <a:spcPct val="80000"/>
              </a:lnSpc>
              <a:buClr>
                <a:srgbClr val="695D46"/>
              </a:buClr>
              <a:buFont typeface="Open Sans" panose="020B0606030504020204" pitchFamily="34" charset="0"/>
              <a:buChar char="●"/>
              <a:defRPr/>
            </a:pPr>
            <a:endParaRPr lang="cs-CZ" altLang="cs-CZ" sz="1350" dirty="0">
              <a:solidFill>
                <a:srgbClr val="695D46"/>
              </a:solidFill>
              <a:latin typeface="Open Sans" panose="020B0606030504020204" pitchFamily="34" charset="0"/>
              <a:sym typeface="Open Sans" panose="020B0606030504020204" pitchFamily="34" charset="0"/>
            </a:endParaRPr>
          </a:p>
          <a:p>
            <a:pPr marL="342900" indent="-171450" eaLnBrk="1" hangingPunct="1">
              <a:lnSpc>
                <a:spcPct val="80000"/>
              </a:lnSpc>
              <a:buClr>
                <a:srgbClr val="695D46"/>
              </a:buClr>
              <a:buFont typeface="Open Sans" panose="020B0606030504020204" pitchFamily="34" charset="0"/>
              <a:buChar char="●"/>
              <a:defRPr/>
            </a:pPr>
            <a:endParaRPr lang="cs-CZ" altLang="cs-CZ" sz="1350" dirty="0">
              <a:solidFill>
                <a:srgbClr val="695D46"/>
              </a:solidFill>
              <a:latin typeface="Open Sans" panose="020B0606030504020204" pitchFamily="34" charset="0"/>
              <a:sym typeface="Open Sans" panose="020B0606030504020204" pitchFamily="34" charset="0"/>
            </a:endParaRPr>
          </a:p>
          <a:p>
            <a:pPr marL="342900" indent="-171450" eaLnBrk="1" hangingPunct="1">
              <a:lnSpc>
                <a:spcPct val="80000"/>
              </a:lnSpc>
              <a:buClr>
                <a:srgbClr val="695D46"/>
              </a:buClr>
              <a:buFont typeface="Open Sans" panose="020B0606030504020204" pitchFamily="34" charset="0"/>
              <a:buChar char="●"/>
              <a:defRPr/>
            </a:pPr>
            <a:endParaRPr lang="cs-CZ" altLang="cs-CZ" sz="1350" dirty="0">
              <a:solidFill>
                <a:srgbClr val="695D46"/>
              </a:solidFill>
              <a:latin typeface="Open Sans" panose="020B0606030504020204" pitchFamily="34" charset="0"/>
              <a:sym typeface="Open Sans" panose="020B0606030504020204" pitchFamily="34" charset="0"/>
            </a:endParaRPr>
          </a:p>
        </p:txBody>
      </p:sp>
    </p:spTree>
    <p:extLst>
      <p:ext uri="{BB962C8B-B14F-4D97-AF65-F5344CB8AC3E}">
        <p14:creationId xmlns:p14="http://schemas.microsoft.com/office/powerpoint/2010/main" val="3912470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95B4-3D2B-33B0-DC68-5CD1CF1236B0}"/>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19425113-25FB-E688-7612-88B6E72F56DE}"/>
              </a:ext>
            </a:extLst>
          </p:cNvPr>
          <p:cNvSpPr>
            <a:spLocks noGrp="1"/>
          </p:cNvSpPr>
          <p:nvPr>
            <p:ph type="body" idx="1"/>
          </p:nvPr>
        </p:nvSpPr>
        <p:spPr>
          <a:xfrm>
            <a:off x="1368028" y="2057400"/>
            <a:ext cx="6480572" cy="1254919"/>
          </a:xfrm>
        </p:spPr>
        <p:txBody>
          <a:bodyPr/>
          <a:lstStyle/>
          <a:p>
            <a:pPr>
              <a:defRPr/>
            </a:pPr>
            <a:endParaRPr lang="cs-CZ"/>
          </a:p>
        </p:txBody>
      </p:sp>
      <p:sp>
        <p:nvSpPr>
          <p:cNvPr id="20483" name="Nadpis 2">
            <a:extLst>
              <a:ext uri="{FF2B5EF4-FFF2-40B4-BE49-F238E27FC236}">
                <a16:creationId xmlns:a16="http://schemas.microsoft.com/office/drawing/2014/main" id="{EF2E6A6C-C083-E2F7-5321-518A314AE489}"/>
              </a:ext>
            </a:extLst>
          </p:cNvPr>
          <p:cNvSpPr>
            <a:spLocks noGrp="1"/>
          </p:cNvSpPr>
          <p:nvPr>
            <p:ph type="title"/>
          </p:nvPr>
        </p:nvSpPr>
        <p:spPr>
          <a:xfrm>
            <a:off x="722710" y="400050"/>
            <a:ext cx="7772400" cy="1143000"/>
          </a:xfrm>
        </p:spPr>
        <p:txBody>
          <a:bodyPr/>
          <a:lstStyle/>
          <a:p>
            <a:endParaRPr lang="cs-CZ" altLang="cs-CZ"/>
          </a:p>
        </p:txBody>
      </p:sp>
      <p:pic>
        <p:nvPicPr>
          <p:cNvPr id="20484" name="Obrázek 5">
            <a:extLst>
              <a:ext uri="{FF2B5EF4-FFF2-40B4-BE49-F238E27FC236}">
                <a16:creationId xmlns:a16="http://schemas.microsoft.com/office/drawing/2014/main" id="{3F334B5F-2A95-E2C8-BB70-0DB488AA1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0"/>
            <a:ext cx="910828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a:extLst>
              <a:ext uri="{FF2B5EF4-FFF2-40B4-BE49-F238E27FC236}">
                <a16:creationId xmlns:a16="http://schemas.microsoft.com/office/drawing/2014/main" id="{9871854C-86EF-2281-8DE6-8907D6E04A20}"/>
              </a:ext>
            </a:extLst>
          </p:cNvPr>
          <p:cNvSpPr/>
          <p:nvPr/>
        </p:nvSpPr>
        <p:spPr>
          <a:xfrm>
            <a:off x="8352235" y="627460"/>
            <a:ext cx="594122" cy="39421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sz="1350" b="0" i="0" u="none" strike="noStrike" kern="1200" cap="none" spc="0" normalizeH="0" baseline="0" noProof="0">
              <a:ln>
                <a:noFill/>
              </a:ln>
              <a:solidFill>
                <a:prstClr val="white"/>
              </a:solidFill>
              <a:effectLst/>
              <a:uLnTx/>
              <a:uFillTx/>
              <a:latin typeface="Georgia"/>
              <a:ea typeface="+mn-ea"/>
              <a:cs typeface="+mn-cs"/>
              <a:sym typeface="Arial" panose="020B0604020202020204" pitchFamily="34" charset="0"/>
            </a:endParaRPr>
          </a:p>
        </p:txBody>
      </p:sp>
    </p:spTree>
    <p:extLst>
      <p:ext uri="{BB962C8B-B14F-4D97-AF65-F5344CB8AC3E}">
        <p14:creationId xmlns:p14="http://schemas.microsoft.com/office/powerpoint/2010/main" val="1601891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63A0-21D4-173D-7AD6-21FE741F156A}"/>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4FB63123-82B6-3A10-53DB-EFE5CE59B030}"/>
              </a:ext>
            </a:extLst>
          </p:cNvPr>
          <p:cNvSpPr>
            <a:spLocks noGrp="1"/>
          </p:cNvSpPr>
          <p:nvPr>
            <p:ph type="body" idx="1"/>
          </p:nvPr>
        </p:nvSpPr>
        <p:spPr>
          <a:xfrm>
            <a:off x="1368028" y="2057400"/>
            <a:ext cx="6480572" cy="1254919"/>
          </a:xfrm>
        </p:spPr>
        <p:txBody>
          <a:bodyPr/>
          <a:lstStyle/>
          <a:p>
            <a:pPr>
              <a:defRPr/>
            </a:pPr>
            <a:endParaRPr lang="cs-CZ"/>
          </a:p>
        </p:txBody>
      </p:sp>
      <p:sp>
        <p:nvSpPr>
          <p:cNvPr id="21507" name="Nadpis 2">
            <a:extLst>
              <a:ext uri="{FF2B5EF4-FFF2-40B4-BE49-F238E27FC236}">
                <a16:creationId xmlns:a16="http://schemas.microsoft.com/office/drawing/2014/main" id="{E4D0F4B7-4B9E-D548-A558-38F4AFFE08C1}"/>
              </a:ext>
            </a:extLst>
          </p:cNvPr>
          <p:cNvSpPr>
            <a:spLocks noGrp="1"/>
          </p:cNvSpPr>
          <p:nvPr>
            <p:ph type="title"/>
          </p:nvPr>
        </p:nvSpPr>
        <p:spPr>
          <a:xfrm>
            <a:off x="722710" y="400050"/>
            <a:ext cx="7772400" cy="1143000"/>
          </a:xfrm>
        </p:spPr>
        <p:txBody>
          <a:bodyPr/>
          <a:lstStyle/>
          <a:p>
            <a:endParaRPr lang="cs-CZ" altLang="cs-CZ"/>
          </a:p>
        </p:txBody>
      </p:sp>
      <p:pic>
        <p:nvPicPr>
          <p:cNvPr id="21508" name="Obrázek 4">
            <a:extLst>
              <a:ext uri="{FF2B5EF4-FFF2-40B4-BE49-F238E27FC236}">
                <a16:creationId xmlns:a16="http://schemas.microsoft.com/office/drawing/2014/main" id="{D61DDD5B-28DF-0D19-F677-F12E83580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57533C1C-8220-C5EB-F37B-50904B1E3B49}"/>
              </a:ext>
            </a:extLst>
          </p:cNvPr>
          <p:cNvSpPr/>
          <p:nvPr/>
        </p:nvSpPr>
        <p:spPr>
          <a:xfrm>
            <a:off x="128588" y="713185"/>
            <a:ext cx="1684735" cy="5083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sz="1350" b="0" i="0" u="none" strike="noStrike" kern="1200" cap="none" spc="0" normalizeH="0" baseline="0" noProof="0">
              <a:ln>
                <a:noFill/>
              </a:ln>
              <a:solidFill>
                <a:prstClr val="white"/>
              </a:solidFill>
              <a:effectLst/>
              <a:uLnTx/>
              <a:uFillTx/>
              <a:latin typeface="Georgia"/>
              <a:ea typeface="+mn-ea"/>
              <a:cs typeface="+mn-cs"/>
              <a:sym typeface="Arial" panose="020B0604020202020204" pitchFamily="34" charset="0"/>
            </a:endParaRPr>
          </a:p>
        </p:txBody>
      </p:sp>
      <p:sp>
        <p:nvSpPr>
          <p:cNvPr id="7" name="Obdélník 6">
            <a:extLst>
              <a:ext uri="{FF2B5EF4-FFF2-40B4-BE49-F238E27FC236}">
                <a16:creationId xmlns:a16="http://schemas.microsoft.com/office/drawing/2014/main" id="{E40D4D01-3F7D-C77B-3BCD-253888362F10}"/>
              </a:ext>
            </a:extLst>
          </p:cNvPr>
          <p:cNvSpPr/>
          <p:nvPr/>
        </p:nvSpPr>
        <p:spPr>
          <a:xfrm>
            <a:off x="132160" y="1706167"/>
            <a:ext cx="1685925" cy="8120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sz="1350" b="0" i="0" u="none" strike="noStrike" kern="1200" cap="none" spc="0" normalizeH="0" baseline="0" noProof="0">
              <a:ln>
                <a:noFill/>
              </a:ln>
              <a:solidFill>
                <a:prstClr val="white"/>
              </a:solidFill>
              <a:effectLst/>
              <a:uLnTx/>
              <a:uFillTx/>
              <a:latin typeface="Georgia"/>
              <a:ea typeface="+mn-ea"/>
              <a:cs typeface="+mn-cs"/>
              <a:sym typeface="Arial" panose="020B0604020202020204" pitchFamily="34" charset="0"/>
            </a:endParaRPr>
          </a:p>
        </p:txBody>
      </p:sp>
      <p:sp>
        <p:nvSpPr>
          <p:cNvPr id="8" name="Obdélník 7">
            <a:extLst>
              <a:ext uri="{FF2B5EF4-FFF2-40B4-BE49-F238E27FC236}">
                <a16:creationId xmlns:a16="http://schemas.microsoft.com/office/drawing/2014/main" id="{0052DEA0-284B-788E-F1C5-7DD053C80703}"/>
              </a:ext>
            </a:extLst>
          </p:cNvPr>
          <p:cNvSpPr/>
          <p:nvPr/>
        </p:nvSpPr>
        <p:spPr>
          <a:xfrm>
            <a:off x="128588" y="3520679"/>
            <a:ext cx="1684735" cy="2845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sz="1350" b="0" i="0" u="none" strike="noStrike" kern="1200" cap="none" spc="0" normalizeH="0" baseline="0" noProof="0">
              <a:ln>
                <a:noFill/>
              </a:ln>
              <a:solidFill>
                <a:prstClr val="white"/>
              </a:solidFill>
              <a:effectLst/>
              <a:uLnTx/>
              <a:uFillTx/>
              <a:latin typeface="Georgia"/>
              <a:ea typeface="+mn-ea"/>
              <a:cs typeface="+mn-cs"/>
              <a:sym typeface="Arial" panose="020B0604020202020204" pitchFamily="34" charset="0"/>
            </a:endParaRPr>
          </a:p>
        </p:txBody>
      </p:sp>
      <p:sp>
        <p:nvSpPr>
          <p:cNvPr id="21512" name="TextovéPole 2">
            <a:extLst>
              <a:ext uri="{FF2B5EF4-FFF2-40B4-BE49-F238E27FC236}">
                <a16:creationId xmlns:a16="http://schemas.microsoft.com/office/drawing/2014/main" id="{7DE9BA38-A0E7-438D-E946-337559A13C3F}"/>
              </a:ext>
            </a:extLst>
          </p:cNvPr>
          <p:cNvSpPr txBox="1">
            <a:spLocks noChangeArrowheads="1"/>
          </p:cNvSpPr>
          <p:nvPr/>
        </p:nvSpPr>
        <p:spPr bwMode="auto">
          <a:xfrm>
            <a:off x="1818085" y="3805238"/>
            <a:ext cx="7217569" cy="5309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1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věková indikace + lab. pracovníci rutinně exponovaní </a:t>
            </a:r>
            <a:r>
              <a:rPr kumimoji="0" lang="cs-CZ" altLang="cs-CZ" sz="1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N. meningitidis</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altLang="cs-CZ"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513" name="TextovéPole 8">
            <a:extLst>
              <a:ext uri="{FF2B5EF4-FFF2-40B4-BE49-F238E27FC236}">
                <a16:creationId xmlns:a16="http://schemas.microsoft.com/office/drawing/2014/main" id="{63AD2E90-9C29-142D-79D7-03C4C1CA11AA}"/>
              </a:ext>
            </a:extLst>
          </p:cNvPr>
          <p:cNvSpPr txBox="1">
            <a:spLocks noChangeArrowheads="1"/>
          </p:cNvSpPr>
          <p:nvPr/>
        </p:nvSpPr>
        <p:spPr bwMode="auto">
          <a:xfrm>
            <a:off x="1818085" y="3530204"/>
            <a:ext cx="7217569"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cs-CZ"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For HCP who perform tasks that may involve exposure to blood or body fluids, obtain antibody serology 1–2 months</a:t>
            </a:r>
          </a:p>
        </p:txBody>
      </p:sp>
      <p:sp>
        <p:nvSpPr>
          <p:cNvPr id="21514" name="TextovéPole 9">
            <a:extLst>
              <a:ext uri="{FF2B5EF4-FFF2-40B4-BE49-F238E27FC236}">
                <a16:creationId xmlns:a16="http://schemas.microsoft.com/office/drawing/2014/main" id="{19077AE5-662A-A6F0-0784-E78FB4F36B62}"/>
              </a:ext>
            </a:extLst>
          </p:cNvPr>
          <p:cNvSpPr txBox="1">
            <a:spLocks noChangeArrowheads="1"/>
          </p:cNvSpPr>
          <p:nvPr/>
        </p:nvSpPr>
        <p:spPr bwMode="auto">
          <a:xfrm>
            <a:off x="5436394" y="1475185"/>
            <a:ext cx="3604022"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60+ s chronickými onemocněními, 75+ všichni</a:t>
            </a:r>
            <a:endParaRPr kumimoji="0" lang="en-US" altLang="cs-C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5008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A699-0380-4510-15B7-64190819E16F}"/>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57E2B1F4-0FCF-C3FE-E2D4-9327FE0C7C7E}"/>
              </a:ext>
            </a:extLst>
          </p:cNvPr>
          <p:cNvSpPr>
            <a:spLocks noGrp="1"/>
          </p:cNvSpPr>
          <p:nvPr>
            <p:ph type="body" idx="1"/>
          </p:nvPr>
        </p:nvSpPr>
        <p:spPr>
          <a:xfrm>
            <a:off x="1368028" y="2057400"/>
            <a:ext cx="6480572" cy="1254919"/>
          </a:xfrm>
        </p:spPr>
        <p:txBody>
          <a:bodyPr/>
          <a:lstStyle/>
          <a:p>
            <a:pPr>
              <a:defRPr/>
            </a:pPr>
            <a:endParaRPr lang="cs-CZ"/>
          </a:p>
        </p:txBody>
      </p:sp>
      <p:sp>
        <p:nvSpPr>
          <p:cNvPr id="22531" name="Nadpis 2">
            <a:extLst>
              <a:ext uri="{FF2B5EF4-FFF2-40B4-BE49-F238E27FC236}">
                <a16:creationId xmlns:a16="http://schemas.microsoft.com/office/drawing/2014/main" id="{CC206242-5B2B-B64F-2E05-5D1BAFDB8C24}"/>
              </a:ext>
            </a:extLst>
          </p:cNvPr>
          <p:cNvSpPr>
            <a:spLocks noGrp="1"/>
          </p:cNvSpPr>
          <p:nvPr>
            <p:ph type="title"/>
          </p:nvPr>
        </p:nvSpPr>
        <p:spPr>
          <a:xfrm>
            <a:off x="722710" y="400050"/>
            <a:ext cx="7772400" cy="1143000"/>
          </a:xfrm>
        </p:spPr>
        <p:txBody>
          <a:bodyPr/>
          <a:lstStyle/>
          <a:p>
            <a:endParaRPr lang="cs-CZ" altLang="cs-CZ"/>
          </a:p>
        </p:txBody>
      </p:sp>
      <p:pic>
        <p:nvPicPr>
          <p:cNvPr id="22532" name="Obrázek 4">
            <a:extLst>
              <a:ext uri="{FF2B5EF4-FFF2-40B4-BE49-F238E27FC236}">
                <a16:creationId xmlns:a16="http://schemas.microsoft.com/office/drawing/2014/main" id="{2B62BD71-6492-6768-6FBF-F4802577C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0"/>
            <a:ext cx="910828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BE047666-8092-E436-EF1E-0962CC161AA5}"/>
              </a:ext>
            </a:extLst>
          </p:cNvPr>
          <p:cNvSpPr/>
          <p:nvPr/>
        </p:nvSpPr>
        <p:spPr>
          <a:xfrm>
            <a:off x="132160" y="2193131"/>
            <a:ext cx="4818459" cy="1631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sz="1350" b="0" i="0" u="none" strike="noStrike" kern="1200" cap="none" spc="0" normalizeH="0" baseline="0" noProof="0">
              <a:ln>
                <a:noFill/>
              </a:ln>
              <a:solidFill>
                <a:prstClr val="white"/>
              </a:solidFill>
              <a:effectLst/>
              <a:uLnTx/>
              <a:uFillTx/>
              <a:latin typeface="Georgia"/>
              <a:ea typeface="+mn-ea"/>
              <a:cs typeface="+mn-cs"/>
              <a:sym typeface="Arial" panose="020B0604020202020204" pitchFamily="34" charset="0"/>
            </a:endParaRPr>
          </a:p>
        </p:txBody>
      </p:sp>
    </p:spTree>
    <p:extLst>
      <p:ext uri="{BB962C8B-B14F-4D97-AF65-F5344CB8AC3E}">
        <p14:creationId xmlns:p14="http://schemas.microsoft.com/office/powerpoint/2010/main" val="16460729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94C3F8-A4D1-14EF-4DA7-AA2B4FA88839}"/>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5BAE0739-A88D-27DA-BF45-F05A9F75CAF1}"/>
              </a:ext>
            </a:extLst>
          </p:cNvPr>
          <p:cNvSpPr>
            <a:spLocks noGrp="1"/>
          </p:cNvSpPr>
          <p:nvPr>
            <p:ph type="body" idx="1"/>
          </p:nvPr>
        </p:nvSpPr>
        <p:spPr>
          <a:xfrm>
            <a:off x="1368028" y="2057400"/>
            <a:ext cx="6480572" cy="1254919"/>
          </a:xfrm>
        </p:spPr>
        <p:txBody>
          <a:bodyPr/>
          <a:lstStyle/>
          <a:p>
            <a:pPr>
              <a:defRPr/>
            </a:pPr>
            <a:endParaRPr lang="en-US"/>
          </a:p>
        </p:txBody>
      </p:sp>
      <p:sp>
        <p:nvSpPr>
          <p:cNvPr id="23555" name="Nadpis 2">
            <a:extLst>
              <a:ext uri="{FF2B5EF4-FFF2-40B4-BE49-F238E27FC236}">
                <a16:creationId xmlns:a16="http://schemas.microsoft.com/office/drawing/2014/main" id="{C55439D4-E442-5E6A-0E92-7C544291C98F}"/>
              </a:ext>
            </a:extLst>
          </p:cNvPr>
          <p:cNvSpPr>
            <a:spLocks noGrp="1"/>
          </p:cNvSpPr>
          <p:nvPr>
            <p:ph type="title"/>
          </p:nvPr>
        </p:nvSpPr>
        <p:spPr>
          <a:xfrm>
            <a:off x="364331" y="154781"/>
            <a:ext cx="8639175" cy="652463"/>
          </a:xfrm>
        </p:spPr>
        <p:txBody>
          <a:bodyPr/>
          <a:lstStyle/>
          <a:p>
            <a:endParaRPr lang="en-US" altLang="cs-CZ"/>
          </a:p>
        </p:txBody>
      </p:sp>
      <p:pic>
        <p:nvPicPr>
          <p:cNvPr id="23556" name="Obrázek 4">
            <a:extLst>
              <a:ext uri="{FF2B5EF4-FFF2-40B4-BE49-F238E27FC236}">
                <a16:creationId xmlns:a16="http://schemas.microsoft.com/office/drawing/2014/main" id="{2E3732BC-BD49-8168-D989-CA01677D3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2" y="807244"/>
            <a:ext cx="4269581" cy="41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Obrázek 6">
            <a:extLst>
              <a:ext uri="{FF2B5EF4-FFF2-40B4-BE49-F238E27FC236}">
                <a16:creationId xmlns:a16="http://schemas.microsoft.com/office/drawing/2014/main" id="{0EE87589-A682-BD57-EEC0-3ECB546B2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6" y="815579"/>
            <a:ext cx="4269581" cy="417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Obrázek 8">
            <a:extLst>
              <a:ext uri="{FF2B5EF4-FFF2-40B4-BE49-F238E27FC236}">
                <a16:creationId xmlns:a16="http://schemas.microsoft.com/office/drawing/2014/main" id="{34D9861D-5F0A-7E22-850D-1D2893A4A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282" y="79773"/>
            <a:ext cx="4250531"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26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37BF69-7F06-5B12-6DC8-7CE7BBB3D917}"/>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98A75A49-DBF8-85DB-7324-2414313C843A}"/>
              </a:ext>
            </a:extLst>
          </p:cNvPr>
          <p:cNvSpPr>
            <a:spLocks noGrp="1"/>
          </p:cNvSpPr>
          <p:nvPr>
            <p:ph type="body" idx="1"/>
          </p:nvPr>
        </p:nvSpPr>
        <p:spPr>
          <a:xfrm>
            <a:off x="1368028" y="2057400"/>
            <a:ext cx="6480572" cy="1254919"/>
          </a:xfrm>
        </p:spPr>
        <p:txBody>
          <a:bodyPr/>
          <a:lstStyle/>
          <a:p>
            <a:pPr>
              <a:defRPr/>
            </a:pPr>
            <a:endParaRPr lang="en-US"/>
          </a:p>
        </p:txBody>
      </p:sp>
      <p:sp>
        <p:nvSpPr>
          <p:cNvPr id="24579" name="Nadpis 2">
            <a:extLst>
              <a:ext uri="{FF2B5EF4-FFF2-40B4-BE49-F238E27FC236}">
                <a16:creationId xmlns:a16="http://schemas.microsoft.com/office/drawing/2014/main" id="{D41E74E9-A4E5-1F5A-2772-7E4B27A8C7C7}"/>
              </a:ext>
            </a:extLst>
          </p:cNvPr>
          <p:cNvSpPr>
            <a:spLocks noGrp="1"/>
          </p:cNvSpPr>
          <p:nvPr>
            <p:ph type="title"/>
          </p:nvPr>
        </p:nvSpPr>
        <p:spPr>
          <a:xfrm>
            <a:off x="722710" y="400050"/>
            <a:ext cx="7772400" cy="1143000"/>
          </a:xfrm>
        </p:spPr>
        <p:txBody>
          <a:bodyPr/>
          <a:lstStyle/>
          <a:p>
            <a:endParaRPr lang="en-US" altLang="cs-CZ"/>
          </a:p>
        </p:txBody>
      </p:sp>
      <p:pic>
        <p:nvPicPr>
          <p:cNvPr id="24580" name="Obrázek 4">
            <a:extLst>
              <a:ext uri="{FF2B5EF4-FFF2-40B4-BE49-F238E27FC236}">
                <a16:creationId xmlns:a16="http://schemas.microsoft.com/office/drawing/2014/main" id="{A790D88F-4680-7936-2850-3B35FA5BF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281"/>
            <a:ext cx="914400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ovéPole 6">
            <a:extLst>
              <a:ext uri="{FF2B5EF4-FFF2-40B4-BE49-F238E27FC236}">
                <a16:creationId xmlns:a16="http://schemas.microsoft.com/office/drawing/2014/main" id="{5F24CAD2-68AA-0DFB-BAD0-05B4AD9F6E3A}"/>
              </a:ext>
            </a:extLst>
          </p:cNvPr>
          <p:cNvSpPr txBox="1">
            <a:spLocks noChangeArrowheads="1"/>
          </p:cNvSpPr>
          <p:nvPr/>
        </p:nvSpPr>
        <p:spPr bwMode="auto">
          <a:xfrm>
            <a:off x="359569" y="4836319"/>
            <a:ext cx="88927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cs-CZ"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https://www.cdc.gov/fluvaxview/coverage-by-season/health-care-personnel-coverage-2023-24.html</a:t>
            </a:r>
          </a:p>
        </p:txBody>
      </p:sp>
      <p:sp>
        <p:nvSpPr>
          <p:cNvPr id="24582" name="TextovéPole 8">
            <a:extLst>
              <a:ext uri="{FF2B5EF4-FFF2-40B4-BE49-F238E27FC236}">
                <a16:creationId xmlns:a16="http://schemas.microsoft.com/office/drawing/2014/main" id="{8661E85B-F00F-1700-3498-4B7BA687F489}"/>
              </a:ext>
            </a:extLst>
          </p:cNvPr>
          <p:cNvSpPr txBox="1">
            <a:spLocks noChangeArrowheads="1"/>
          </p:cNvSpPr>
          <p:nvPr/>
        </p:nvSpPr>
        <p:spPr bwMode="auto">
          <a:xfrm>
            <a:off x="1052513" y="2000250"/>
            <a:ext cx="7506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Proočkovanost HCP proti chřipce, USA</a:t>
            </a:r>
            <a:endParaRPr kumimoji="0" lang="en-US" altLang="cs-CZ" sz="3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05075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D28D90B-455B-873B-A92B-4314F97E016A}"/>
            </a:ext>
          </a:extLst>
        </p:cNvPr>
        <p:cNvGrpSpPr/>
        <p:nvPr/>
      </p:nvGrpSpPr>
      <p:grpSpPr>
        <a:xfrm>
          <a:off x="0" y="0"/>
          <a:ext cx="0" cy="0"/>
          <a:chOff x="0" y="0"/>
          <a:chExt cx="0" cy="0"/>
        </a:xfrm>
      </p:grpSpPr>
      <p:sp>
        <p:nvSpPr>
          <p:cNvPr id="26626" name="Shape 131">
            <a:extLst>
              <a:ext uri="{FF2B5EF4-FFF2-40B4-BE49-F238E27FC236}">
                <a16:creationId xmlns:a16="http://schemas.microsoft.com/office/drawing/2014/main" id="{C8A54099-7AC0-F15C-4FB1-9B759AE6F03D}"/>
              </a:ext>
            </a:extLst>
          </p:cNvPr>
          <p:cNvSpPr>
            <a:spLocks noGrp="1"/>
          </p:cNvSpPr>
          <p:nvPr>
            <p:ph type="title" idx="4294967295"/>
          </p:nvPr>
        </p:nvSpPr>
        <p:spPr>
          <a:xfrm>
            <a:off x="1371600" y="195263"/>
            <a:ext cx="4226719" cy="570310"/>
          </a:xfrm>
        </p:spPr>
        <p:txBody>
          <a:bodyPr vert="horz" wrap="square" lIns="68569" tIns="68569" rIns="68569" bIns="68569" numCol="1" anchor="t" anchorCtr="0" compatLnSpc="1">
            <a:prstTxWarp prst="textNoShape">
              <a:avLst/>
            </a:prstTxWarp>
          </a:bodyPr>
          <a:lstStyle/>
          <a:p>
            <a:pPr eaLnBrk="1" hangingPunct="1">
              <a:buClr>
                <a:schemeClr val="accent1"/>
              </a:buClr>
              <a:buFont typeface="PT Sans Narrow" panose="020B0506020203020204" pitchFamily="34" charset="-18"/>
              <a:buNone/>
            </a:pPr>
            <a:r>
              <a:rPr lang="cs-CZ" altLang="cs-CZ" sz="2400" b="1">
                <a:solidFill>
                  <a:schemeClr val="accent1"/>
                </a:solidFill>
                <a:latin typeface="PT Sans Narrow" panose="020B0506020203020204" pitchFamily="34" charset="-18"/>
                <a:sym typeface="PT Sans Narrow" panose="020B0506020203020204" pitchFamily="34" charset="-18"/>
              </a:rPr>
              <a:t>Zarděnky, spalničky, příušnice (MMR)</a:t>
            </a:r>
            <a:br>
              <a:rPr lang="cs-CZ" altLang="cs-CZ" sz="2400" b="1">
                <a:solidFill>
                  <a:schemeClr val="accent1"/>
                </a:solidFill>
                <a:latin typeface="PT Sans Narrow" panose="020B0506020203020204" pitchFamily="34" charset="-18"/>
                <a:sym typeface="PT Sans Narrow" panose="020B0506020203020204" pitchFamily="34" charset="-18"/>
              </a:rPr>
            </a:br>
            <a:endParaRPr lang="cs-CZ" altLang="cs-CZ" sz="2400" b="1">
              <a:solidFill>
                <a:schemeClr val="accent1"/>
              </a:solidFill>
              <a:latin typeface="PT Sans Narrow" panose="020B0506020203020204" pitchFamily="34" charset="-18"/>
              <a:sym typeface="PT Sans Narrow" panose="020B0506020203020204" pitchFamily="34" charset="-18"/>
            </a:endParaRPr>
          </a:p>
        </p:txBody>
      </p:sp>
      <p:sp>
        <p:nvSpPr>
          <p:cNvPr id="26627" name="Shape 132">
            <a:extLst>
              <a:ext uri="{FF2B5EF4-FFF2-40B4-BE49-F238E27FC236}">
                <a16:creationId xmlns:a16="http://schemas.microsoft.com/office/drawing/2014/main" id="{BBDF2114-5456-490A-A0E2-6B650D1C341A}"/>
              </a:ext>
            </a:extLst>
          </p:cNvPr>
          <p:cNvSpPr>
            <a:spLocks noGrp="1"/>
          </p:cNvSpPr>
          <p:nvPr>
            <p:ph type="body" idx="4294967295"/>
          </p:nvPr>
        </p:nvSpPr>
        <p:spPr>
          <a:xfrm>
            <a:off x="251223" y="844154"/>
            <a:ext cx="6265069" cy="3977878"/>
          </a:xfrm>
        </p:spPr>
        <p:txBody>
          <a:bodyPr vert="horz" wrap="square" lIns="68569" tIns="68569" rIns="68569" bIns="68569" numCol="1" anchor="t" anchorCtr="0" compatLnSpc="1">
            <a:prstTxWarp prst="textNoShape">
              <a:avLst/>
            </a:prstTxWarp>
          </a:bodyPr>
          <a:lstStyle/>
          <a:p>
            <a:pPr eaLnBrk="1" hangingPunct="1">
              <a:lnSpc>
                <a:spcPct val="80000"/>
              </a:lnSpc>
              <a:spcBef>
                <a:spcPct val="0"/>
              </a:spcBef>
              <a:spcAft>
                <a:spcPts val="375"/>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Evidence imunity:</a:t>
            </a:r>
          </a:p>
          <a:p>
            <a:pPr lvl="2"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dokumentované 2 dávky vakcíny (pro zarděnky stačí 1 dávka)</a:t>
            </a:r>
          </a:p>
          <a:p>
            <a:pPr lvl="2"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laboratorní evidence imunity</a:t>
            </a:r>
          </a:p>
          <a:p>
            <a:pPr lvl="2"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laboratorní potvrzení nemoci</a:t>
            </a:r>
          </a:p>
          <a:p>
            <a:pPr lvl="2"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narození před rokem 1957 (USA)</a:t>
            </a:r>
          </a:p>
          <a:p>
            <a:pPr lvl="3"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pro zdravotníky zvažovat očkování</a:t>
            </a:r>
          </a:p>
          <a:p>
            <a:pPr lvl="3"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při epidemii očkování </a:t>
            </a:r>
          </a:p>
          <a:p>
            <a:pPr lvl="3"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AAP ročník narození pro zarděnky neuznává (očkovat), pro spalničky a příušnice „</a:t>
            </a:r>
            <a:r>
              <a:rPr lang="en-US" altLang="cs-CZ">
                <a:solidFill>
                  <a:srgbClr val="695D46"/>
                </a:solidFill>
                <a:latin typeface="Open Sans" panose="020B0606030504020204" pitchFamily="34" charset="0"/>
                <a:sym typeface="Open Sans" panose="020B0606030504020204" pitchFamily="34" charset="0"/>
              </a:rPr>
              <a:t>should consider recommending two doses</a:t>
            </a:r>
            <a:r>
              <a:rPr lang="cs-CZ" altLang="cs-CZ">
                <a:solidFill>
                  <a:srgbClr val="695D46"/>
                </a:solidFill>
                <a:latin typeface="Open Sans" panose="020B0606030504020204" pitchFamily="34" charset="0"/>
                <a:sym typeface="Open Sans" panose="020B0606030504020204" pitchFamily="34" charset="0"/>
              </a:rPr>
              <a:t>“</a:t>
            </a:r>
          </a:p>
          <a:p>
            <a:pPr lvl="3" eaLnBrk="1" hangingPunct="1">
              <a:lnSpc>
                <a:spcPct val="80000"/>
              </a:lnSpc>
              <a:spcBef>
                <a:spcPct val="0"/>
              </a:spcBef>
              <a:spcAft>
                <a:spcPts val="375"/>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Při epidemii příušnic možnost zvážení 3. dávky</a:t>
            </a:r>
          </a:p>
          <a:p>
            <a:pPr eaLnBrk="1" hangingPunct="1">
              <a:lnSpc>
                <a:spcPct val="80000"/>
              </a:lnSpc>
              <a:spcBef>
                <a:spcPct val="0"/>
              </a:spcBef>
              <a:spcAft>
                <a:spcPts val="375"/>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V ČR očkovány ročníky (není evidence imunity)</a:t>
            </a:r>
          </a:p>
          <a:p>
            <a:pPr marL="1028700" lvl="1" indent="-171450" eaLnBrk="1" hangingPunct="1">
              <a:lnSpc>
                <a:spcPct val="80000"/>
              </a:lnSpc>
              <a:spcBef>
                <a:spcPct val="0"/>
              </a:spcBef>
              <a:spcAft>
                <a:spcPts val="375"/>
              </a:spcAft>
              <a:buClr>
                <a:srgbClr val="695D46"/>
              </a:buClr>
              <a:buSzPct val="85000"/>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Spalničky 1968</a:t>
            </a:r>
          </a:p>
          <a:p>
            <a:pPr marL="1028700" lvl="1" indent="-171450" eaLnBrk="1" hangingPunct="1">
              <a:lnSpc>
                <a:spcPct val="80000"/>
              </a:lnSpc>
              <a:spcBef>
                <a:spcPct val="0"/>
              </a:spcBef>
              <a:spcAft>
                <a:spcPts val="375"/>
              </a:spcAft>
              <a:buClr>
                <a:srgbClr val="695D46"/>
              </a:buClr>
              <a:buSzPct val="85000"/>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Zarděnky ženy 1970, muži 1985</a:t>
            </a:r>
          </a:p>
          <a:p>
            <a:pPr marL="1028700" lvl="1" indent="-171450" eaLnBrk="1" hangingPunct="1">
              <a:lnSpc>
                <a:spcPct val="80000"/>
              </a:lnSpc>
              <a:spcBef>
                <a:spcPct val="0"/>
              </a:spcBef>
              <a:spcAft>
                <a:spcPts val="375"/>
              </a:spcAft>
              <a:buClr>
                <a:srgbClr val="695D46"/>
              </a:buClr>
              <a:buSzPct val="85000"/>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Příušnice 1985</a:t>
            </a:r>
          </a:p>
          <a:p>
            <a:pPr eaLnBrk="1" hangingPunct="1">
              <a:lnSpc>
                <a:spcPct val="80000"/>
              </a:lnSpc>
              <a:spcBef>
                <a:spcPct val="0"/>
              </a:spcBef>
              <a:spcAft>
                <a:spcPts val="375"/>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Očkování všech dospělých, kteří nemají evidenci imunity</a:t>
            </a:r>
          </a:p>
        </p:txBody>
      </p:sp>
      <p:sp>
        <p:nvSpPr>
          <p:cNvPr id="26628" name="Rectangle 11">
            <a:extLst>
              <a:ext uri="{FF2B5EF4-FFF2-40B4-BE49-F238E27FC236}">
                <a16:creationId xmlns:a16="http://schemas.microsoft.com/office/drawing/2014/main" id="{DFC14FDC-120F-C8CF-83D1-72BE10A47AD8}"/>
              </a:ext>
            </a:extLst>
          </p:cNvPr>
          <p:cNvSpPr>
            <a:spLocks noChangeArrowheads="1"/>
          </p:cNvSpPr>
          <p:nvPr/>
        </p:nvSpPr>
        <p:spPr bwMode="auto">
          <a:xfrm>
            <a:off x="0" y="4821484"/>
            <a:ext cx="9144000" cy="53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19025"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David J. Weber, Erica S. Shenoy. Vaccines for health care personnel. In: The Vaccines, 8th Edition.</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6629" name="Picture 12">
            <a:extLst>
              <a:ext uri="{FF2B5EF4-FFF2-40B4-BE49-F238E27FC236}">
                <a16:creationId xmlns:a16="http://schemas.microsoft.com/office/drawing/2014/main" id="{0F86EFD6-2541-03FD-4AAF-18218935A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1" y="16669"/>
            <a:ext cx="450056" cy="45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3">
            <a:extLst>
              <a:ext uri="{FF2B5EF4-FFF2-40B4-BE49-F238E27FC236}">
                <a16:creationId xmlns:a16="http://schemas.microsoft.com/office/drawing/2014/main" id="{BA4DE59B-4DD0-A6FE-D55C-389D2C12B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266" y="16669"/>
            <a:ext cx="442913" cy="45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4">
            <a:extLst>
              <a:ext uri="{FF2B5EF4-FFF2-40B4-BE49-F238E27FC236}">
                <a16:creationId xmlns:a16="http://schemas.microsoft.com/office/drawing/2014/main" id="{0E5F8FDC-091C-E96C-9366-E1326A852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0735" y="16669"/>
            <a:ext cx="442913" cy="45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5">
            <a:extLst>
              <a:ext uri="{FF2B5EF4-FFF2-40B4-BE49-F238E27FC236}">
                <a16:creationId xmlns:a16="http://schemas.microsoft.com/office/drawing/2014/main" id="{67601BB9-228A-1700-C331-AB37B19156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704" y="14287"/>
            <a:ext cx="1054894" cy="453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851" name="Group 27">
            <a:extLst>
              <a:ext uri="{FF2B5EF4-FFF2-40B4-BE49-F238E27FC236}">
                <a16:creationId xmlns:a16="http://schemas.microsoft.com/office/drawing/2014/main" id="{3FD512F0-8E62-5B61-0A80-E5A64A09FCE6}"/>
              </a:ext>
            </a:extLst>
          </p:cNvPr>
          <p:cNvGraphicFramePr>
            <a:graphicFrameLocks noGrp="1"/>
          </p:cNvGraphicFramePr>
          <p:nvPr/>
        </p:nvGraphicFramePr>
        <p:xfrm>
          <a:off x="6768704" y="4530329"/>
          <a:ext cx="2349103" cy="320278"/>
        </p:xfrm>
        <a:graphic>
          <a:graphicData uri="http://schemas.openxmlformats.org/drawingml/2006/table">
            <a:tbl>
              <a:tblPr/>
              <a:tblGrid>
                <a:gridCol w="1049599">
                  <a:extLst>
                    <a:ext uri="{9D8B030D-6E8A-4147-A177-3AD203B41FA5}">
                      <a16:colId xmlns:a16="http://schemas.microsoft.com/office/drawing/2014/main" val="20000"/>
                    </a:ext>
                  </a:extLst>
                </a:gridCol>
                <a:gridCol w="1299504">
                  <a:extLst>
                    <a:ext uri="{9D8B030D-6E8A-4147-A177-3AD203B41FA5}">
                      <a16:colId xmlns:a16="http://schemas.microsoft.com/office/drawing/2014/main" val="20001"/>
                    </a:ext>
                  </a:extLst>
                </a:gridCol>
              </a:tblGrid>
              <a:tr h="160139">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 USA</a:t>
                      </a:r>
                    </a:p>
                  </a:txBody>
                  <a:tcPr marL="68597" marR="68597" marT="34316" marB="343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dirty="0">
                          <a:ln>
                            <a:noFill/>
                          </a:ln>
                          <a:solidFill>
                            <a:schemeClr val="tx1"/>
                          </a:solidFill>
                          <a:effectLst/>
                          <a:latin typeface="Georgia" panose="02040502050405020303" pitchFamily="18" charset="0"/>
                        </a:rPr>
                        <a:t>                          R</a:t>
                      </a:r>
                    </a:p>
                  </a:txBody>
                  <a:tcPr marL="68597" marR="68597" marT="34316" marB="343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139">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Austrálie</a:t>
                      </a:r>
                    </a:p>
                  </a:txBody>
                  <a:tcPr marL="68597" marR="68597" marT="34316" marB="343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dirty="0">
                          <a:ln>
                            <a:noFill/>
                          </a:ln>
                          <a:solidFill>
                            <a:schemeClr val="tx1"/>
                          </a:solidFill>
                          <a:effectLst/>
                          <a:latin typeface="Georgia" panose="02040502050405020303" pitchFamily="18" charset="0"/>
                        </a:rPr>
                        <a:t>                          R</a:t>
                      </a:r>
                    </a:p>
                  </a:txBody>
                  <a:tcPr marL="68597" marR="68597" marT="34316" marB="343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25541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8FEAD2-CB72-4B8C-98BF-5E89F97FEC3D}"/>
            </a:ext>
          </a:extLst>
        </p:cNvPr>
        <p:cNvGrpSpPr/>
        <p:nvPr/>
      </p:nvGrpSpPr>
      <p:grpSpPr>
        <a:xfrm>
          <a:off x="0" y="0"/>
          <a:ext cx="0" cy="0"/>
          <a:chOff x="0" y="0"/>
          <a:chExt cx="0" cy="0"/>
        </a:xfrm>
      </p:grpSpPr>
      <p:sp>
        <p:nvSpPr>
          <p:cNvPr id="28674" name="Shape 145">
            <a:extLst>
              <a:ext uri="{FF2B5EF4-FFF2-40B4-BE49-F238E27FC236}">
                <a16:creationId xmlns:a16="http://schemas.microsoft.com/office/drawing/2014/main" id="{0AAC1480-692E-BBBE-CA62-C33E32B6D3B1}"/>
              </a:ext>
            </a:extLst>
          </p:cNvPr>
          <p:cNvSpPr>
            <a:spLocks noGrp="1"/>
          </p:cNvSpPr>
          <p:nvPr>
            <p:ph type="title" idx="4294967295"/>
          </p:nvPr>
        </p:nvSpPr>
        <p:spPr>
          <a:xfrm>
            <a:off x="1371600" y="86916"/>
            <a:ext cx="6400800" cy="570309"/>
          </a:xfrm>
        </p:spPr>
        <p:txBody>
          <a:bodyPr vert="horz" wrap="square" lIns="68569" tIns="68569" rIns="68569" bIns="68569" numCol="1" anchor="t" anchorCtr="0" compatLnSpc="1">
            <a:prstTxWarp prst="textNoShape">
              <a:avLst/>
            </a:prstTxWarp>
          </a:bodyPr>
          <a:lstStyle/>
          <a:p>
            <a:pPr eaLnBrk="1" hangingPunct="1">
              <a:buClr>
                <a:schemeClr val="accent1"/>
              </a:buClr>
              <a:buFont typeface="PT Sans Narrow" panose="020B0506020203020204" pitchFamily="34" charset="-18"/>
              <a:buNone/>
            </a:pPr>
            <a:r>
              <a:rPr lang="cs-CZ" altLang="cs-CZ" sz="4050" b="1">
                <a:solidFill>
                  <a:schemeClr val="accent1"/>
                </a:solidFill>
                <a:latin typeface="PT Sans Narrow" panose="020B0506020203020204" pitchFamily="34" charset="-18"/>
                <a:sym typeface="PT Sans Narrow" panose="020B0506020203020204" pitchFamily="34" charset="-18"/>
              </a:rPr>
              <a:t>Varicella</a:t>
            </a:r>
          </a:p>
        </p:txBody>
      </p:sp>
      <p:sp>
        <p:nvSpPr>
          <p:cNvPr id="28675" name="Shape 146">
            <a:extLst>
              <a:ext uri="{FF2B5EF4-FFF2-40B4-BE49-F238E27FC236}">
                <a16:creationId xmlns:a16="http://schemas.microsoft.com/office/drawing/2014/main" id="{DC1A055A-E28D-271A-CD8C-7418EC60186D}"/>
              </a:ext>
            </a:extLst>
          </p:cNvPr>
          <p:cNvSpPr>
            <a:spLocks noGrp="1"/>
          </p:cNvSpPr>
          <p:nvPr>
            <p:ph type="body" idx="4294967295"/>
          </p:nvPr>
        </p:nvSpPr>
        <p:spPr>
          <a:xfrm>
            <a:off x="251223" y="1143000"/>
            <a:ext cx="4212431" cy="3449241"/>
          </a:xfrm>
        </p:spPr>
        <p:txBody>
          <a:bodyPr vert="horz" wrap="square" lIns="68569" tIns="68569" rIns="68569" bIns="68569" numCol="1" anchor="t" anchorCtr="0" compatLnSpc="1">
            <a:prstTxWarp prst="textNoShape">
              <a:avLst/>
            </a:prstTxWarp>
          </a:bodyPr>
          <a:lstStyle/>
          <a:p>
            <a:pPr eaLnBrk="1" hangingPunct="1">
              <a:lnSpc>
                <a:spcPct val="115000"/>
              </a:lnSpc>
              <a:spcAft>
                <a:spcPts val="120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Vysoce infekční </a:t>
            </a:r>
          </a:p>
          <a:p>
            <a:pPr eaLnBrk="1" hangingPunct="1">
              <a:lnSpc>
                <a:spcPct val="115000"/>
              </a:lnSpc>
              <a:spcAft>
                <a:spcPts val="120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Komplikace v dospělosti, hospitalizace (1-2% dospělých)</a:t>
            </a:r>
          </a:p>
          <a:p>
            <a:pPr eaLnBrk="1" hangingPunct="1">
              <a:lnSpc>
                <a:spcPct val="115000"/>
              </a:lnSpc>
              <a:spcAft>
                <a:spcPts val="120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Těhotné ženy – kongenitální varicelový syndrom</a:t>
            </a:r>
          </a:p>
          <a:p>
            <a:pPr eaLnBrk="1" hangingPunct="1">
              <a:lnSpc>
                <a:spcPct val="115000"/>
              </a:lnSpc>
              <a:spcAft>
                <a:spcPts val="120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Perinatální přenos – neonatální varicela (vysoká smrtnost)</a:t>
            </a:r>
          </a:p>
          <a:p>
            <a:pPr eaLnBrk="1" hangingPunct="1">
              <a:lnSpc>
                <a:spcPct val="115000"/>
              </a:lnSpc>
              <a:spcAft>
                <a:spcPts val="120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Těžké komplikace a úmrtí u imunokompromitovaných</a:t>
            </a:r>
          </a:p>
        </p:txBody>
      </p:sp>
      <p:sp>
        <p:nvSpPr>
          <p:cNvPr id="28676" name="Rectangle 4">
            <a:extLst>
              <a:ext uri="{FF2B5EF4-FFF2-40B4-BE49-F238E27FC236}">
                <a16:creationId xmlns:a16="http://schemas.microsoft.com/office/drawing/2014/main" id="{26FB56BD-FC26-3AE8-FAF4-DBA280C2D338}"/>
              </a:ext>
            </a:extLst>
          </p:cNvPr>
          <p:cNvSpPr>
            <a:spLocks noChangeArrowheads="1"/>
          </p:cNvSpPr>
          <p:nvPr/>
        </p:nvSpPr>
        <p:spPr bwMode="auto">
          <a:xfrm>
            <a:off x="2032398" y="4675037"/>
            <a:ext cx="5079206" cy="53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19025"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David J. Weber, Erica S. Shenoy. Vaccines for health care personnel. In: The Vaccines, 8th Edition.</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8677" name="Picture 6" descr="Výsledek obrázku pro congenital varicella syndrome">
            <a:extLst>
              <a:ext uri="{FF2B5EF4-FFF2-40B4-BE49-F238E27FC236}">
                <a16:creationId xmlns:a16="http://schemas.microsoft.com/office/drawing/2014/main" id="{0CBE186C-BEBA-8672-34CF-CD28CB9E5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059656"/>
            <a:ext cx="2430066"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Výsledek obrázku pro neonatal varicella">
            <a:extLst>
              <a:ext uri="{FF2B5EF4-FFF2-40B4-BE49-F238E27FC236}">
                <a16:creationId xmlns:a16="http://schemas.microsoft.com/office/drawing/2014/main" id="{1268538D-6D4E-9776-ED99-91C0E3BD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842022"/>
            <a:ext cx="3240881"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273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65064D-4D0B-97A6-04ED-E7A6F581D2B8}"/>
            </a:ext>
          </a:extLst>
        </p:cNvPr>
        <p:cNvGrpSpPr/>
        <p:nvPr/>
      </p:nvGrpSpPr>
      <p:grpSpPr>
        <a:xfrm>
          <a:off x="0" y="0"/>
          <a:ext cx="0" cy="0"/>
          <a:chOff x="0" y="0"/>
          <a:chExt cx="0" cy="0"/>
        </a:xfrm>
      </p:grpSpPr>
      <p:sp>
        <p:nvSpPr>
          <p:cNvPr id="30722" name="Shape 145">
            <a:extLst>
              <a:ext uri="{FF2B5EF4-FFF2-40B4-BE49-F238E27FC236}">
                <a16:creationId xmlns:a16="http://schemas.microsoft.com/office/drawing/2014/main" id="{C0359282-F3F2-4285-57DE-1D70212947A9}"/>
              </a:ext>
            </a:extLst>
          </p:cNvPr>
          <p:cNvSpPr>
            <a:spLocks noGrp="1"/>
          </p:cNvSpPr>
          <p:nvPr>
            <p:ph type="title" idx="4294967295"/>
          </p:nvPr>
        </p:nvSpPr>
        <p:spPr>
          <a:xfrm>
            <a:off x="1385888" y="0"/>
            <a:ext cx="5036344" cy="570310"/>
          </a:xfrm>
        </p:spPr>
        <p:txBody>
          <a:bodyPr vert="horz" wrap="square" lIns="68569" tIns="68569" rIns="68569" bIns="68569" numCol="1" anchor="t" anchorCtr="0" compatLnSpc="1">
            <a:prstTxWarp prst="textNoShape">
              <a:avLst/>
            </a:prstTxWarp>
          </a:bodyPr>
          <a:lstStyle/>
          <a:p>
            <a:pPr eaLnBrk="1" hangingPunct="1">
              <a:buClr>
                <a:schemeClr val="accent1"/>
              </a:buClr>
              <a:buFont typeface="PT Sans Narrow" panose="020B0506020203020204" pitchFamily="34" charset="-18"/>
              <a:buNone/>
            </a:pPr>
            <a:r>
              <a:rPr lang="cs-CZ" altLang="cs-CZ" sz="4050" b="1">
                <a:solidFill>
                  <a:schemeClr val="accent1"/>
                </a:solidFill>
                <a:latin typeface="PT Sans Narrow" panose="020B0506020203020204" pitchFamily="34" charset="-18"/>
                <a:sym typeface="PT Sans Narrow" panose="020B0506020203020204" pitchFamily="34" charset="-18"/>
              </a:rPr>
              <a:t>Varicella</a:t>
            </a:r>
          </a:p>
        </p:txBody>
      </p:sp>
      <p:sp>
        <p:nvSpPr>
          <p:cNvPr id="30723" name="Shape 146">
            <a:extLst>
              <a:ext uri="{FF2B5EF4-FFF2-40B4-BE49-F238E27FC236}">
                <a16:creationId xmlns:a16="http://schemas.microsoft.com/office/drawing/2014/main" id="{4C5BA16F-799C-AD23-5081-A6707F5E7254}"/>
              </a:ext>
            </a:extLst>
          </p:cNvPr>
          <p:cNvSpPr>
            <a:spLocks noGrp="1"/>
          </p:cNvSpPr>
          <p:nvPr>
            <p:ph type="body" idx="4294967295"/>
          </p:nvPr>
        </p:nvSpPr>
        <p:spPr>
          <a:xfrm>
            <a:off x="130969" y="846535"/>
            <a:ext cx="7343775" cy="3450431"/>
          </a:xfrm>
        </p:spPr>
        <p:txBody>
          <a:bodyPr vert="horz" wrap="square" lIns="68569" tIns="68569" rIns="68569" bIns="68569" numCol="1" anchor="t" anchorCtr="0" compatLnSpc="1">
            <a:prstTxWarp prst="textNoShape">
              <a:avLst/>
            </a:prstTxWarp>
          </a:bodyPr>
          <a:lstStyle/>
          <a:p>
            <a:pPr eaLnBrk="1" hangingPunct="1">
              <a:lnSpc>
                <a:spcPct val="115000"/>
              </a:lnSpc>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Evidence imunity:</a:t>
            </a:r>
          </a:p>
          <a:p>
            <a:pPr marL="685800" lvl="1" indent="-171450" eaLnBrk="1" hangingPunct="1">
              <a:lnSpc>
                <a:spcPct val="115000"/>
              </a:lnSpc>
              <a:spcAft>
                <a:spcPts val="45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2 dávky vakcíny</a:t>
            </a:r>
          </a:p>
          <a:p>
            <a:pPr marL="685800" lvl="1" indent="-171450" eaLnBrk="1" hangingPunct="1">
              <a:lnSpc>
                <a:spcPct val="115000"/>
              </a:lnSpc>
              <a:spcAft>
                <a:spcPts val="45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serologický průkaz imunity (protilátky) nebo lab. potvrzená nemoc</a:t>
            </a:r>
          </a:p>
          <a:p>
            <a:pPr marL="685800" lvl="1" indent="-171450" eaLnBrk="1" hangingPunct="1">
              <a:lnSpc>
                <a:spcPct val="115000"/>
              </a:lnSpc>
              <a:spcAft>
                <a:spcPts val="45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lékařem dg. varicella nebo herpes zoster (nebo lékařem potvrzená anamnéza)</a:t>
            </a:r>
          </a:p>
          <a:p>
            <a:pPr marL="685800" lvl="1" indent="-171450" eaLnBrk="1" hangingPunct="1">
              <a:lnSpc>
                <a:spcPct val="115000"/>
              </a:lnSpc>
              <a:spcAft>
                <a:spcPts val="450"/>
              </a:spcAft>
              <a:buClr>
                <a:srgbClr val="695D46"/>
              </a:buClr>
              <a:buFont typeface="Open Sans" panose="020B0606030504020204" pitchFamily="34" charset="0"/>
              <a:buChar char="•"/>
            </a:pPr>
            <a:r>
              <a:rPr lang="cs-CZ" altLang="cs-CZ" sz="1500">
                <a:solidFill>
                  <a:srgbClr val="695D46"/>
                </a:solidFill>
                <a:latin typeface="Open Sans" panose="020B0606030504020204" pitchFamily="34" charset="0"/>
                <a:sym typeface="Open Sans" panose="020B0606030504020204" pitchFamily="34" charset="0"/>
              </a:rPr>
              <a:t>(anamnéza varicely od pacienta nebo jeho rodiče) v USA neplatí, nemůže platit pro zdravotníky</a:t>
            </a:r>
          </a:p>
          <a:p>
            <a:pPr lvl="2" eaLnBrk="1" hangingPunct="1">
              <a:lnSpc>
                <a:spcPct val="115000"/>
              </a:lnSpc>
              <a:spcAft>
                <a:spcPts val="450"/>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(v nejasných – mírných - případech epidemiologická anamnéza - v kontextu epidemie nebo kontakt v předcházejících 3 týdnech)  - neplatí pro zdravotníky</a:t>
            </a:r>
          </a:p>
          <a:p>
            <a:pPr lvl="2" eaLnBrk="1" hangingPunct="1">
              <a:lnSpc>
                <a:spcPct val="115000"/>
              </a:lnSpc>
              <a:spcAft>
                <a:spcPts val="450"/>
              </a:spcAft>
              <a:buClr>
                <a:srgbClr val="695D46"/>
              </a:buClr>
              <a:buFont typeface="Open Sans" panose="020B0606030504020204" pitchFamily="34" charset="0"/>
              <a:buChar char="•"/>
            </a:pPr>
            <a:r>
              <a:rPr lang="cs-CZ" altLang="cs-CZ">
                <a:solidFill>
                  <a:srgbClr val="695D46"/>
                </a:solidFill>
                <a:latin typeface="Open Sans" panose="020B0606030504020204" pitchFamily="34" charset="0"/>
                <a:sym typeface="Open Sans" panose="020B0606030504020204" pitchFamily="34" charset="0"/>
              </a:rPr>
              <a:t>ročník narození není pro zdravotníky uznáván jako evidence imunity</a:t>
            </a:r>
          </a:p>
        </p:txBody>
      </p:sp>
      <p:sp>
        <p:nvSpPr>
          <p:cNvPr id="30724" name="Rectangle 5">
            <a:extLst>
              <a:ext uri="{FF2B5EF4-FFF2-40B4-BE49-F238E27FC236}">
                <a16:creationId xmlns:a16="http://schemas.microsoft.com/office/drawing/2014/main" id="{A38B4775-5D10-5BDB-15A4-67C316143A16}"/>
              </a:ext>
            </a:extLst>
          </p:cNvPr>
          <p:cNvSpPr>
            <a:spLocks noChangeArrowheads="1"/>
          </p:cNvSpPr>
          <p:nvPr/>
        </p:nvSpPr>
        <p:spPr bwMode="auto">
          <a:xfrm>
            <a:off x="130969" y="4811583"/>
            <a:ext cx="7411641" cy="66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19025"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cs-CZ" altLang="cs-CZ"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David J. Weber, Erica S. Shenoy. Vaccines for health care personnel. In: The Vaccines, 8th Edition.</a:t>
            </a: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cs-CZ" altLang="cs-CZ"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0725" name="Picture 6">
            <a:extLst>
              <a:ext uri="{FF2B5EF4-FFF2-40B4-BE49-F238E27FC236}">
                <a16:creationId xmlns:a16="http://schemas.microsoft.com/office/drawing/2014/main" id="{2A8ACB34-AA1F-E262-F43C-090176AA6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907" y="8335"/>
            <a:ext cx="1054894" cy="453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a:extLst>
              <a:ext uri="{FF2B5EF4-FFF2-40B4-BE49-F238E27FC236}">
                <a16:creationId xmlns:a16="http://schemas.microsoft.com/office/drawing/2014/main" id="{569F38D6-003D-BEDA-852D-E1968C8D1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8335"/>
            <a:ext cx="457200" cy="451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6523" name="Group 27">
            <a:extLst>
              <a:ext uri="{FF2B5EF4-FFF2-40B4-BE49-F238E27FC236}">
                <a16:creationId xmlns:a16="http://schemas.microsoft.com/office/drawing/2014/main" id="{11F8EC26-AED4-0AFF-812E-1ED0489672B7}"/>
              </a:ext>
            </a:extLst>
          </p:cNvPr>
          <p:cNvGraphicFramePr>
            <a:graphicFrameLocks noGrp="1"/>
          </p:cNvGraphicFramePr>
          <p:nvPr/>
        </p:nvGraphicFramePr>
        <p:xfrm>
          <a:off x="7643813" y="4542235"/>
          <a:ext cx="1484710" cy="502512"/>
        </p:xfrm>
        <a:graphic>
          <a:graphicData uri="http://schemas.openxmlformats.org/drawingml/2006/table">
            <a:tbl>
              <a:tblPr/>
              <a:tblGrid>
                <a:gridCol w="1026320">
                  <a:extLst>
                    <a:ext uri="{9D8B030D-6E8A-4147-A177-3AD203B41FA5}">
                      <a16:colId xmlns:a16="http://schemas.microsoft.com/office/drawing/2014/main" val="20000"/>
                    </a:ext>
                  </a:extLst>
                </a:gridCol>
                <a:gridCol w="458390">
                  <a:extLst>
                    <a:ext uri="{9D8B030D-6E8A-4147-A177-3AD203B41FA5}">
                      <a16:colId xmlns:a16="http://schemas.microsoft.com/office/drawing/2014/main" val="20001"/>
                    </a:ext>
                  </a:extLst>
                </a:gridCol>
              </a:tblGrid>
              <a:tr h="251256">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 </a:t>
                      </a:r>
                      <a:r>
                        <a:rPr kumimoji="0" lang="cs-CZ" altLang="cs-CZ" sz="600" b="1" i="0" u="none" strike="noStrike" cap="none" normalizeH="0" baseline="0">
                          <a:ln>
                            <a:noFill/>
                          </a:ln>
                          <a:solidFill>
                            <a:schemeClr val="tx1"/>
                          </a:solidFill>
                          <a:effectLst/>
                          <a:latin typeface="Georgia" panose="02040502050405020303" pitchFamily="18" charset="0"/>
                        </a:rPr>
                        <a:t>USA</a:t>
                      </a:r>
                    </a:p>
                  </a:txBody>
                  <a:tcPr marL="68580" marR="68580" marT="34188" marB="341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a:ln>
                            <a:noFill/>
                          </a:ln>
                          <a:solidFill>
                            <a:schemeClr val="tx1"/>
                          </a:solidFill>
                          <a:effectLst/>
                          <a:latin typeface="Georgia" panose="02040502050405020303" pitchFamily="18" charset="0"/>
                        </a:rPr>
                        <a:t>                                   </a:t>
                      </a:r>
                      <a:r>
                        <a:rPr kumimoji="0" lang="cs-CZ" altLang="cs-CZ" sz="600" b="1" i="0" u="none" strike="noStrike" cap="none" normalizeH="0" baseline="0">
                          <a:ln>
                            <a:noFill/>
                          </a:ln>
                          <a:solidFill>
                            <a:schemeClr val="tx1"/>
                          </a:solidFill>
                          <a:effectLst/>
                          <a:latin typeface="Georgia" panose="02040502050405020303" pitchFamily="18" charset="0"/>
                        </a:rPr>
                        <a:t>R</a:t>
                      </a:r>
                    </a:p>
                  </a:txBody>
                  <a:tcPr marL="68580" marR="68580" marT="34188" marB="341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1256">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1" i="0" u="none" strike="noStrike" cap="none" normalizeH="0" baseline="0">
                          <a:ln>
                            <a:noFill/>
                          </a:ln>
                          <a:solidFill>
                            <a:schemeClr val="tx1"/>
                          </a:solidFill>
                          <a:effectLst/>
                          <a:latin typeface="Georgia" panose="02040502050405020303" pitchFamily="18" charset="0"/>
                        </a:rPr>
                        <a:t>Austrálie</a:t>
                      </a:r>
                    </a:p>
                  </a:txBody>
                  <a:tcPr marL="68580" marR="68580" marT="34188" marB="341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5000"/>
                        <a:buFont typeface="Wingdings 2" panose="05020102010507070707" pitchFamily="18" charset="2"/>
                        <a:defRPr sz="2300">
                          <a:solidFill>
                            <a:schemeClr val="tx1"/>
                          </a:solidFill>
                          <a:latin typeface="Georgia" panose="02040502050405020303" pitchFamily="18" charset="0"/>
                        </a:defRPr>
                      </a:lvl1pPr>
                      <a:lvl2pPr marL="274638">
                        <a:spcBef>
                          <a:spcPct val="20000"/>
                        </a:spcBef>
                        <a:buClr>
                          <a:schemeClr val="accent2"/>
                        </a:buClr>
                        <a:buSzPct val="70000"/>
                        <a:buFont typeface="Wingdings" panose="05000000000000000000" pitchFamily="2" charset="2"/>
                        <a:defRPr sz="2000">
                          <a:solidFill>
                            <a:schemeClr val="tx2"/>
                          </a:solidFill>
                          <a:latin typeface="Georgia" panose="02040502050405020303" pitchFamily="18" charset="0"/>
                        </a:defRPr>
                      </a:lvl2pPr>
                      <a:lvl3pPr marL="593725">
                        <a:spcBef>
                          <a:spcPct val="20000"/>
                        </a:spcBef>
                        <a:buClr>
                          <a:srgbClr val="8CADAE"/>
                        </a:buClr>
                        <a:buSzPct val="75000"/>
                        <a:buFont typeface="Wingdings 2" panose="05020102010507070707" pitchFamily="18" charset="2"/>
                        <a:defRPr>
                          <a:solidFill>
                            <a:schemeClr val="tx1"/>
                          </a:solidFill>
                          <a:latin typeface="Georgia" panose="02040502050405020303" pitchFamily="18" charset="0"/>
                        </a:defRPr>
                      </a:lvl3pPr>
                      <a:lvl4pPr marL="868363">
                        <a:spcBef>
                          <a:spcPct val="20000"/>
                        </a:spcBef>
                        <a:buClr>
                          <a:srgbClr val="8C7B70"/>
                        </a:buClr>
                        <a:buSzPct val="70000"/>
                        <a:buFont typeface="Wingdings" panose="05000000000000000000" pitchFamily="2" charset="2"/>
                        <a:defRPr>
                          <a:solidFill>
                            <a:schemeClr val="tx2"/>
                          </a:solidFill>
                          <a:latin typeface="Georgia" panose="02040502050405020303" pitchFamily="18" charset="0"/>
                        </a:defRPr>
                      </a:lvl4pPr>
                      <a:lvl5pPr marL="1143000">
                        <a:spcBef>
                          <a:spcPct val="20000"/>
                        </a:spcBef>
                        <a:buClr>
                          <a:srgbClr val="8FB08C"/>
                        </a:buClr>
                        <a:defRPr>
                          <a:solidFill>
                            <a:schemeClr val="tx1"/>
                          </a:solidFill>
                          <a:latin typeface="Georgia" panose="02040502050405020303" pitchFamily="18" charset="0"/>
                        </a:defRPr>
                      </a:lvl5pPr>
                      <a:lvl6pPr marL="1600200" eaLnBrk="0" fontAlgn="base" hangingPunct="0">
                        <a:spcBef>
                          <a:spcPct val="20000"/>
                        </a:spcBef>
                        <a:spcAft>
                          <a:spcPct val="0"/>
                        </a:spcAft>
                        <a:buClr>
                          <a:srgbClr val="8FB08C"/>
                        </a:buClr>
                        <a:defRPr>
                          <a:solidFill>
                            <a:schemeClr val="tx1"/>
                          </a:solidFill>
                          <a:latin typeface="Georgia" panose="02040502050405020303" pitchFamily="18" charset="0"/>
                        </a:defRPr>
                      </a:lvl6pPr>
                      <a:lvl7pPr marL="2057400" eaLnBrk="0" fontAlgn="base" hangingPunct="0">
                        <a:spcBef>
                          <a:spcPct val="20000"/>
                        </a:spcBef>
                        <a:spcAft>
                          <a:spcPct val="0"/>
                        </a:spcAft>
                        <a:buClr>
                          <a:srgbClr val="8FB08C"/>
                        </a:buClr>
                        <a:defRPr>
                          <a:solidFill>
                            <a:schemeClr val="tx1"/>
                          </a:solidFill>
                          <a:latin typeface="Georgia" panose="02040502050405020303" pitchFamily="18" charset="0"/>
                        </a:defRPr>
                      </a:lvl7pPr>
                      <a:lvl8pPr marL="2514600" eaLnBrk="0" fontAlgn="base" hangingPunct="0">
                        <a:spcBef>
                          <a:spcPct val="20000"/>
                        </a:spcBef>
                        <a:spcAft>
                          <a:spcPct val="0"/>
                        </a:spcAft>
                        <a:buClr>
                          <a:srgbClr val="8FB08C"/>
                        </a:buClr>
                        <a:defRPr>
                          <a:solidFill>
                            <a:schemeClr val="tx1"/>
                          </a:solidFill>
                          <a:latin typeface="Georgia" panose="02040502050405020303" pitchFamily="18" charset="0"/>
                        </a:defRPr>
                      </a:lvl8pPr>
                      <a:lvl9pPr marL="2971800" eaLnBrk="0" fontAlgn="base" hangingPunct="0">
                        <a:spcBef>
                          <a:spcPct val="20000"/>
                        </a:spcBef>
                        <a:spcAft>
                          <a:spcPct val="0"/>
                        </a:spcAft>
                        <a:buClr>
                          <a:srgbClr val="8FB08C"/>
                        </a:buClr>
                        <a:defRPr>
                          <a:solidFill>
                            <a:schemeClr val="tx1"/>
                          </a:solidFill>
                          <a:latin typeface="Georgia" panose="02040502050405020303" pitchFamily="18" charset="0"/>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None/>
                        <a:tabLst/>
                      </a:pPr>
                      <a:r>
                        <a:rPr kumimoji="0" lang="cs-CZ" altLang="cs-CZ" sz="600" b="0" i="0" u="none" strike="noStrike" cap="none" normalizeH="0" baseline="0" dirty="0">
                          <a:ln>
                            <a:noFill/>
                          </a:ln>
                          <a:solidFill>
                            <a:schemeClr val="tx1"/>
                          </a:solidFill>
                          <a:effectLst/>
                          <a:latin typeface="Georgia" panose="02040502050405020303" pitchFamily="18" charset="0"/>
                        </a:rPr>
                        <a:t>                              </a:t>
                      </a:r>
                      <a:r>
                        <a:rPr kumimoji="0" lang="cs-CZ" altLang="cs-CZ" sz="600" b="1" i="0" u="none" strike="noStrike" cap="none" normalizeH="0" baseline="0" dirty="0">
                          <a:ln>
                            <a:noFill/>
                          </a:ln>
                          <a:solidFill>
                            <a:schemeClr val="tx1"/>
                          </a:solidFill>
                          <a:effectLst/>
                          <a:latin typeface="Georgia" panose="02040502050405020303" pitchFamily="18" charset="0"/>
                        </a:rPr>
                        <a:t>R</a:t>
                      </a:r>
                    </a:p>
                  </a:txBody>
                  <a:tcPr marL="68580" marR="68580" marT="34188" marB="341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41349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GSK_New_PPT_16x9_Template_Sep22_v2  -  Read-Only" id="{EE3E7A9B-3AB6-4322-B87F-828C0A0D3317}" vid="{EC6655C6-C3EC-4531-B19E-81C81EAA6C18}"/>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Administrativní">
  <a:themeElements>
    <a:clrScheme name="Administrativní">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dministrativní">
  <a:themeElements>
    <a:clrScheme name="Administrativní">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SK 2017 4">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2911</TotalTime>
  <Words>7434</Words>
  <Application>Microsoft Office PowerPoint</Application>
  <PresentationFormat>Předvádění na obrazovce (16:9)</PresentationFormat>
  <Paragraphs>903</Paragraphs>
  <Slides>106</Slides>
  <Notes>83</Notes>
  <HiddenSlides>0</HiddenSlides>
  <MMClips>0</MMClips>
  <ScaleCrop>false</ScaleCrop>
  <HeadingPairs>
    <vt:vector size="8" baseType="variant">
      <vt:variant>
        <vt:lpstr>Použitá písma</vt:lpstr>
      </vt:variant>
      <vt:variant>
        <vt:i4>18</vt:i4>
      </vt:variant>
      <vt:variant>
        <vt:lpstr>Motiv</vt:lpstr>
      </vt:variant>
      <vt:variant>
        <vt:i4>6</vt:i4>
      </vt:variant>
      <vt:variant>
        <vt:lpstr>Vložené servery OLE</vt:lpstr>
      </vt:variant>
      <vt:variant>
        <vt:i4>1</vt:i4>
      </vt:variant>
      <vt:variant>
        <vt:lpstr>Nadpisy snímků</vt:lpstr>
      </vt:variant>
      <vt:variant>
        <vt:i4>106</vt:i4>
      </vt:variant>
    </vt:vector>
  </HeadingPairs>
  <TitlesOfParts>
    <vt:vector size="131" baseType="lpstr">
      <vt:lpstr>Aptos</vt:lpstr>
      <vt:lpstr>Arial</vt:lpstr>
      <vt:lpstr>Arial Black</vt:lpstr>
      <vt:lpstr>Calibri</vt:lpstr>
      <vt:lpstr>ElsevierGulliver</vt:lpstr>
      <vt:lpstr>georgia</vt:lpstr>
      <vt:lpstr>georgia</vt:lpstr>
      <vt:lpstr>Helvetica Neue</vt:lpstr>
      <vt:lpstr>Noto Sans Symbols</vt:lpstr>
      <vt:lpstr>Nunito</vt:lpstr>
      <vt:lpstr>Open Sans</vt:lpstr>
      <vt:lpstr>PT Sans Narrow</vt:lpstr>
      <vt:lpstr>Roboto</vt:lpstr>
      <vt:lpstr>Spectral</vt:lpstr>
      <vt:lpstr>ui-sans-serif</vt:lpstr>
      <vt:lpstr>VhlbwxAdvTTb5929f4c</vt:lpstr>
      <vt:lpstr>Wingdings</vt:lpstr>
      <vt:lpstr>Wingdings 2</vt:lpstr>
      <vt:lpstr>Simple Light</vt:lpstr>
      <vt:lpstr>GSK </vt:lpstr>
      <vt:lpstr>1_Simple Light</vt:lpstr>
      <vt:lpstr>12_Administrativní</vt:lpstr>
      <vt:lpstr>2_Simple Light</vt:lpstr>
      <vt:lpstr>Administrativní</vt:lpstr>
      <vt:lpstr>think-cell Slide</vt:lpstr>
      <vt:lpstr>Očkování v každodenní praxi – mýty, fakta a praktické souvislosti (odborný seminář)</vt:lpstr>
      <vt:lpstr>Prezentace aplikace PowerPoint</vt:lpstr>
      <vt:lpstr>Prezentace aplikace PowerPoint</vt:lpstr>
      <vt:lpstr>Prezentace aplikace PowerPoint</vt:lpstr>
      <vt:lpstr>Prezentace aplikace PowerPoint</vt:lpstr>
      <vt:lpstr>Prezentace aplikace PowerPoint</vt:lpstr>
      <vt:lpstr>Fáze imunizačního programu</vt:lpstr>
      <vt:lpstr>Prezentace aplikace PowerPoint</vt:lpstr>
      <vt:lpstr>Podle čeho se určuje věk očkování ?</vt:lpstr>
      <vt:lpstr> Novorozenec, kojenec, malé děti </vt:lpstr>
      <vt:lpstr>Proč očkujeme kojence?</vt:lpstr>
      <vt:lpstr>Proč je důležité včasné zahájení očkování*</vt:lpstr>
      <vt:lpstr>Prezentace aplikace PowerPoint</vt:lpstr>
      <vt:lpstr>Incidence hospitalizace pro chřipku, covid-19 a RSV (/ 100 000), USA, 2024/25</vt:lpstr>
      <vt:lpstr>Proč očkujeme batolata a malé děti ?</vt:lpstr>
      <vt:lpstr>Proč očkovat co nejdříve?</vt:lpstr>
      <vt:lpstr>Očkování proti varicele</vt:lpstr>
      <vt:lpstr>Očkování proti hepatitidě A – 1 nebo 2 dávky</vt:lpstr>
      <vt:lpstr>Prezentace aplikace PowerPoint</vt:lpstr>
      <vt:lpstr>Specifická věková nemocnost IMO, Česká republika, 2013 - 2023</vt:lpstr>
      <vt:lpstr>Prezentace aplikace PowerPoint</vt:lpstr>
      <vt:lpstr>Proč očkujeme dospělé a seniory ?</vt:lpstr>
      <vt:lpstr>Proč nás virus varicella zoster může ovlivňovat po celý život?</vt:lpstr>
      <vt:lpstr>Proč se chránit před respiračními onemocněními ?</vt:lpstr>
      <vt:lpstr>Incidence hospitalizace pro chřipku, covid-19 a RSV (/ 100 000), USA, 2024/25</vt:lpstr>
      <vt:lpstr>Počet dávek a intervaly mezi nimi</vt:lpstr>
      <vt:lpstr>Intervaly mezi různými vakcínami </vt:lpstr>
      <vt:lpstr>Koadministrace</vt:lpstr>
      <vt:lpstr>Intervaly mezi očkováním a protilátky-obsahujícími produkty </vt:lpstr>
      <vt:lpstr>Prezentace aplikace PowerPoint</vt:lpstr>
      <vt:lpstr>Prezentace aplikace PowerPoint</vt:lpstr>
      <vt:lpstr>Nežádoucí účinky</vt:lpstr>
      <vt:lpstr>Opatření k minimalizaci rizik spojených s vakcinací</vt:lpstr>
      <vt:lpstr>Kontraindikace - definice pojmů</vt:lpstr>
      <vt:lpstr>Obecné kontraindikace</vt:lpstr>
      <vt:lpstr>Specifické kontraindikace - TT, Tdap a DTaP kombinace</vt:lpstr>
      <vt:lpstr>Specifické kontraindikace - rotavirové vakcíny</vt:lpstr>
      <vt:lpstr>Specifické kontraindikace - chřipkové vakcíny</vt:lpstr>
      <vt:lpstr>Specifické kontraindikace - MMR, VAR, MMRV</vt:lpstr>
      <vt:lpstr>Chybné kontraindikace (tedy nejsou kontraindikacemi)</vt:lpstr>
      <vt:lpstr>Alergické nemoci (kazuistika)</vt:lpstr>
      <vt:lpstr>Alergické nemoci</vt:lpstr>
      <vt:lpstr>Neurologické kontraindikace ? (kazuistika)</vt:lpstr>
      <vt:lpstr>Neurologické kontraindikace ? (kazuistika)</vt:lpstr>
      <vt:lpstr>Specifické skupiny jako indikace pro očkování (indikace na základě rizikových stavů)</vt:lpstr>
      <vt:lpstr>Těhotenství, kojení, nedonošené děti</vt:lpstr>
      <vt:lpstr>Souvislost infekcí a očkování s těhotenstvím</vt:lpstr>
      <vt:lpstr>Prezentace aplikace PowerPoint</vt:lpstr>
      <vt:lpstr>Bezpečnost vakcín v těhotenství</vt:lpstr>
      <vt:lpstr>Očkování v prekoncepční péči (mladé ženy)</vt:lpstr>
      <vt:lpstr>Rozdělení očkovacích látek z pohledu indikace v těhotenství</vt:lpstr>
      <vt:lpstr>Prezentace aplikace PowerPoint</vt:lpstr>
      <vt:lpstr>Proč je očkování těhotných důležité?</vt:lpstr>
      <vt:lpstr>IIV (chřipka)</vt:lpstr>
      <vt:lpstr>Tdap (tetanus, záškrt, černý kašel)</vt:lpstr>
      <vt:lpstr>Pertuse 2005-2018 5 úmrtí kojenců nejstarší z nich 4 měsíce</vt:lpstr>
      <vt:lpstr>Kojení</vt:lpstr>
      <vt:lpstr>Očkování předčasně narozených dětí </vt:lpstr>
      <vt:lpstr>Zvýšené riziko infekce (získání a komplikací) nepřímo úměrné gestačnímu věku a porodní hmotnosti</vt:lpstr>
      <vt:lpstr>Prezentace aplikace PowerPoint</vt:lpstr>
      <vt:lpstr>Prezentace aplikace PowerPoint</vt:lpstr>
      <vt:lpstr>Preventabilní infekce – kojenecký věk</vt:lpstr>
      <vt:lpstr>Účinnost a bezpečnost vakcinace </vt:lpstr>
      <vt:lpstr>Účinnost v prevenci hospitalizace</vt:lpstr>
      <vt:lpstr>Pneumokoky</vt:lpstr>
      <vt:lpstr>Meningokokové vakcíny</vt:lpstr>
      <vt:lpstr>Chřipka</vt:lpstr>
      <vt:lpstr>Prezentace aplikace PowerPoint</vt:lpstr>
      <vt:lpstr>Hospitalizace dětí</vt:lpstr>
      <vt:lpstr>Prezentace aplikace PowerPoint</vt:lpstr>
      <vt:lpstr>Pasivní imunizace a nepřímá ochrana</vt:lpstr>
      <vt:lpstr>Očkování dle chronologického věku </vt:lpstr>
      <vt:lpstr>Společné doporučení ČVS a ČNeoS</vt:lpstr>
      <vt:lpstr>Imunokompromitující stavy (imunosuprese, imunodeficit, porucha imunokompetence)</vt:lpstr>
      <vt:lpstr>Imunokompromitující stavy jako indikace</vt:lpstr>
      <vt:lpstr>Imunokompromitující stavy - klasifikace</vt:lpstr>
      <vt:lpstr>Imunokompromitující stavy - neživé vakcíny</vt:lpstr>
      <vt:lpstr>Imunokompromitující stavy - primární imunodeficity</vt:lpstr>
      <vt:lpstr>Imunokompromitující stavy - sekundární imunodeficity</vt:lpstr>
      <vt:lpstr>Imunokompromitující stavy jako indikace</vt:lpstr>
      <vt:lpstr>Imunokompromitující stavy - klasifikace</vt:lpstr>
      <vt:lpstr>Imunokompromitující stavy - neživé vakcíny</vt:lpstr>
      <vt:lpstr>Imunokompromitující stavy - primární imunodeficity</vt:lpstr>
      <vt:lpstr>Imunokompromitující stavy - sekundární imunodeficity</vt:lpstr>
      <vt:lpstr>Imunodeficit (kazuistika)</vt:lpstr>
      <vt:lpstr>     Autoimunitní nemoci (kazuistika)</vt:lpstr>
      <vt:lpstr>      Autoimunitní nemoci (kazuistika) – pokračování Indikace varicelové vakcíny ?</vt:lpstr>
      <vt:lpstr>Autoimunitní onemocnění</vt:lpstr>
      <vt:lpstr>Prezentace aplikace PowerPoint</vt:lpstr>
      <vt:lpstr>Prezentace aplikace PowerPoint</vt:lpstr>
      <vt:lpstr>Guidelines</vt:lpstr>
      <vt:lpstr>Prezentace aplikace PowerPoint</vt:lpstr>
      <vt:lpstr>Prezentace aplikace PowerPoint</vt:lpstr>
      <vt:lpstr>Prezentace aplikace PowerPoint</vt:lpstr>
      <vt:lpstr>Prezentace aplikace PowerPoint</vt:lpstr>
      <vt:lpstr>Prezentace aplikace PowerPoint</vt:lpstr>
      <vt:lpstr>Zarděnky, spalničky, příušnice (MMR) </vt:lpstr>
      <vt:lpstr>Varicella</vt:lpstr>
      <vt:lpstr>Varicella</vt:lpstr>
      <vt:lpstr>Prezentace aplikace PowerPoint</vt:lpstr>
      <vt:lpstr>Pertuse</vt:lpstr>
      <vt:lpstr>Healthcare personnel (HCP) with documentation of a complete series of HepB vaccine but no documentation of anti-HBs ≥10 mIU/mL who are at risk for occupational blood or body fluid  exposure might undergo anti-HBs testing upon hire or matriculation. </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Obecné postupy v očkování webinář SPLDD vytvořeno podle: Vaccine Recommendations and Guidelines of the ACIP General Best Practice Guidelines for Immunization</dc:title>
  <dc:creator>Dan</dc:creator>
  <cp:lastModifiedBy>Dan</cp:lastModifiedBy>
  <cp:revision>20</cp:revision>
  <dcterms:modified xsi:type="dcterms:W3CDTF">2026-04-15T21:08:06Z</dcterms:modified>
</cp:coreProperties>
</file>